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8" r:id="rId5"/>
    <p:sldId id="266" r:id="rId6"/>
    <p:sldId id="275" r:id="rId7"/>
    <p:sldId id="273" r:id="rId8"/>
    <p:sldId id="272" r:id="rId9"/>
    <p:sldId id="274" r:id="rId10"/>
    <p:sldId id="271" r:id="rId11"/>
    <p:sldId id="265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0FB670-7427-4185-8511-6F36A0143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D473D-6081-4804-9B28-4FA7D2C383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C193-D30F-4B7A-8956-32E4F6D9D2C9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68452-BA11-400A-8E67-C003922CC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0A332-336E-4B1B-9128-655A1F9DB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948B1-B6D3-4578-932F-6AE7124E5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78B-5884-4D24-983C-916233003E85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AB528-7684-4A37-99F6-46340DCC2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819" y="2270908"/>
            <a:ext cx="7034362" cy="2188992"/>
          </a:xfrm>
        </p:spPr>
        <p:txBody>
          <a:bodyPr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793" y="5024051"/>
            <a:ext cx="7034362" cy="105289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35A1469-2D5F-4CF6-9A65-876A4BCDDACA}" type="datetime8">
              <a:rPr lang="en-US" noProof="0" smtClean="0"/>
              <a:t>12/14/2020 6:44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BBCD-CBA1-4D0B-806D-FC14D8656200}" type="datetime8">
              <a:rPr lang="en-US" noProof="0" smtClean="0"/>
              <a:t>12/14/2020 6:44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6" cy="522307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12/14/2020 6:44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12/14/2020 6:44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0" y="557784"/>
            <a:ext cx="6248400" cy="230796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1" y="2950589"/>
            <a:ext cx="6188679" cy="256324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12/14/2020 6:44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D3B-BB2C-4EA8-8616-6D874F8BB777}" type="datetime8">
              <a:rPr lang="en-US" noProof="0" smtClean="0"/>
              <a:t>12/14/2020 6:44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12/14/2020 6:44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12/14/2020 6:44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EE1DAB-B868-4EEB-BD54-B9BAB6F58361}" type="datetime8">
              <a:rPr lang="en-US" noProof="0" smtClean="0"/>
              <a:t>12/14/2020 6:44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88A9-102E-4111-86E0-D51E9CB704AA}" type="datetime8">
              <a:rPr lang="en-US" noProof="0" smtClean="0"/>
              <a:t>12/14/2020 6:44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7877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BD67-B37A-4DEF-9054-A91A6B18355E}" type="datetime8">
              <a:rPr lang="en-US" noProof="0" smtClean="0"/>
              <a:t>12/14/2020 6:44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1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6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0" y="431747"/>
            <a:ext cx="5105400" cy="68463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88800" y="1468316"/>
            <a:ext cx="4831664" cy="3865070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35B7-901B-460F-BE63-E630BF7AD92D}" type="datetime8">
              <a:rPr lang="en-US" noProof="0" smtClean="0"/>
              <a:t>12/14/2020 6:44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1C1E-44EC-4ED6-87AC-7B26C9BC7568}" type="datetime8">
              <a:rPr lang="en-US" noProof="0" smtClean="0"/>
              <a:t>12/14/2020 6:44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/>
          <a:lstStyle/>
          <a:p>
            <a:fld id="{4AE13B8D-7A39-483F-9092-AB66B2338492}" type="datetime8">
              <a:rPr lang="en-US" noProof="0" smtClean="0"/>
              <a:t>12/14/2020 6:44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848724" y="1534886"/>
            <a:ext cx="2581273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421F-7852-47A7-8672-3F4B3DC607FF}" type="datetime8">
              <a:rPr lang="en-US" noProof="0" smtClean="0"/>
              <a:t>12/14/2020 6:44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6"/>
            <a:ext cx="7829550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E990-BAB9-4562-95E3-50660C2796F3}" type="datetime8">
              <a:rPr lang="en-US" noProof="0" smtClean="0"/>
              <a:t>12/14/2020 6:44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95" y="358646"/>
            <a:ext cx="5505450" cy="5896056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noProof="0">
                <a:cs typeface="Segoe UI" panose="020B0502040204020203" pitchFamily="34" charset="0"/>
              </a:rPr>
              <a:t>Edit Master text styles</a:t>
            </a:r>
          </a:p>
        </p:txBody>
      </p:sp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E139DA8-D636-4336-B416-25DD0050B639}" type="datetime8">
              <a:rPr lang="en-US" noProof="0" smtClean="0"/>
              <a:t>12/14/2020 6:44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acher">
            <a:extLst>
              <a:ext uri="{FF2B5EF4-FFF2-40B4-BE49-F238E27FC236}">
                <a16:creationId xmlns:a16="http://schemas.microsoft.com/office/drawing/2014/main" id="{55999741-3CB0-4E9F-9B1F-47F7BDC2D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6" y="0"/>
            <a:ext cx="12240000" cy="6906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8B3CD-9828-4280-95EC-5F9D73400FF8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593343" y="1884931"/>
            <a:ext cx="7034362" cy="2188992"/>
          </a:xfrm>
        </p:spPr>
        <p:txBody>
          <a:bodyPr/>
          <a:lstStyle/>
          <a:p>
            <a:r>
              <a:rPr lang="en-US" dirty="0" err="1"/>
              <a:t>Xception</a:t>
            </a:r>
            <a:r>
              <a:rPr lang="en-US" b="1" dirty="0"/>
              <a:t/>
            </a:r>
            <a:br>
              <a:rPr lang="en-US" b="1" dirty="0"/>
            </a:b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A3178-CB65-4687-BC8A-DBB6F3C6E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3343" y="4309880"/>
            <a:ext cx="7183051" cy="2002017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r>
              <a:rPr lang="ru-RU" sz="5000" dirty="0">
                <a:solidFill>
                  <a:schemeClr val="tx1"/>
                </a:solidFill>
                <a:cs typeface="Segoe UI" panose="020B0502040204020203" pitchFamily="34" charset="0"/>
              </a:rPr>
              <a:t>Выполнили</a:t>
            </a:r>
            <a:r>
              <a:rPr lang="en-US" sz="5000" dirty="0">
                <a:solidFill>
                  <a:schemeClr val="tx1"/>
                </a:solidFill>
                <a:cs typeface="Segoe UI" panose="020B0502040204020203" pitchFamily="34" charset="0"/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ru-RU" sz="5000" dirty="0">
                <a:solidFill>
                  <a:schemeClr val="tx1"/>
                </a:solidFill>
                <a:cs typeface="Segoe UI" panose="020B0502040204020203" pitchFamily="34" charset="0"/>
              </a:rPr>
              <a:t>Антон Кремлев</a:t>
            </a:r>
            <a:endParaRPr lang="en-US" sz="5000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5000" dirty="0">
                <a:solidFill>
                  <a:schemeClr val="tx1"/>
                </a:solidFill>
                <a:cs typeface="Segoe UI" panose="020B0502040204020203" pitchFamily="34" charset="0"/>
              </a:rPr>
              <a:t>Илья Гущин</a:t>
            </a:r>
          </a:p>
          <a:p>
            <a:pPr>
              <a:lnSpc>
                <a:spcPct val="100000"/>
              </a:lnSpc>
            </a:pPr>
            <a:r>
              <a:rPr lang="ru-RU" sz="5000" dirty="0">
                <a:solidFill>
                  <a:schemeClr val="tx1"/>
                </a:solidFill>
                <a:cs typeface="Segoe UI" panose="020B0502040204020203" pitchFamily="34" charset="0"/>
              </a:rPr>
              <a:t>Екатерина </a:t>
            </a:r>
            <a:r>
              <a:rPr lang="ru-RU" sz="5000" dirty="0" err="1">
                <a:solidFill>
                  <a:schemeClr val="tx1"/>
                </a:solidFill>
                <a:cs typeface="Segoe UI" panose="020B0502040204020203" pitchFamily="34" charset="0"/>
              </a:rPr>
              <a:t>Чумарина</a:t>
            </a:r>
            <a:endParaRPr lang="ru-RU" sz="5000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5000" dirty="0">
                <a:solidFill>
                  <a:schemeClr val="tx1"/>
                </a:solidFill>
                <a:cs typeface="Segoe UI" panose="020B0502040204020203" pitchFamily="34" charset="0"/>
              </a:rPr>
              <a:t>Владислав </a:t>
            </a:r>
            <a:r>
              <a:rPr lang="ru-RU" sz="5000" dirty="0" err="1">
                <a:solidFill>
                  <a:schemeClr val="tx1"/>
                </a:solidFill>
                <a:cs typeface="Segoe UI" panose="020B0502040204020203" pitchFamily="34" charset="0"/>
              </a:rPr>
              <a:t>Голубинов</a:t>
            </a:r>
            <a:endParaRPr lang="ru-RU" sz="5000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5000" dirty="0">
                <a:solidFill>
                  <a:schemeClr val="tx1"/>
                </a:solidFill>
                <a:cs typeface="Segoe UI" panose="020B0502040204020203" pitchFamily="34" charset="0"/>
              </a:rPr>
              <a:t>18АС</a:t>
            </a:r>
            <a:endParaRPr lang="en-US" sz="5000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endParaRPr lang="en-US" sz="32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192D9B22-CA63-4CDB-8957-40947F45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8C1723-6BE3-4292-90F2-43C7A22F50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 bwMode="white">
          <a:xfrm>
            <a:off x="2422151" y="1096532"/>
            <a:ext cx="7376746" cy="4149970"/>
            <a:chOff x="2989385" y="1679331"/>
            <a:chExt cx="7376746" cy="26816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F9A4E4-33FF-4BA5-9A1C-6E8B73621BEB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737674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168D7F-9049-4135-9731-02DB8D3CD4C9}"/>
                </a:ext>
              </a:extLst>
            </p:cNvPr>
            <p:cNvCxnSpPr/>
            <p:nvPr/>
          </p:nvCxnSpPr>
          <p:spPr bwMode="white">
            <a:xfrm>
              <a:off x="10366130" y="1688123"/>
              <a:ext cx="0" cy="26728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19D412-8FFA-4958-A76C-EB9E1F690AD9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0" cy="26748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5B0E36-8696-452F-958E-984FBF104D99}"/>
                </a:ext>
              </a:extLst>
            </p:cNvPr>
            <p:cNvCxnSpPr/>
            <p:nvPr/>
          </p:nvCxnSpPr>
          <p:spPr bwMode="white">
            <a:xfrm>
              <a:off x="2989385" y="4354131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3F49821-5888-450B-ABA1-D4D7B73EC2AB}"/>
                </a:ext>
              </a:extLst>
            </p:cNvPr>
            <p:cNvCxnSpPr/>
            <p:nvPr/>
          </p:nvCxnSpPr>
          <p:spPr bwMode="white">
            <a:xfrm>
              <a:off x="8625254" y="4360985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51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061B-93AF-4A3E-9D95-D1F4A2B9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LOCK DOWN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957113D-F013-4C81-959D-78B28D2F3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225429D-2531-4EE5-8CCA-E680B90A2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1110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12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FF9D-FA38-4BF2-834F-D115A5276A63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Thanks for your attention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35AEFA-F289-46D0-BBE8-3BB779BF05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>
            <a:off x="2099452" y="1891541"/>
            <a:ext cx="683280" cy="68328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0C167E-2525-4786-B676-2BB45CCD99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>
            <a:off x="9385732" y="1891181"/>
            <a:ext cx="684000" cy="684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4F82B2-998D-4DFD-AAB8-8D5E996F91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79047" y="2574821"/>
            <a:ext cx="3833906" cy="2611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 descr="Alarm/Siren">
            <a:extLst>
              <a:ext uri="{FF2B5EF4-FFF2-40B4-BE49-F238E27FC236}">
                <a16:creationId xmlns:a16="http://schemas.microsoft.com/office/drawing/2014/main" id="{82E89ACE-2360-4F71-9604-7B9F9FA3E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82000" y="3466340"/>
            <a:ext cx="828000" cy="82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E5BF8-B883-4420-9EA9-7E920E5D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2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2A6366-FF6C-47F2-B842-B9F516ACC7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1842" y="2711467"/>
            <a:ext cx="3833906" cy="2611038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CBC1E9-0298-4D9F-8CD7-53788309D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64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34AC77-981F-45DA-A3AB-B8D947B08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695" y="480972"/>
            <a:ext cx="5505450" cy="5896056"/>
          </a:xfrm>
        </p:spPr>
        <p:txBody>
          <a:bodyPr/>
          <a:lstStyle/>
          <a:p>
            <a:r>
              <a:rPr lang="ru-RU" dirty="0"/>
              <a:t>Можно выделить экстремальный </a:t>
            </a:r>
            <a:r>
              <a:rPr lang="ru-RU" dirty="0" err="1"/>
              <a:t>Xception</a:t>
            </a:r>
            <a:r>
              <a:rPr lang="ru-RU" dirty="0"/>
              <a:t> слой, который состоит из последовательных </a:t>
            </a:r>
            <a:r>
              <a:rPr lang="ru-RU" dirty="0" err="1"/>
              <a:t>поканальной</a:t>
            </a:r>
            <a:r>
              <a:rPr lang="ru-RU" dirty="0"/>
              <a:t> и поточечной свёрток. В </a:t>
            </a:r>
            <a:r>
              <a:rPr lang="ru-RU" dirty="0" err="1"/>
              <a:t>Tensorflow</a:t>
            </a:r>
            <a:r>
              <a:rPr lang="ru-RU" dirty="0"/>
              <a:t> этот слой называется </a:t>
            </a:r>
            <a:r>
              <a:rPr lang="ru-RU" dirty="0" err="1"/>
              <a:t>SeparableConv</a:t>
            </a:r>
            <a:endParaRPr lang="ru-RU" dirty="0"/>
          </a:p>
          <a:p>
            <a:r>
              <a:rPr lang="ru-RU" dirty="0"/>
              <a:t>Он состоит из 2 частей</a:t>
            </a:r>
            <a:r>
              <a:rPr lang="en-US" dirty="0"/>
              <a:t>:</a:t>
            </a:r>
          </a:p>
          <a:p>
            <a:r>
              <a:rPr lang="en-US" dirty="0" err="1"/>
              <a:t>Depthwise</a:t>
            </a:r>
            <a:r>
              <a:rPr lang="en-US" dirty="0"/>
              <a:t> Convolution</a:t>
            </a:r>
          </a:p>
          <a:p>
            <a:r>
              <a:rPr lang="en-US" dirty="0">
                <a:solidFill>
                  <a:srgbClr val="292929"/>
                </a:solidFill>
              </a:rPr>
              <a:t>Pointwise Convolution</a:t>
            </a:r>
            <a:endParaRPr lang="ru-RU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BA9BC8-A7AE-48D6-894A-DB4971EF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55" y="2986277"/>
            <a:ext cx="4871109" cy="4427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SeparableConv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2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430B5C-8BA7-49E2-A95A-B907609B9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251" y="1375795"/>
            <a:ext cx="5505450" cy="3444390"/>
          </a:xfrm>
        </p:spPr>
        <p:txBody>
          <a:bodyPr/>
          <a:lstStyle/>
          <a:p>
            <a:r>
              <a:rPr lang="en-US" dirty="0" err="1"/>
              <a:t>Depthwise</a:t>
            </a:r>
            <a:r>
              <a:rPr lang="en-US" dirty="0"/>
              <a:t> Convolution</a:t>
            </a:r>
            <a:r>
              <a:rPr lang="ru-RU" dirty="0"/>
              <a:t> – выполняет пространственную свертку по глубине(которая действует на каждый входной канал отдельно)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E9DA1C-7B7E-43A1-8874-740FA35A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14" y="1866569"/>
            <a:ext cx="3833906" cy="288020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Part 1 — </a:t>
            </a:r>
            <a:r>
              <a:rPr lang="en-US" dirty="0" err="1"/>
              <a:t>Depthwise</a:t>
            </a:r>
            <a:r>
              <a:rPr lang="en-US" dirty="0"/>
              <a:t> Convolution: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1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96FD47-1C13-43C5-8B1B-F9260EF00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44830" cy="2667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1D4AE5-622E-44E0-A523-91B1ED4C2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830" y="-18439"/>
            <a:ext cx="4127383" cy="2689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FAD97-3539-4198-976F-43B6A96E3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213" y="-18438"/>
            <a:ext cx="3819787" cy="2634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1B5F0-817E-4E7D-A862-24D7E011C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670853"/>
            <a:ext cx="4127383" cy="2471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C7E6E9-061F-46B8-9C1B-190FADD37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7383" y="2661634"/>
            <a:ext cx="4244830" cy="2480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B337AC-1F5C-4A4D-9935-4A320A6A90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2213" y="2616534"/>
            <a:ext cx="3819787" cy="2525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75128E-807B-49BF-9D40-E65FE0CFF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" y="5066950"/>
            <a:ext cx="4127383" cy="1791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478035-4895-43A2-A8A5-ACBAED86E8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7381" y="5142452"/>
            <a:ext cx="4244830" cy="17155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B739A2-D64F-4685-97F7-DB81F536FE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2212" y="5123358"/>
            <a:ext cx="3819788" cy="173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2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EFDF91-60FD-405A-9BD6-EE9EBBFE2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</a:rPr>
              <a:t>Pointwise Convolution</a:t>
            </a:r>
            <a:r>
              <a:rPr lang="ru-RU" dirty="0">
                <a:solidFill>
                  <a:srgbClr val="292929"/>
                </a:solidFill>
              </a:rPr>
              <a:t> – свертка, которая смешивает результирующие выходные каналы.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4B5E87-B0AB-4B44-A4BF-90DF843F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31" y="2761909"/>
            <a:ext cx="4788940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3600" dirty="0">
                <a:solidFill>
                  <a:srgbClr val="292929"/>
                </a:solidFill>
                <a:latin typeface="+mj-lt"/>
              </a:rPr>
              <a:t>Part 2 — </a:t>
            </a:r>
          </a:p>
          <a:p>
            <a:pPr algn="l"/>
            <a:r>
              <a:rPr lang="en-US" sz="3600" dirty="0">
                <a:solidFill>
                  <a:srgbClr val="292929"/>
                </a:solidFill>
                <a:latin typeface="+mj-lt"/>
              </a:rPr>
              <a:t>Pointwise Convolution:</a:t>
            </a:r>
            <a:endParaRPr lang="en-US" sz="3600" b="0" i="0" dirty="0">
              <a:solidFill>
                <a:srgbClr val="292929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696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2A6366-FF6C-47F2-B842-B9F516ACC7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1842" y="2711467"/>
            <a:ext cx="3833906" cy="2611038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A793D0-EDD9-4A7F-91AC-6FB3532DE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9"/>
            <a:ext cx="12192000" cy="68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7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3C117A-FBCE-4093-AA60-E0B1FCBAFCF6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FIRE DRILL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E2D39B-E5BA-4353-811F-D83F9A05D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20854" y="2301110"/>
            <a:ext cx="3833906" cy="2611038"/>
          </a:xfrm>
          <a:prstGeom prst="roundRect">
            <a:avLst>
              <a:gd name="adj" fmla="val 50000"/>
            </a:avLst>
          </a:prstGeom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99D43C-4B41-49AA-B9B1-593910173C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24DA3-2FAF-4CD3-B835-01399D18B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9050"/>
            <a:ext cx="1217295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6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46EC-1FC7-4065-BC98-F8A55E53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44121" y="-111128"/>
            <a:ext cx="8254999" cy="2278772"/>
          </a:xfrm>
        </p:spPr>
        <p:txBody>
          <a:bodyPr/>
          <a:lstStyle/>
          <a:p>
            <a:r>
              <a:rPr lang="en-US" dirty="0"/>
              <a:t>Neural network</a:t>
            </a:r>
            <a:r>
              <a:rPr lang="en-US" u="sng" dirty="0"/>
              <a:t>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40E108-43C3-4816-91FB-4F3FE893D4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7673" y="2073551"/>
            <a:ext cx="3833906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4AE84E-EFE9-42F1-AA08-4B32C5D2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3551"/>
            <a:ext cx="12192000" cy="271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0C6BC7B-1637-4C03-948D-D6476129F822}"/>
              </a:ext>
            </a:extLst>
          </p:cNvPr>
          <p:cNvSpPr/>
          <p:nvPr/>
        </p:nvSpPr>
        <p:spPr>
          <a:xfrm>
            <a:off x="5221978" y="6092027"/>
            <a:ext cx="40490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000" u="sng" dirty="0"/>
              <a:t>С</a:t>
            </a:r>
            <a:r>
              <a:rPr lang="en-US" sz="5000" dirty="0" err="1"/>
              <a:t>omparison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21034742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527777_Safety procedures_RVA_v4" id="{94FF351A-4B06-4881-8D26-DC6D64B3CFD2}" vid="{E8C023A2-25EA-47E0-92DC-6E1BD008E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5429E6-13D0-4D69-B2AD-EDA3074FAB41}">
  <we:reference id="wa104381063" version="1.0.0.0" store="en-US" storeType="OMEX"/>
  <we:alternateReferences>
    <we:reference id="wa10438106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6DFB17-E262-4301-8AA5-FCE7109ED8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6B2BE6-8FE9-4318-AA40-8F70CEED60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F39AE0-32C9-4F1D-B08C-0B8B9BAFC18D}">
  <ds:schemaRefs>
    <ds:schemaRef ds:uri="http://schemas.microsoft.com/office/2006/documentManagement/types"/>
    <ds:schemaRef ds:uri="16c05727-aa75-4e4a-9b5f-8a80a1165891"/>
    <ds:schemaRef ds:uri="http://purl.org/dc/terms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Safety procedures</Template>
  <TotalTime>0</TotalTime>
  <Words>96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Corbel</vt:lpstr>
      <vt:lpstr>Franklin Gothic Demi</vt:lpstr>
      <vt:lpstr>Franklin Gothic Medium</vt:lpstr>
      <vt:lpstr>Segoe UI</vt:lpstr>
      <vt:lpstr>Headlines</vt:lpstr>
      <vt:lpstr>Xception </vt:lpstr>
      <vt:lpstr>Презентация PowerPoint</vt:lpstr>
      <vt:lpstr>SeparableConv</vt:lpstr>
      <vt:lpstr>Part 1 — Depthwise Convolution: </vt:lpstr>
      <vt:lpstr>Презентация PowerPoint</vt:lpstr>
      <vt:lpstr>Part 2 —  Pointwise Convolution:</vt:lpstr>
      <vt:lpstr>Презентация PowerPoint</vt:lpstr>
      <vt:lpstr>FIRE DRILL</vt:lpstr>
      <vt:lpstr>Neural networks</vt:lpstr>
      <vt:lpstr>LOCK DOWN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2020-10-22T18:27:06Z</dcterms:created>
  <dcterms:modified xsi:type="dcterms:W3CDTF">2020-12-14T15:44:23Z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