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0" r:id="rId7"/>
    <p:sldId id="279" r:id="rId8"/>
    <p:sldId id="281" r:id="rId9"/>
    <p:sldId id="283" r:id="rId10"/>
    <p:sldId id="282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weights</a:t>
            </a:r>
          </a:p>
        </c:rich>
      </c:tx>
      <c:layout>
        <c:manualLayout>
          <c:xMode val="edge"/>
          <c:yMode val="edge"/>
          <c:x val="0.45827077865266835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499781277340331"/>
          <c:y val="0.16245370370370371"/>
          <c:w val="0.8155577427821522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ResNet50</c:v>
              </c:pt>
              <c:pt idx="1">
                <c:v>InceptionResNetV2</c:v>
              </c:pt>
              <c:pt idx="2">
                <c:v>Xception</c:v>
              </c:pt>
            </c:strLit>
          </c:cat>
          <c:val>
            <c:numRef>
              <c:f>Лист1!$A$1:$C$1</c:f>
              <c:numCache>
                <c:formatCode>#,##0</c:formatCode>
                <c:ptCount val="3"/>
                <c:pt idx="0">
                  <c:v>25636712</c:v>
                </c:pt>
                <c:pt idx="1">
                  <c:v>55873736</c:v>
                </c:pt>
                <c:pt idx="2">
                  <c:v>22910480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1D-4BE0-824D-0D69F6BAD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340303"/>
        <c:axId val="237090431"/>
      </c:barChart>
      <c:catAx>
        <c:axId val="24734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90431"/>
        <c:crosses val="autoZero"/>
        <c:auto val="1"/>
        <c:lblAlgn val="ctr"/>
        <c:lblOffset val="100"/>
        <c:noMultiLvlLbl val="0"/>
      </c:catAx>
      <c:valAx>
        <c:axId val="23709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734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/>
              <a:t>Accuracy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ResNet50</c:v>
              </c:pt>
              <c:pt idx="1">
                <c:v>InceptionResNetV2</c:v>
              </c:pt>
              <c:pt idx="2">
                <c:v>Xception</c:v>
              </c:pt>
            </c:strLit>
          </c:cat>
          <c:val>
            <c:numRef>
              <c:f>Лист1!$A$3:$C$3</c:f>
              <c:numCache>
                <c:formatCode>General</c:formatCode>
                <c:ptCount val="3"/>
                <c:pt idx="0">
                  <c:v>75.900000000000006</c:v>
                </c:pt>
                <c:pt idx="1">
                  <c:v>80.400000000000006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05-4266-B8C3-18CDD418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531455"/>
        <c:axId val="248092575"/>
      </c:barChart>
      <c:catAx>
        <c:axId val="24153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8092575"/>
        <c:crosses val="autoZero"/>
        <c:auto val="1"/>
        <c:lblAlgn val="ctr"/>
        <c:lblOffset val="100"/>
        <c:noMultiLvlLbl val="0"/>
      </c:catAx>
      <c:valAx>
        <c:axId val="24809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153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29.10.2020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sz="7200" noProof="1">
                <a:solidFill>
                  <a:srgbClr val="FFFFFF"/>
                </a:solidFill>
              </a:rPr>
              <a:t>XCEPTION</a:t>
            </a:r>
            <a:endParaRPr lang="ru-RU" sz="7200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ru-RU" noProof="1">
                <a:solidFill>
                  <a:srgbClr val="FFFFFF"/>
                </a:solidFill>
              </a:rPr>
              <a:t>Выполнили</a:t>
            </a:r>
            <a:r>
              <a:rPr lang="en-US" noProof="1">
                <a:solidFill>
                  <a:srgbClr val="FFFFFF"/>
                </a:solidFill>
              </a:rPr>
              <a:t>: </a:t>
            </a:r>
            <a:r>
              <a:rPr lang="ru-RU" noProof="1">
                <a:solidFill>
                  <a:srgbClr val="FFFFFF"/>
                </a:solidFill>
              </a:rPr>
              <a:t>Купцов Андрей, Бочарин Максим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en-US" spc="300" dirty="0"/>
              <a:t>Inception</a:t>
            </a:r>
            <a:endParaRPr lang="ru-RU" spc="300" noProof="1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9FEB500-3543-4B03-AE54-2BE370171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2486" y="1975282"/>
            <a:ext cx="7747028" cy="4022725"/>
          </a:xfr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B1BE9-F02F-4007-97D5-C454D38D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spc="0" dirty="0" err="1"/>
              <a:t>Depthwise</a:t>
            </a:r>
            <a:r>
              <a:rPr lang="en-US" sz="5400" spc="0" dirty="0"/>
              <a:t> </a:t>
            </a:r>
            <a:r>
              <a:rPr lang="ru-RU" sz="5400" spc="0" dirty="0"/>
              <a:t>  </a:t>
            </a:r>
            <a:r>
              <a:rPr lang="en-US" sz="5400" spc="0" dirty="0"/>
              <a:t>separable </a:t>
            </a:r>
            <a:r>
              <a:rPr lang="ru-RU" sz="5400" spc="0" dirty="0"/>
              <a:t> </a:t>
            </a:r>
            <a:r>
              <a:rPr lang="en-US" sz="5400" spc="0" dirty="0"/>
              <a:t>convolution</a:t>
            </a:r>
            <a:endParaRPr lang="ru-RU" sz="5400" spc="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DF5B4F-271A-48EE-835E-8130A8726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561" y="2084832"/>
            <a:ext cx="7785717" cy="4297035"/>
          </a:xfrm>
        </p:spPr>
      </p:pic>
    </p:spTree>
    <p:extLst>
      <p:ext uri="{BB962C8B-B14F-4D97-AF65-F5344CB8AC3E}">
        <p14:creationId xmlns:p14="http://schemas.microsoft.com/office/powerpoint/2010/main" val="41184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DC4F1-144D-4D0B-A77E-EACF5DC6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60424"/>
            <a:ext cx="9720072" cy="1499616"/>
          </a:xfrm>
        </p:spPr>
        <p:txBody>
          <a:bodyPr>
            <a:normAutofit/>
          </a:bodyPr>
          <a:lstStyle/>
          <a:p>
            <a:r>
              <a:rPr lang="en-US" sz="5400" spc="0" dirty="0" err="1"/>
              <a:t>Depthwise</a:t>
            </a:r>
            <a:r>
              <a:rPr lang="en-US" sz="5400" spc="0" dirty="0"/>
              <a:t> </a:t>
            </a:r>
            <a:r>
              <a:rPr lang="ru-RU" sz="5400" spc="0" dirty="0"/>
              <a:t>  </a:t>
            </a:r>
            <a:r>
              <a:rPr lang="en-US" sz="5400" spc="0" dirty="0"/>
              <a:t>separable </a:t>
            </a:r>
            <a:r>
              <a:rPr lang="ru-RU" sz="5400" spc="0" dirty="0"/>
              <a:t> </a:t>
            </a:r>
            <a:r>
              <a:rPr lang="en-US" sz="5400" spc="0" dirty="0"/>
              <a:t>convolution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493AF-2700-4D72-B3AD-A86C887A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19" y="3180335"/>
            <a:ext cx="9913162" cy="3131687"/>
          </a:xfrm>
        </p:spPr>
        <p:txBody>
          <a:bodyPr>
            <a:normAutofit/>
          </a:bodyPr>
          <a:lstStyle/>
          <a:p>
            <a:r>
              <a:rPr lang="en-US" sz="4000" dirty="0"/>
              <a:t>&gt; pointwise convolution</a:t>
            </a:r>
            <a:r>
              <a:rPr lang="ru-RU" sz="4000" dirty="0"/>
              <a:t> </a:t>
            </a:r>
            <a:r>
              <a:rPr lang="ru-RU" sz="2000" dirty="0"/>
              <a:t>(точечная свертка)</a:t>
            </a:r>
          </a:p>
          <a:p>
            <a:r>
              <a:rPr lang="en-US" sz="4000" dirty="0"/>
              <a:t>&gt; </a:t>
            </a:r>
            <a:r>
              <a:rPr lang="en-US" sz="4000" dirty="0" err="1"/>
              <a:t>depthwise</a:t>
            </a:r>
            <a:r>
              <a:rPr lang="en-US" sz="4000" dirty="0"/>
              <a:t> spatial convolution</a:t>
            </a:r>
            <a:r>
              <a:rPr lang="ru-RU" sz="4000" dirty="0"/>
              <a:t> </a:t>
            </a:r>
            <a:r>
              <a:rPr lang="ru-RU" sz="2000" dirty="0"/>
              <a:t>(пространственная свертка)</a:t>
            </a:r>
          </a:p>
        </p:txBody>
      </p:sp>
    </p:spTree>
    <p:extLst>
      <p:ext uri="{BB962C8B-B14F-4D97-AF65-F5344CB8AC3E}">
        <p14:creationId xmlns:p14="http://schemas.microsoft.com/office/powerpoint/2010/main" val="28629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97420-B854-47D8-9F1A-5382A34A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Advantage</a:t>
            </a:r>
            <a:r>
              <a:rPr lang="en-US" dirty="0"/>
              <a:t>  </a:t>
            </a:r>
            <a:r>
              <a:rPr lang="en-US" sz="4800" spc="0" dirty="0" err="1"/>
              <a:t>Depthwise</a:t>
            </a:r>
            <a:r>
              <a:rPr lang="en-US" sz="4800" spc="0" dirty="0"/>
              <a:t> </a:t>
            </a:r>
            <a:r>
              <a:rPr lang="ru-RU" sz="4800" spc="0" dirty="0"/>
              <a:t>  </a:t>
            </a:r>
            <a:r>
              <a:rPr lang="en-US" sz="4800" spc="0" dirty="0"/>
              <a:t>separable </a:t>
            </a:r>
            <a:r>
              <a:rPr lang="ru-RU" sz="4800" spc="0" dirty="0"/>
              <a:t> </a:t>
            </a:r>
            <a:r>
              <a:rPr lang="en-US" sz="4800" spc="0" dirty="0"/>
              <a:t>convolution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F307D-A286-4385-97C9-864FC07F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19" y="2324530"/>
            <a:ext cx="10511162" cy="3515556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16 каналов 32 фильтра</a:t>
            </a:r>
          </a:p>
          <a:p>
            <a:r>
              <a:rPr lang="en-US" sz="3600" dirty="0"/>
              <a:t>&gt; </a:t>
            </a:r>
            <a:r>
              <a:rPr lang="ru-RU" sz="3600" dirty="0"/>
              <a:t>Обычный </a:t>
            </a:r>
            <a:r>
              <a:rPr lang="ru-RU" sz="3600" dirty="0" err="1"/>
              <a:t>сверточный</a:t>
            </a:r>
            <a:r>
              <a:rPr lang="ru-RU" sz="3600" dirty="0"/>
              <a:t> слой 16*32*3*3 = 4608 весов</a:t>
            </a:r>
          </a:p>
          <a:p>
            <a:r>
              <a:rPr lang="en-US" sz="3600" dirty="0"/>
              <a:t>&gt; </a:t>
            </a:r>
            <a:r>
              <a:rPr lang="en-US" sz="3600" dirty="0" err="1"/>
              <a:t>Depthwise</a:t>
            </a:r>
            <a:r>
              <a:rPr lang="en-US" sz="3600" dirty="0"/>
              <a:t> separable convolution </a:t>
            </a:r>
          </a:p>
          <a:p>
            <a:pPr lvl="6"/>
            <a:r>
              <a:rPr lang="en-US" sz="3600" dirty="0"/>
              <a:t>16*32*1*1 = 512 </a:t>
            </a:r>
            <a:r>
              <a:rPr lang="ru-RU" sz="3600" dirty="0"/>
              <a:t>весов у </a:t>
            </a:r>
            <a:r>
              <a:rPr lang="en-US" sz="3600" dirty="0"/>
              <a:t>pointwise convolution</a:t>
            </a:r>
            <a:endParaRPr lang="ru-RU" sz="3600" dirty="0"/>
          </a:p>
          <a:p>
            <a:pPr lvl="6"/>
            <a:r>
              <a:rPr lang="ru-RU" sz="3600" dirty="0"/>
              <a:t>32*3*3 = 288 весов у </a:t>
            </a:r>
            <a:r>
              <a:rPr lang="en-US" sz="3600" dirty="0" err="1"/>
              <a:t>depthwise</a:t>
            </a:r>
            <a:r>
              <a:rPr lang="en-US" sz="3600" dirty="0"/>
              <a:t> convolution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771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2BA7F-CBC3-4FA3-9DAB-3BB7E59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spc="-150" dirty="0"/>
              <a:t>Сравнение с другими сетями</a:t>
            </a:r>
            <a:endParaRPr lang="ru-RU" sz="4400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9BADAED-BAB0-42C0-B1F6-1159CE873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121689"/>
              </p:ext>
            </p:extLst>
          </p:nvPr>
        </p:nvGraphicFramePr>
        <p:xfrm>
          <a:off x="546584" y="2521258"/>
          <a:ext cx="5207036" cy="375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6CD4B065-AE68-42E4-BD83-B459787F4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83974"/>
              </p:ext>
            </p:extLst>
          </p:nvPr>
        </p:nvGraphicFramePr>
        <p:xfrm>
          <a:off x="5939162" y="2587227"/>
          <a:ext cx="5923165" cy="355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80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3FCCB-561F-41B6-BCE3-A9EBE35E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ru-RU" sz="4400" spc="-150" dirty="0"/>
              <a:t>Сравнение с другими сетями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B48998-BF79-48E9-B320-00021899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799209"/>
            <a:ext cx="9720262" cy="1973960"/>
          </a:xfrm>
        </p:spPr>
      </p:pic>
    </p:spTree>
    <p:extLst>
      <p:ext uri="{BB962C8B-B14F-4D97-AF65-F5344CB8AC3E}">
        <p14:creationId xmlns:p14="http://schemas.microsoft.com/office/powerpoint/2010/main" val="4129675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Комплекс</Template>
  <TotalTime>0</TotalTime>
  <Words>76</Words>
  <Application>Microsoft Office PowerPoint</Application>
  <PresentationFormat>Широкоэкранный</PresentationFormat>
  <Paragraphs>19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Комплекс</vt:lpstr>
      <vt:lpstr>XCEPTION</vt:lpstr>
      <vt:lpstr>Inception</vt:lpstr>
      <vt:lpstr>Depthwise   separable  convolution</vt:lpstr>
      <vt:lpstr>Depthwise   separable  convolution </vt:lpstr>
      <vt:lpstr>Advantage  Depthwise   separable  convolution </vt:lpstr>
      <vt:lpstr>Сравнение с другими сетями</vt:lpstr>
      <vt:lpstr>Сравнение с другими сетями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2020-10-29T19:14:28Z</dcterms:created>
  <dcterms:modified xsi:type="dcterms:W3CDTF">2020-10-29T20:23:31Z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