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5" r:id="rId5"/>
    <p:sldId id="262" r:id="rId6"/>
    <p:sldId id="264" r:id="rId7"/>
    <p:sldId id="259" r:id="rId8"/>
    <p:sldId id="263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2C4220AF-DA47-4C2E-BAA3-CF896C537E03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5CBEA210-313F-4D59-86AE-332DEA7D0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47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20AF-DA47-4C2E-BAA3-CF896C537E03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A210-313F-4D59-86AE-332DEA7D0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95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20AF-DA47-4C2E-BAA3-CF896C537E03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A210-313F-4D59-86AE-332DEA7D0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378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20AF-DA47-4C2E-BAA3-CF896C537E03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A210-313F-4D59-86AE-332DEA7D0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37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20AF-DA47-4C2E-BAA3-CF896C537E03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A210-313F-4D59-86AE-332DEA7D0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862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20AF-DA47-4C2E-BAA3-CF896C537E03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A210-313F-4D59-86AE-332DEA7D0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941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20AF-DA47-4C2E-BAA3-CF896C537E03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A210-313F-4D59-86AE-332DEA7D0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074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20AF-DA47-4C2E-BAA3-CF896C537E03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A210-313F-4D59-86AE-332DEA7D0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355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20AF-DA47-4C2E-BAA3-CF896C537E03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A210-313F-4D59-86AE-332DEA7D0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0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20AF-DA47-4C2E-BAA3-CF896C537E03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A210-313F-4D59-86AE-332DEA7D0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36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20AF-DA47-4C2E-BAA3-CF896C537E03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A210-313F-4D59-86AE-332DEA7D0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01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20AF-DA47-4C2E-BAA3-CF896C537E03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A210-313F-4D59-86AE-332DEA7D0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39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20AF-DA47-4C2E-BAA3-CF896C537E03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A210-313F-4D59-86AE-332DEA7D0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58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20AF-DA47-4C2E-BAA3-CF896C537E03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A210-313F-4D59-86AE-332DEA7D0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66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20AF-DA47-4C2E-BAA3-CF896C537E03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A210-313F-4D59-86AE-332DEA7D0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09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20AF-DA47-4C2E-BAA3-CF896C537E03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A210-313F-4D59-86AE-332DEA7D0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9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20AF-DA47-4C2E-BAA3-CF896C537E03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A210-313F-4D59-86AE-332DEA7D0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42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C4220AF-DA47-4C2E-BAA3-CF896C537E03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CBEA210-313F-4D59-86AE-332DEA7D0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27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6737" y="1213042"/>
            <a:ext cx="8825658" cy="2677648"/>
          </a:xfrm>
        </p:spPr>
        <p:txBody>
          <a:bodyPr/>
          <a:lstStyle/>
          <a:p>
            <a:pPr algn="ctr"/>
            <a:r>
              <a:rPr lang="ru-RU" dirty="0" smtClean="0"/>
              <a:t>Модель нейронной сети</a:t>
            </a:r>
            <a:br>
              <a:rPr lang="ru-RU" dirty="0" smtClean="0"/>
            </a:br>
            <a:r>
              <a:rPr lang="ru-RU" dirty="0" smtClean="0"/>
              <a:t>«</a:t>
            </a:r>
            <a:r>
              <a:rPr lang="en-US" dirty="0" err="1" smtClean="0"/>
              <a:t>MobileNet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84763" y="4973782"/>
            <a:ext cx="8714510" cy="1424582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ru-RU" sz="3200" dirty="0" smtClean="0"/>
              <a:t>Рукавишников М.</a:t>
            </a:r>
          </a:p>
          <a:p>
            <a:pPr algn="r"/>
            <a:r>
              <a:rPr lang="ru-RU" sz="3200" dirty="0" smtClean="0"/>
              <a:t>Руссу К.</a:t>
            </a:r>
          </a:p>
          <a:p>
            <a:pPr algn="r"/>
            <a:r>
              <a:rPr lang="ru-RU" sz="3200" dirty="0" err="1" smtClean="0"/>
              <a:t>Кучумов</a:t>
            </a:r>
            <a:r>
              <a:rPr lang="ru-RU" sz="3200" dirty="0" smtClean="0"/>
              <a:t> м.</a:t>
            </a:r>
          </a:p>
          <a:p>
            <a:pPr algn="r"/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738813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63317" y="779705"/>
            <a:ext cx="8761413" cy="706964"/>
          </a:xfrm>
        </p:spPr>
        <p:txBody>
          <a:bodyPr/>
          <a:lstStyle/>
          <a:p>
            <a:r>
              <a:rPr lang="ru-RU" dirty="0" smtClean="0"/>
              <a:t>Сравнение с другими сетями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5073" t="29830" r="16245" b="13541"/>
          <a:stretch/>
        </p:blipFill>
        <p:spPr>
          <a:xfrm>
            <a:off x="845128" y="2438400"/>
            <a:ext cx="10625182" cy="427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39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19971" y="738141"/>
            <a:ext cx="8761413" cy="706964"/>
          </a:xfrm>
        </p:spPr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3" y="2507672"/>
            <a:ext cx="10372028" cy="4003964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MobileNet</a:t>
            </a:r>
            <a:r>
              <a:rPr lang="en-US" sz="2800" dirty="0" smtClean="0"/>
              <a:t> </a:t>
            </a:r>
            <a:r>
              <a:rPr lang="ru-RU" sz="2800" dirty="0" smtClean="0"/>
              <a:t>разработана исследователями из </a:t>
            </a:r>
            <a:r>
              <a:rPr lang="en-US" sz="2800" dirty="0" smtClean="0"/>
              <a:t>Google: </a:t>
            </a:r>
            <a:r>
              <a:rPr lang="en-US" sz="2800" dirty="0">
                <a:solidFill>
                  <a:schemeClr val="accent4"/>
                </a:solidFill>
              </a:rPr>
              <a:t>Andrew G. Howard, </a:t>
            </a:r>
            <a:r>
              <a:rPr lang="en-US" sz="2800" dirty="0" err="1">
                <a:solidFill>
                  <a:schemeClr val="accent4"/>
                </a:solidFill>
              </a:rPr>
              <a:t>Menglong</a:t>
            </a:r>
            <a:r>
              <a:rPr lang="en-US" sz="2800" dirty="0">
                <a:solidFill>
                  <a:schemeClr val="accent4"/>
                </a:solidFill>
              </a:rPr>
              <a:t> Zhu, Bo Chen, Dmitry </a:t>
            </a:r>
            <a:r>
              <a:rPr lang="en-US" sz="2800" dirty="0" err="1">
                <a:solidFill>
                  <a:schemeClr val="accent4"/>
                </a:solidFill>
              </a:rPr>
              <a:t>Kalenichenko</a:t>
            </a:r>
            <a:r>
              <a:rPr lang="en-US" sz="2800" dirty="0">
                <a:solidFill>
                  <a:schemeClr val="accent4"/>
                </a:solidFill>
              </a:rPr>
              <a:t>, </a:t>
            </a:r>
            <a:r>
              <a:rPr lang="en-US" sz="2800" dirty="0" err="1">
                <a:solidFill>
                  <a:schemeClr val="accent4"/>
                </a:solidFill>
              </a:rPr>
              <a:t>Weijun</a:t>
            </a:r>
            <a:r>
              <a:rPr lang="en-US" sz="2800" dirty="0">
                <a:solidFill>
                  <a:schemeClr val="accent4"/>
                </a:solidFill>
              </a:rPr>
              <a:t> Wang, Tobias </a:t>
            </a:r>
            <a:r>
              <a:rPr lang="en-US" sz="2800" dirty="0" err="1">
                <a:solidFill>
                  <a:schemeClr val="accent4"/>
                </a:solidFill>
              </a:rPr>
              <a:t>Weyand</a:t>
            </a:r>
            <a:r>
              <a:rPr lang="en-US" sz="2800" dirty="0">
                <a:solidFill>
                  <a:schemeClr val="accent4"/>
                </a:solidFill>
              </a:rPr>
              <a:t>, Marco </a:t>
            </a:r>
            <a:r>
              <a:rPr lang="en-US" sz="2800" dirty="0" err="1">
                <a:solidFill>
                  <a:schemeClr val="accent4"/>
                </a:solidFill>
              </a:rPr>
              <a:t>Andreetto</a:t>
            </a:r>
            <a:r>
              <a:rPr lang="en-US" sz="2800" dirty="0">
                <a:solidFill>
                  <a:schemeClr val="accent4"/>
                </a:solidFill>
              </a:rPr>
              <a:t>, </a:t>
            </a:r>
            <a:r>
              <a:rPr lang="en-US" sz="2800" dirty="0" err="1">
                <a:solidFill>
                  <a:schemeClr val="accent4"/>
                </a:solidFill>
              </a:rPr>
              <a:t>Hartwig</a:t>
            </a:r>
            <a:r>
              <a:rPr lang="en-US" sz="2800" dirty="0">
                <a:solidFill>
                  <a:schemeClr val="accent4"/>
                </a:solidFill>
              </a:rPr>
              <a:t> Adam</a:t>
            </a:r>
            <a:r>
              <a:rPr lang="en-US" sz="2800" dirty="0" smtClean="0">
                <a:solidFill>
                  <a:schemeClr val="accent4"/>
                </a:solidFill>
              </a:rPr>
              <a:t>.</a:t>
            </a:r>
          </a:p>
          <a:p>
            <a:r>
              <a:rPr lang="ru-RU" sz="2800" dirty="0" smtClean="0"/>
              <a:t>Используется для классификации объектов</a:t>
            </a:r>
          </a:p>
          <a:p>
            <a:r>
              <a:rPr lang="ru-RU" sz="2800" dirty="0" smtClean="0"/>
              <a:t>Хорошо подходит для работы на мобильных устройствах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9462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9026" y="835122"/>
            <a:ext cx="8761413" cy="706964"/>
          </a:xfrm>
        </p:spPr>
        <p:txBody>
          <a:bodyPr/>
          <a:lstStyle/>
          <a:p>
            <a:pPr algn="ctr"/>
            <a:r>
              <a:rPr lang="ru-RU" dirty="0" smtClean="0"/>
              <a:t>Структура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46217"/>
            <a:ext cx="6880681" cy="3726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/>
              <a:t>С</a:t>
            </a:r>
            <a:r>
              <a:rPr lang="ru-RU" sz="2800" dirty="0" smtClean="0"/>
              <a:t>остоит </a:t>
            </a:r>
            <a:r>
              <a:rPr lang="ru-RU" sz="2800" dirty="0"/>
              <a:t>из одного обычного </a:t>
            </a:r>
            <a:r>
              <a:rPr lang="ru-RU" sz="2800" dirty="0" err="1"/>
              <a:t>свёрточного</a:t>
            </a:r>
            <a:r>
              <a:rPr lang="ru-RU" sz="2800" dirty="0"/>
              <a:t> слоя с 3х3 свёрткой в начале и тринадцати блоков, изображенных справа на рисунке, с постепенно увеличивающимся числом фильтров и понижающейся пространственной размерностью тензора</a:t>
            </a:r>
          </a:p>
        </p:txBody>
      </p:sp>
      <p:pic>
        <p:nvPicPr>
          <p:cNvPr id="4" name="Рисунок 3" descr="https://habrastorage.org/webt/rd/0r/jl/rd0rjltrp96j3i_dyhuolbzhyig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9" t="1475" b="-1"/>
          <a:stretch/>
        </p:blipFill>
        <p:spPr bwMode="auto">
          <a:xfrm>
            <a:off x="8437419" y="2646218"/>
            <a:ext cx="2813112" cy="35756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66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6344" y="530322"/>
            <a:ext cx="8761413" cy="706964"/>
          </a:xfrm>
        </p:spPr>
        <p:txBody>
          <a:bodyPr/>
          <a:lstStyle/>
          <a:p>
            <a:pPr algn="ctr"/>
            <a:r>
              <a:rPr lang="en-US" dirty="0" smtClean="0"/>
              <a:t>Batch normalization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3583" t="15057" r="40736" b="27935"/>
          <a:stretch/>
        </p:blipFill>
        <p:spPr>
          <a:xfrm>
            <a:off x="429492" y="1510145"/>
            <a:ext cx="11299242" cy="521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19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Strides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91" y="2421371"/>
            <a:ext cx="9864435" cy="18935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7" y="4419027"/>
            <a:ext cx="11014364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6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1х1 свёртка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35944" t="45549" r="32431" b="18656"/>
          <a:stretch/>
        </p:blipFill>
        <p:spPr>
          <a:xfrm>
            <a:off x="2078183" y="2396837"/>
            <a:ext cx="7647708" cy="422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0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5499" y="848977"/>
            <a:ext cx="8761413" cy="706964"/>
          </a:xfrm>
        </p:spPr>
        <p:txBody>
          <a:bodyPr/>
          <a:lstStyle/>
          <a:p>
            <a:r>
              <a:rPr lang="en-US" dirty="0" err="1" smtClean="0"/>
              <a:t>Depthwise</a:t>
            </a:r>
            <a:r>
              <a:rPr lang="en-US" dirty="0" smtClean="0"/>
              <a:t> separable convolutions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5402" t="35322" r="22315" b="19224"/>
          <a:stretch/>
        </p:blipFill>
        <p:spPr>
          <a:xfrm>
            <a:off x="263236" y="2362177"/>
            <a:ext cx="11651673" cy="449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94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 кода сети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0" y="2493818"/>
            <a:ext cx="5677352" cy="376843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296" y="2493818"/>
            <a:ext cx="5880322" cy="376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47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7462" y="890540"/>
            <a:ext cx="8761413" cy="706964"/>
          </a:xfrm>
        </p:spPr>
        <p:txBody>
          <a:bodyPr/>
          <a:lstStyle/>
          <a:p>
            <a:pPr algn="ctr"/>
            <a:r>
              <a:rPr lang="ru-RU" dirty="0" smtClean="0"/>
              <a:t>Особенности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10912355" cy="3416300"/>
          </a:xfrm>
        </p:spPr>
        <p:txBody>
          <a:bodyPr>
            <a:normAutofit lnSpcReduction="10000"/>
          </a:bodyPr>
          <a:lstStyle/>
          <a:p>
            <a:r>
              <a:rPr lang="ru-RU" sz="2800" dirty="0"/>
              <a:t>Использует </a:t>
            </a:r>
            <a:r>
              <a:rPr lang="en-US" sz="2800" u="sng" dirty="0" err="1"/>
              <a:t>Depthwise</a:t>
            </a:r>
            <a:r>
              <a:rPr lang="en-US" sz="2800" u="sng" dirty="0"/>
              <a:t> separable </a:t>
            </a:r>
            <a:r>
              <a:rPr lang="en-US" sz="2800" u="sng" dirty="0" smtClean="0"/>
              <a:t>convolutions</a:t>
            </a:r>
            <a:endParaRPr lang="ru-RU" sz="2800" dirty="0" smtClean="0"/>
          </a:p>
          <a:p>
            <a:r>
              <a:rPr lang="ru-RU" sz="2800" dirty="0" smtClean="0"/>
              <a:t>Не имеет </a:t>
            </a:r>
            <a:r>
              <a:rPr lang="en-US" sz="2800" dirty="0" smtClean="0"/>
              <a:t>pooling </a:t>
            </a:r>
            <a:r>
              <a:rPr lang="ru-RU" sz="2800" dirty="0" smtClean="0"/>
              <a:t>слоев (используется свертка с параметром </a:t>
            </a:r>
            <a:r>
              <a:rPr lang="en-US" sz="2800" dirty="0" smtClean="0"/>
              <a:t>stride)</a:t>
            </a:r>
            <a:endParaRPr lang="ru-RU" sz="2800" dirty="0" smtClean="0"/>
          </a:p>
          <a:p>
            <a:r>
              <a:rPr lang="ru-RU" sz="2800" dirty="0" smtClean="0"/>
              <a:t>Имеет два </a:t>
            </a:r>
            <a:r>
              <a:rPr lang="ru-RU" sz="2800" dirty="0" err="1" smtClean="0"/>
              <a:t>гиперпараметра</a:t>
            </a:r>
            <a:r>
              <a:rPr lang="ru-RU" sz="2800" dirty="0" smtClean="0"/>
              <a:t>: </a:t>
            </a:r>
            <a:r>
              <a:rPr lang="en-US" sz="2800" b="1" dirty="0" smtClean="0"/>
              <a:t>a</a:t>
            </a:r>
            <a:r>
              <a:rPr lang="en-US" sz="2800" dirty="0" smtClean="0"/>
              <a:t> – </a:t>
            </a:r>
            <a:r>
              <a:rPr lang="ru-RU" sz="2800" dirty="0" smtClean="0"/>
              <a:t>множитель ширины и </a:t>
            </a:r>
            <a:r>
              <a:rPr lang="en-US" sz="2800" b="1" dirty="0" smtClean="0"/>
              <a:t>p</a:t>
            </a:r>
            <a:r>
              <a:rPr lang="en-US" sz="2800" dirty="0" smtClean="0"/>
              <a:t> – </a:t>
            </a:r>
            <a:r>
              <a:rPr lang="ru-RU" sz="2800" dirty="0" smtClean="0"/>
              <a:t>множитель глубины и разрешения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b="1" dirty="0" smtClean="0"/>
              <a:t>a</a:t>
            </a:r>
            <a:r>
              <a:rPr lang="en-US" sz="2800" dirty="0" smtClean="0"/>
              <a:t> </a:t>
            </a:r>
            <a:r>
              <a:rPr lang="ru-RU" sz="2800" dirty="0" smtClean="0"/>
              <a:t>уменьшает количество каналов, </a:t>
            </a:r>
            <a:r>
              <a:rPr lang="en-US" sz="2800" b="1" dirty="0" smtClean="0"/>
              <a:t>p </a:t>
            </a:r>
            <a:r>
              <a:rPr lang="ru-RU" sz="2800" dirty="0" smtClean="0"/>
              <a:t>уменьшает размер           входного изображения </a:t>
            </a:r>
          </a:p>
        </p:txBody>
      </p:sp>
    </p:spTree>
    <p:extLst>
      <p:ext uri="{BB962C8B-B14F-4D97-AF65-F5344CB8AC3E}">
        <p14:creationId xmlns:p14="http://schemas.microsoft.com/office/powerpoint/2010/main" val="3926388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86</TotalTime>
  <Words>146</Words>
  <Application>Microsoft Office PowerPoint</Application>
  <PresentationFormat>Широкоэкранный</PresentationFormat>
  <Paragraphs>21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Совет директоров</vt:lpstr>
      <vt:lpstr>Модель нейронной сети «MobileNet»</vt:lpstr>
      <vt:lpstr>Введение</vt:lpstr>
      <vt:lpstr>Структура сети</vt:lpstr>
      <vt:lpstr>Batch normalization</vt:lpstr>
      <vt:lpstr>Strides</vt:lpstr>
      <vt:lpstr>1х1 свёртка</vt:lpstr>
      <vt:lpstr>Depthwise separable convolutions</vt:lpstr>
      <vt:lpstr>Пример кода сети</vt:lpstr>
      <vt:lpstr>Особенности сети</vt:lpstr>
      <vt:lpstr>Сравнение с другими сетями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</dc:creator>
  <cp:lastModifiedBy>Mikhail</cp:lastModifiedBy>
  <cp:revision>14</cp:revision>
  <dcterms:created xsi:type="dcterms:W3CDTF">2020-10-28T17:39:19Z</dcterms:created>
  <dcterms:modified xsi:type="dcterms:W3CDTF">2020-10-30T09:09:38Z</dcterms:modified>
</cp:coreProperties>
</file>