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9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F68DC-FEF9-400B-A08D-5DD55B51086B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1F1D-F7B6-4D66-BD1B-ACEEBCCFD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3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41F1D-F7B6-4D66-BD1B-ACEEBCCFD0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8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41F1D-F7B6-4D66-BD1B-ACEEBCCFD0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56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7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5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6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38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0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9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7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36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3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7A8EA9-B7D5-4070-AEE3-ECFD978A3DFD}" type="datetimeFigureOut">
              <a:rPr lang="ru-RU" smtClean="0"/>
              <a:t>23.10.2020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A7EFD8-A9F0-4B3E-ADCF-EFEE0510CD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71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661" y="1867020"/>
            <a:ext cx="3369212" cy="1450757"/>
          </a:xfrm>
        </p:spPr>
        <p:txBody>
          <a:bodyPr/>
          <a:lstStyle/>
          <a:p>
            <a:r>
              <a:rPr lang="ru-RU" dirty="0" smtClean="0"/>
              <a:t>Сеть </a:t>
            </a:r>
            <a:r>
              <a:rPr lang="en-US" b="1" dirty="0" err="1"/>
              <a:t>ResNet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0286"/>
            <a:ext cx="2895238" cy="942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67" y="4749810"/>
            <a:ext cx="4819048" cy="15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1685" y="4929437"/>
            <a:ext cx="447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Презентацию выполнили:</a:t>
            </a:r>
          </a:p>
          <a:p>
            <a:r>
              <a:rPr lang="ru-RU" dirty="0" smtClean="0"/>
              <a:t>Васильев К. Н.</a:t>
            </a:r>
          </a:p>
          <a:p>
            <a:r>
              <a:rPr lang="ru-RU" dirty="0" smtClean="0"/>
              <a:t>Хмелев Р. В.</a:t>
            </a:r>
          </a:p>
          <a:p>
            <a:r>
              <a:rPr lang="ru-RU" dirty="0" err="1" smtClean="0"/>
              <a:t>Мазенков</a:t>
            </a:r>
            <a:r>
              <a:rPr lang="ru-RU" dirty="0" smtClean="0"/>
              <a:t> М. А.</a:t>
            </a:r>
          </a:p>
          <a:p>
            <a:r>
              <a:rPr lang="ru-RU" dirty="0" err="1" smtClean="0"/>
              <a:t>Кирсанычев</a:t>
            </a:r>
            <a:r>
              <a:rPr lang="ru-RU" dirty="0" smtClean="0"/>
              <a:t> М.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6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84" y="644676"/>
            <a:ext cx="75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63" y="2086690"/>
            <a:ext cx="5800000" cy="332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7663" y="1717358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Носите маски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90369" y="563196"/>
            <a:ext cx="750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/>
              <a:t>Внимание!</a:t>
            </a:r>
            <a:endParaRPr lang="ru-RU" sz="36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625266" y="5779831"/>
            <a:ext cx="776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8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199" y="984738"/>
            <a:ext cx="96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ResNet</a:t>
            </a:r>
            <a:r>
              <a:rPr lang="ru-RU" dirty="0"/>
              <a:t> — это сокращенное название для </a:t>
            </a:r>
            <a:r>
              <a:rPr lang="ru-RU" dirty="0" err="1"/>
              <a:t>Residual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(дословно  — «остаточная сеть»)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" y="1421819"/>
            <a:ext cx="7580952" cy="3695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2305" y="1360327"/>
            <a:ext cx="4420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Глубокие </a:t>
            </a:r>
            <a:r>
              <a:rPr lang="ru-RU" dirty="0" err="1"/>
              <a:t>сверточные</a:t>
            </a:r>
            <a:r>
              <a:rPr lang="ru-RU" dirty="0"/>
              <a:t> нейронные сети превзошли человеческий уровень классификации изображений в 2015 году. Глубокие сети извлекают низко-, средне- и высокоуровневые признаки  сквозным многослойным способом, а увеличение количества </a:t>
            </a:r>
            <a:r>
              <a:rPr lang="ru-RU" dirty="0" err="1"/>
              <a:t>stacked</a:t>
            </a:r>
            <a:r>
              <a:rPr lang="ru-RU" dirty="0"/>
              <a:t> </a:t>
            </a:r>
            <a:r>
              <a:rPr lang="ru-RU" dirty="0" err="1"/>
              <a:t>layers</a:t>
            </a:r>
            <a:r>
              <a:rPr lang="ru-RU" dirty="0"/>
              <a:t> может обогатить «уровни» признаков. </a:t>
            </a:r>
            <a:r>
              <a:rPr lang="ru-RU" dirty="0" err="1"/>
              <a:t>Stacked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 имеет решающее значение, посмотрите на результат </a:t>
            </a:r>
            <a:r>
              <a:rPr lang="ru-RU" dirty="0" err="1"/>
              <a:t>ImageNet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2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923" y="509954"/>
            <a:ext cx="10067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Соединения быстрого </a:t>
            </a:r>
            <a:r>
              <a:rPr lang="ru-RU" b="1" dirty="0" smtClean="0"/>
              <a:t>доступа</a:t>
            </a:r>
          </a:p>
          <a:p>
            <a:endParaRPr lang="ru-RU" b="1" dirty="0"/>
          </a:p>
          <a:p>
            <a:r>
              <a:rPr lang="ru-RU" dirty="0"/>
              <a:t>Чтобы преодолеть эту проблему, </a:t>
            </a:r>
            <a:r>
              <a:rPr lang="ru-RU" dirty="0" err="1"/>
              <a:t>Microsoft</a:t>
            </a:r>
            <a:r>
              <a:rPr lang="ru-RU" dirty="0"/>
              <a:t> ввела глубокую «остаточную» структуру обучения. Вместо того, чтобы надеяться на то, что каждые несколько </a:t>
            </a:r>
            <a:r>
              <a:rPr lang="ru-RU" dirty="0" err="1"/>
              <a:t>stacked</a:t>
            </a:r>
            <a:r>
              <a:rPr lang="ru-RU" dirty="0"/>
              <a:t> </a:t>
            </a:r>
            <a:r>
              <a:rPr lang="ru-RU" dirty="0" err="1"/>
              <a:t>layers</a:t>
            </a:r>
            <a:r>
              <a:rPr lang="ru-RU" dirty="0"/>
              <a:t> непосредственно соответствуют желаемому основному представлению, они явно позволяют этим слоям соответствовать «остаточному». Формулировка </a:t>
            </a:r>
            <a:r>
              <a:rPr lang="ru-RU" i="1" dirty="0"/>
              <a:t>F(x) + x</a:t>
            </a:r>
            <a:r>
              <a:rPr lang="ru-RU" dirty="0"/>
              <a:t> может быть реализована с помощью нейронных сетей с соединениями для быстрого доступа.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3" y="2818278"/>
            <a:ext cx="5495238" cy="31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6161" y="2818278"/>
            <a:ext cx="4879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Соединения быстрого доступа (</a:t>
            </a:r>
            <a:r>
              <a:rPr lang="ru-RU" b="1" dirty="0" err="1"/>
              <a:t>shortcut</a:t>
            </a:r>
            <a:r>
              <a:rPr lang="ru-RU" b="1" dirty="0"/>
              <a:t> </a:t>
            </a:r>
            <a:r>
              <a:rPr lang="ru-RU" b="1" dirty="0" err="1"/>
              <a:t>connections</a:t>
            </a:r>
            <a:r>
              <a:rPr lang="ru-RU" b="1" dirty="0"/>
              <a:t>)</a:t>
            </a:r>
            <a:r>
              <a:rPr lang="ru-RU" dirty="0"/>
              <a:t> пропускают один или несколько слоев и выполняют сопоставление идентификаторов. Их выходы добавляются к выходам </a:t>
            </a:r>
            <a:r>
              <a:rPr lang="ru-RU" dirty="0" err="1"/>
              <a:t>stacked</a:t>
            </a:r>
            <a:r>
              <a:rPr lang="ru-RU" dirty="0"/>
              <a:t> </a:t>
            </a:r>
            <a:r>
              <a:rPr lang="ru-RU" dirty="0" err="1"/>
              <a:t>layers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9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478" y="1625236"/>
            <a:ext cx="10458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Используя </a:t>
            </a:r>
            <a:r>
              <a:rPr lang="ru-RU" dirty="0" err="1"/>
              <a:t>ResNet</a:t>
            </a:r>
            <a:r>
              <a:rPr lang="ru-RU" dirty="0"/>
              <a:t>, можно решить множество проблем, таких как:</a:t>
            </a:r>
          </a:p>
          <a:p>
            <a:r>
              <a:rPr lang="ru-RU" dirty="0" err="1"/>
              <a:t>ResNet</a:t>
            </a:r>
            <a:r>
              <a:rPr lang="ru-RU" dirty="0"/>
              <a:t> относительно легко оптимизировать: «простые» сети (которые просто складывают слои) показывают большую ошибку обучения, когда глубина увеличивается.</a:t>
            </a:r>
          </a:p>
          <a:p>
            <a:r>
              <a:rPr lang="ru-RU" dirty="0" err="1"/>
              <a:t>ResNet</a:t>
            </a:r>
            <a:r>
              <a:rPr lang="ru-RU" dirty="0"/>
              <a:t> позволяет относительно легко увеличить точность благодаря увеличению глубины, чего с другими сетями добиться сложнее.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81136" y="-985705"/>
            <a:ext cx="1201188" cy="104585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38872" y="112585"/>
            <a:ext cx="1285714" cy="104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5192" y="1349933"/>
            <a:ext cx="6163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слоя с весами (могут быть </a:t>
            </a:r>
            <a:r>
              <a:rPr lang="ru-RU" dirty="0" err="1"/>
              <a:t>convolution</a:t>
            </a:r>
            <a:r>
              <a:rPr lang="ru-RU" dirty="0"/>
              <a:t>, могут быть нет), и </a:t>
            </a:r>
            <a:r>
              <a:rPr lang="ru-RU" dirty="0" err="1"/>
              <a:t>shortcut</a:t>
            </a:r>
            <a:r>
              <a:rPr lang="ru-RU" dirty="0"/>
              <a:t> </a:t>
            </a:r>
            <a:r>
              <a:rPr lang="ru-RU" dirty="0" err="1"/>
              <a:t>connection</a:t>
            </a:r>
            <a:r>
              <a:rPr lang="ru-RU" dirty="0"/>
              <a:t>, </a:t>
            </a:r>
            <a:r>
              <a:rPr lang="ru-RU" dirty="0" smtClean="0"/>
              <a:t>который </a:t>
            </a:r>
            <a:r>
              <a:rPr lang="ru-RU" dirty="0" err="1"/>
              <a:t>identity</a:t>
            </a:r>
            <a:r>
              <a:rPr lang="ru-RU" dirty="0"/>
              <a:t>. Результат после двух лееров добавляется к этому </a:t>
            </a:r>
            <a:r>
              <a:rPr lang="ru-RU" dirty="0" err="1"/>
              <a:t>identity</a:t>
            </a:r>
            <a:r>
              <a:rPr lang="ru-RU" dirty="0"/>
              <a:t>. Почему каждые два уровня, а не каждый первый? Объяснений нет, видимо на практике заработало вот так.</a:t>
            </a:r>
            <a:br>
              <a:rPr lang="ru-RU" dirty="0"/>
            </a:br>
            <a:r>
              <a:rPr lang="ru-RU" dirty="0"/>
              <a:t>Поэтому если в весах некого уровня будет везде 0, он просто пропустит дальше чистый сигнал.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И вот сначала они строят версию VGG на 34 леера, в которой вставлены такие блоки и все </a:t>
            </a:r>
            <a:r>
              <a:rPr lang="ru-RU" dirty="0" err="1"/>
              <a:t>лееры</a:t>
            </a:r>
            <a:r>
              <a:rPr lang="ru-RU" dirty="0"/>
              <a:t> сделаны поменьше, чтобы не раздувать количество параметров.</a:t>
            </a:r>
            <a:br>
              <a:rPr lang="ru-RU" dirty="0"/>
            </a:br>
            <a:r>
              <a:rPr lang="ru-RU" dirty="0"/>
              <a:t>Оказывается, тренируется хорошо и показывает результаты лучше, чем VGG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/>
              <a:t>Как развить успех?</a:t>
            </a:r>
            <a:br>
              <a:rPr lang="ru-RU" dirty="0"/>
            </a:br>
            <a:r>
              <a:rPr lang="ru-RU" dirty="0"/>
              <a:t>MOAR LAYERS!!!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349933"/>
            <a:ext cx="4408567" cy="30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2525" y="48309"/>
            <a:ext cx="1020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получилось больше лееров, надо делать их полегче — есть идея вместо двух </a:t>
            </a:r>
            <a:r>
              <a:rPr lang="ru-RU" dirty="0" err="1"/>
              <a:t>convolutions</a:t>
            </a:r>
            <a:r>
              <a:rPr lang="ru-RU" dirty="0"/>
              <a:t> делать например один и меньшей толщины: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581452"/>
            <a:ext cx="10201275" cy="3752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00675" y="2735818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3х </a:t>
            </a:r>
            <a:r>
              <a:rPr lang="ru-RU" dirty="0" err="1" smtClean="0"/>
              <a:t>слойное</a:t>
            </a:r>
            <a:r>
              <a:rPr lang="ru-RU" dirty="0" smtClean="0"/>
              <a:t> узкое место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28725" y="704850"/>
            <a:ext cx="1009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50-слойная </a:t>
            </a:r>
            <a:r>
              <a:rPr lang="ru-RU" b="1" dirty="0" err="1"/>
              <a:t>ResNet</a:t>
            </a:r>
            <a:r>
              <a:rPr lang="ru-RU" dirty="0"/>
              <a:t>: каждый 3-слойный блок заменяется в 34-слойной сети этим 3-слойным узким местом, в результате получается 50-слойная </a:t>
            </a:r>
            <a:r>
              <a:rPr lang="ru-RU" dirty="0" err="1"/>
              <a:t>ResNet</a:t>
            </a:r>
            <a:r>
              <a:rPr lang="ru-RU" dirty="0"/>
              <a:t> (см. Таблицу выше). Они используют вариант 2 для увеличения размерностей. Эта модель имеет 3,8 миллиарда </a:t>
            </a:r>
            <a:r>
              <a:rPr lang="ru-RU" dirty="0" err="1"/>
              <a:t>FLOPs</a:t>
            </a:r>
            <a:r>
              <a:rPr lang="ru-RU" dirty="0"/>
              <a:t>.</a:t>
            </a:r>
          </a:p>
        </p:txBody>
      </p:sp>
      <p:sp>
        <p:nvSpPr>
          <p:cNvPr id="11" name="Стрелка вниз 10"/>
          <p:cNvSpPr/>
          <p:nvPr/>
        </p:nvSpPr>
        <p:spPr>
          <a:xfrm rot="18374128">
            <a:off x="6614377" y="2802544"/>
            <a:ext cx="144344" cy="17648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5400675" y="3105150"/>
            <a:ext cx="23145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8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400050"/>
            <a:ext cx="100965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0"/>
            <a:ext cx="9802559" cy="67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51" y="468485"/>
            <a:ext cx="8219048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9664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260</Words>
  <Application>Microsoft Office PowerPoint</Application>
  <PresentationFormat>Широкоэкранный</PresentationFormat>
  <Paragraphs>26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Сеть ResNet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ResNet </dc:title>
  <dc:creator>Кирилл Васильев</dc:creator>
  <cp:lastModifiedBy>Кирилл Васильев</cp:lastModifiedBy>
  <cp:revision>10</cp:revision>
  <dcterms:created xsi:type="dcterms:W3CDTF">2020-10-22T18:44:10Z</dcterms:created>
  <dcterms:modified xsi:type="dcterms:W3CDTF">2020-10-23T08:55:02Z</dcterms:modified>
</cp:coreProperties>
</file>