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7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8ADA-054D-41B1-B5A8-0AEF563E93B0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E486-58C6-433A-A288-52082750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2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2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3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5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35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9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FF97-B033-49D9-AB7C-C6E0F1CCF49E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B239-324E-4A24-9E42-28E886677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hive.io/ru/vidy-nejrosetej/vgg16-model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hive.io/ru/osnovy-data-science/jepoha-razmer-batcha-iteracija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120" y="531223"/>
            <a:ext cx="26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Сеть </a:t>
            </a:r>
            <a:r>
              <a:rPr lang="en-US" sz="3600" b="1" dirty="0" err="1" smtClean="0"/>
              <a:t>Resnet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14309" y="6209211"/>
            <a:ext cx="547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Выполнил студент группы 18-АС Крамник Илья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93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3167" y="942923"/>
            <a:ext cx="1140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Сеть </a:t>
            </a:r>
            <a:r>
              <a:rPr lang="ru-RU" dirty="0" err="1"/>
              <a:t>ResNet</a:t>
            </a:r>
            <a:r>
              <a:rPr lang="ru-RU" dirty="0"/>
              <a:t> сходится быстрее, чем ее простой аналог. Рисунок 4 показывает, что более глубокие </a:t>
            </a:r>
            <a:r>
              <a:rPr lang="ru-RU" dirty="0" err="1"/>
              <a:t>ResNet</a:t>
            </a:r>
            <a:r>
              <a:rPr lang="ru-RU" dirty="0"/>
              <a:t> достигают лучших результатов обучения по сравнению с неглубокой сетью.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45" y="1853427"/>
            <a:ext cx="6004593" cy="45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2" y="914401"/>
            <a:ext cx="1142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ResNet-152 достигает 4,49% в top-5 ошибок </a:t>
            </a:r>
            <a:r>
              <a:rPr lang="ru-RU" dirty="0" err="1"/>
              <a:t>валидации</a:t>
            </a:r>
            <a:r>
              <a:rPr lang="ru-RU" dirty="0"/>
              <a:t>. Комбинация из 6 моделей с различной глубиной достигает 3,57% в top-5 ошибок </a:t>
            </a:r>
            <a:r>
              <a:rPr lang="ru-RU" dirty="0" err="1"/>
              <a:t>валидации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9" y="2012632"/>
            <a:ext cx="5695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7348" y="583475"/>
            <a:ext cx="11207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ResNet</a:t>
            </a:r>
            <a:r>
              <a:rPr lang="ru-RU" dirty="0"/>
              <a:t> — это сокращенное название для </a:t>
            </a:r>
            <a:r>
              <a:rPr lang="ru-RU" dirty="0" err="1"/>
              <a:t>Residual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(дословно  — «остаточная сеть</a:t>
            </a:r>
            <a:r>
              <a:rPr lang="ru-RU" dirty="0" smtClean="0"/>
              <a:t>»)</a:t>
            </a:r>
          </a:p>
          <a:p>
            <a:endParaRPr lang="ru-RU" dirty="0"/>
          </a:p>
          <a:p>
            <a:r>
              <a:rPr lang="ru-RU" dirty="0" smtClean="0"/>
              <a:t>Глубокие </a:t>
            </a:r>
            <a:r>
              <a:rPr lang="ru-RU" dirty="0" err="1" smtClean="0"/>
              <a:t>сверточные</a:t>
            </a:r>
            <a:r>
              <a:rPr lang="ru-RU" dirty="0" smtClean="0"/>
              <a:t> нейронные сети превзошли человеческий уровень классификации изображений в 2015 году. Глубокие сети извлекают низко-, средне- и высокоуровневые признаки  сквозным многослойным способом, а увеличение количества </a:t>
            </a:r>
            <a:r>
              <a:rPr lang="ru-RU" dirty="0" err="1" smtClean="0"/>
              <a:t>stacked</a:t>
            </a:r>
            <a:r>
              <a:rPr lang="ru-RU" dirty="0" smtClean="0"/>
              <a:t> </a:t>
            </a:r>
            <a:r>
              <a:rPr lang="ru-RU" dirty="0" err="1" smtClean="0"/>
              <a:t>layers</a:t>
            </a:r>
            <a:r>
              <a:rPr lang="ru-RU" dirty="0" smtClean="0"/>
              <a:t> может обогатить «уровни» признаков. </a:t>
            </a:r>
            <a:r>
              <a:rPr lang="ru-RU" dirty="0" err="1" smtClean="0"/>
              <a:t>Stacked</a:t>
            </a:r>
            <a:r>
              <a:rPr lang="ru-RU" dirty="0" smtClean="0"/>
              <a:t> </a:t>
            </a:r>
            <a:r>
              <a:rPr lang="ru-RU" dirty="0" err="1" smtClean="0"/>
              <a:t>layer</a:t>
            </a:r>
            <a:r>
              <a:rPr lang="ru-RU" dirty="0" smtClean="0"/>
              <a:t> имеет решающее значение, результат </a:t>
            </a:r>
            <a:r>
              <a:rPr lang="ru-RU" dirty="0" err="1" smtClean="0"/>
              <a:t>ImageNet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29" y="2791902"/>
            <a:ext cx="7332357" cy="35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4420" y="282175"/>
            <a:ext cx="573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Соединения быстрого доступа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1222" y="1196405"/>
            <a:ext cx="11216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преодолеть эту проблему, </a:t>
            </a:r>
            <a:r>
              <a:rPr lang="ru-RU" dirty="0" err="1" smtClean="0"/>
              <a:t>Microsoft</a:t>
            </a:r>
            <a:r>
              <a:rPr lang="ru-RU" dirty="0" smtClean="0"/>
              <a:t> ввела глубокую «остаточную» структуру обучения. Вместо того, чтобы надеяться на то, что каждые несколько </a:t>
            </a:r>
            <a:r>
              <a:rPr lang="ru-RU" dirty="0" err="1" smtClean="0"/>
              <a:t>stacked</a:t>
            </a:r>
            <a:r>
              <a:rPr lang="ru-RU" dirty="0" smtClean="0"/>
              <a:t> </a:t>
            </a:r>
            <a:r>
              <a:rPr lang="ru-RU" dirty="0" err="1" smtClean="0"/>
              <a:t>layers</a:t>
            </a:r>
            <a:r>
              <a:rPr lang="ru-RU" dirty="0" smtClean="0"/>
              <a:t> непосредственно соответствуют желаемому основному представлению, они явно позволяют этим слоям соответствовать «остаточному». Формулировка </a:t>
            </a:r>
            <a:r>
              <a:rPr lang="ru-RU" i="1" dirty="0" smtClean="0"/>
              <a:t>F(x) + x</a:t>
            </a:r>
            <a:r>
              <a:rPr lang="ru-RU" dirty="0" smtClean="0"/>
              <a:t> может быть реализована с помощью нейронных сетей с соединениями для быстрого доступа.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77" y="3018576"/>
            <a:ext cx="5408956" cy="311225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1222" y="2686654"/>
            <a:ext cx="489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Соединения быстрого доступа (</a:t>
            </a:r>
            <a:r>
              <a:rPr lang="ru-RU" b="1" dirty="0" err="1"/>
              <a:t>shortcut</a:t>
            </a:r>
            <a:r>
              <a:rPr lang="ru-RU" b="1" dirty="0"/>
              <a:t> </a:t>
            </a:r>
            <a:r>
              <a:rPr lang="ru-RU" b="1" dirty="0" err="1"/>
              <a:t>connections</a:t>
            </a:r>
            <a:r>
              <a:rPr lang="ru-RU" b="1" dirty="0"/>
              <a:t>)</a:t>
            </a:r>
            <a:r>
              <a:rPr lang="ru-RU" dirty="0"/>
              <a:t> пропускают один или несколько слоев и выполняют сопоставление идентификаторов. Их выходы добавляются к выходам </a:t>
            </a:r>
            <a:r>
              <a:rPr lang="ru-RU" dirty="0" err="1"/>
              <a:t>stacked</a:t>
            </a:r>
            <a:r>
              <a:rPr lang="ru-RU" dirty="0"/>
              <a:t> </a:t>
            </a:r>
            <a:r>
              <a:rPr lang="ru-RU" dirty="0" err="1"/>
              <a:t>layers</a:t>
            </a:r>
            <a:r>
              <a:rPr lang="ru-RU" dirty="0"/>
              <a:t>. Используя </a:t>
            </a:r>
            <a:r>
              <a:rPr lang="ru-RU" dirty="0" err="1"/>
              <a:t>ResNet</a:t>
            </a:r>
            <a:r>
              <a:rPr lang="ru-RU" dirty="0"/>
              <a:t>, можно решить множество проблем, таких как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ResNet</a:t>
            </a:r>
            <a:r>
              <a:rPr lang="ru-RU" dirty="0"/>
              <a:t> относительно легко оптимизировать: «простые» сети (которые просто складывают слои) показывают большую ошибку обучения, когда глубина увеличивается.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ResNet</a:t>
            </a:r>
            <a:r>
              <a:rPr lang="ru-RU" dirty="0"/>
              <a:t> позволяет относительно легко увеличить точность благодаря увеличению глубины, чего с другими сетями добиться сложнее.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70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5805" y="400595"/>
            <a:ext cx="1881051" cy="58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 smtClean="0"/>
              <a:t>Датасеты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7678" y="1534278"/>
            <a:ext cx="114604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ImageNet</a:t>
            </a:r>
            <a:r>
              <a:rPr lang="ru-RU" sz="2000" dirty="0" smtClean="0"/>
              <a:t> </a:t>
            </a:r>
            <a:r>
              <a:rPr lang="ru-RU" sz="2000" dirty="0"/>
              <a:t>— это набор данных миллионов помеченных изображений с высоким разрешением, относящихся примерно к 22 тысячам категорий. Изображения были собраны из Интернета и помечены людьми с помощью </a:t>
            </a:r>
            <a:r>
              <a:rPr lang="ru-RU" sz="2000" dirty="0" err="1"/>
              <a:t>краудсорсинга</a:t>
            </a:r>
            <a:r>
              <a:rPr lang="ru-RU" sz="2000" dirty="0"/>
              <a:t>. Начиная с 2010 года в рамках конкурса визуальных объектов </a:t>
            </a:r>
            <a:r>
              <a:rPr lang="ru-RU" sz="2000" dirty="0" err="1"/>
              <a:t>Pascal</a:t>
            </a:r>
            <a:r>
              <a:rPr lang="ru-RU" sz="2000" dirty="0"/>
              <a:t> проводится ежегодный </a:t>
            </a:r>
            <a:r>
              <a:rPr lang="ru-RU" sz="2000" dirty="0" err="1"/>
              <a:t>челлендж</a:t>
            </a:r>
            <a:r>
              <a:rPr lang="ru-RU" sz="2000" dirty="0"/>
              <a:t> «Крупномасштабный конкурс визуального распознавания </a:t>
            </a:r>
            <a:r>
              <a:rPr lang="ru-RU" sz="2000" dirty="0" err="1"/>
              <a:t>ImageNet</a:t>
            </a:r>
            <a:r>
              <a:rPr lang="ru-RU" sz="2000" dirty="0"/>
              <a:t>» (ILSVRC2013). ILSVRC использует подмножество </a:t>
            </a:r>
            <a:r>
              <a:rPr lang="ru-RU" sz="2000" dirty="0" err="1"/>
              <a:t>ImageNet</a:t>
            </a:r>
            <a:r>
              <a:rPr lang="ru-RU" sz="2000" dirty="0"/>
              <a:t> из примерно 1000 изображений в каждой из 1000 категорий. Существует около 1,2 миллиона обучающих образов, 50 тыс. </a:t>
            </a:r>
            <a:r>
              <a:rPr lang="ru-RU" sz="2000" dirty="0" err="1"/>
              <a:t>валидаций</a:t>
            </a:r>
            <a:r>
              <a:rPr lang="ru-RU" sz="2000" dirty="0"/>
              <a:t> 150 тыс. тестовых изображений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b="1" dirty="0"/>
              <a:t>PASCAL VOC </a:t>
            </a:r>
            <a:r>
              <a:rPr lang="ru-RU" sz="2000" dirty="0"/>
              <a:t>предоставляет стандартизированные наборы данных изображений для распознавания классов объектов, стандартному набору инструментов для доступа к наборам данных и аннотациям, позволяет оценивать и сравнивать методы, наконец, оценивает производительность при распознавании классов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3196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53" y="252549"/>
            <a:ext cx="326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Архитектура сети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57859" y="-1964340"/>
            <a:ext cx="5103002" cy="109487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51" y="6182731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Пример сетевой архитектуры для </a:t>
            </a:r>
            <a:r>
              <a:rPr lang="ru-RU" sz="1400" dirty="0" err="1"/>
              <a:t>ImageNet</a:t>
            </a:r>
            <a:r>
              <a:rPr lang="ru-RU" sz="1400" dirty="0"/>
              <a:t>. </a:t>
            </a:r>
            <a:r>
              <a:rPr lang="ru-RU" sz="1400" dirty="0" smtClean="0"/>
              <a:t>Снизу: </a:t>
            </a:r>
            <a:r>
              <a:rPr lang="ru-RU" sz="1400" dirty="0"/>
              <a:t>модель VGG-19 (19,6 млрд. FLOP) в качестве эталона. Посередине: простая сеть с 34 слоями (3,6 млрд. FLOP). </a:t>
            </a:r>
            <a:r>
              <a:rPr lang="ru-RU" sz="1400" dirty="0" smtClean="0"/>
              <a:t>Сверху: </a:t>
            </a:r>
            <a:r>
              <a:rPr lang="ru-RU" sz="1400" dirty="0" err="1"/>
              <a:t>ResNet</a:t>
            </a:r>
            <a:r>
              <a:rPr lang="ru-RU" sz="1400" dirty="0"/>
              <a:t> с 34 слоями (3,6 миллиарда FLOP). Пунктирные быстрые соединения увеличивают размерность.</a:t>
            </a:r>
          </a:p>
        </p:txBody>
      </p:sp>
    </p:spTree>
    <p:extLst>
      <p:ext uri="{BB962C8B-B14F-4D97-AF65-F5344CB8AC3E}">
        <p14:creationId xmlns:p14="http://schemas.microsoft.com/office/powerpoint/2010/main" val="315651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3177" y="1253596"/>
            <a:ext cx="115562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Простая сеть</a:t>
            </a:r>
            <a:r>
              <a:rPr lang="ru-RU" dirty="0"/>
              <a:t>: Простые базовые линии </a:t>
            </a:r>
            <a:r>
              <a:rPr lang="ru-RU" dirty="0" smtClean="0"/>
              <a:t>(рис. 2, в </a:t>
            </a:r>
            <a:r>
              <a:rPr lang="ru-RU" dirty="0"/>
              <a:t>центре) в основном вдохновлены философией сетей </a:t>
            </a:r>
            <a:r>
              <a:rPr lang="ru-RU" dirty="0">
                <a:hlinkClick r:id="rId2"/>
              </a:rPr>
              <a:t>VGG</a:t>
            </a:r>
            <a:r>
              <a:rPr lang="ru-RU" dirty="0"/>
              <a:t> </a:t>
            </a:r>
            <a:r>
              <a:rPr lang="ru-RU" dirty="0" smtClean="0"/>
              <a:t>(рис. 2, слева</a:t>
            </a:r>
            <a:r>
              <a:rPr lang="ru-RU" dirty="0"/>
              <a:t>). </a:t>
            </a:r>
            <a:r>
              <a:rPr lang="ru-RU" dirty="0" err="1"/>
              <a:t>Сверточные</a:t>
            </a:r>
            <a:r>
              <a:rPr lang="ru-RU" dirty="0"/>
              <a:t> слои в основном имеют фильтры 3×3 и следуют двум простым правилам: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одной и той же выходной карты объектов слои имеют одинаковое количество фильтров;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размер карты объектов уменьшается вдвое, число фильтров удваивается, чтобы сохранить временную сложность каждого слоя.</a:t>
            </a:r>
          </a:p>
          <a:p>
            <a:r>
              <a:rPr lang="ru-RU" dirty="0"/>
              <a:t>Стоит отметить, что модель </a:t>
            </a:r>
            <a:r>
              <a:rPr lang="ru-RU" dirty="0" err="1"/>
              <a:t>ResNet</a:t>
            </a:r>
            <a:r>
              <a:rPr lang="ru-RU" dirty="0"/>
              <a:t> имеет меньше фильтров и сложность меньше, чем сети VGG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ResNet</a:t>
            </a:r>
            <a:r>
              <a:rPr lang="ru-RU" dirty="0"/>
              <a:t>: на основе описанной выше простой сети добавлено быстрое соединение </a:t>
            </a:r>
            <a:r>
              <a:rPr lang="ru-RU" dirty="0" smtClean="0"/>
              <a:t>(рис. 2, справа</a:t>
            </a:r>
            <a:r>
              <a:rPr lang="ru-RU" dirty="0"/>
              <a:t>), которое превращает сеть в ее остаточную версию. Идентификационные быстрые соединения F (x {W} + x) могут использоваться непосредственно, когда вход и выход имеют одинаковые размерности (быстрые соединения сплошной линии на рис. 2). Когда размерности увеличиваются (пунктирные линии на рис. 2), он рассматривает два варианта: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Быстрое соединение выполняет сопоставление идентификаторов с дополнительными нулями, добавленными для увеличения размерности. Эта опция не вводит никаких дополнительных параметров.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Проекция быстрого соединения  в F (x {W} + x) используется для сопоставления размерностей (выполнено с помощью 1×1 сверток</a:t>
            </a:r>
            <a:r>
              <a:rPr lang="ru-RU" dirty="0" smtClean="0"/>
              <a:t>).</a:t>
            </a:r>
          </a:p>
          <a:p>
            <a:endParaRPr lang="ru-RU" b="0" dirty="0">
              <a:effectLst/>
            </a:endParaRPr>
          </a:p>
          <a:p>
            <a:r>
              <a:rPr lang="ru-RU" dirty="0"/>
              <a:t>Для любой из опций, если быстрые соединения идут по картам объектов двух размерностей, они выполняются с шагом 2.</a:t>
            </a:r>
            <a:endParaRPr lang="ru-RU" b="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9413" y="330926"/>
            <a:ext cx="326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Архитектура сети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27747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188" y="4450082"/>
            <a:ext cx="11795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блок </a:t>
            </a:r>
            <a:r>
              <a:rPr lang="ru-RU" dirty="0" err="1"/>
              <a:t>ResNet</a:t>
            </a:r>
            <a:r>
              <a:rPr lang="ru-RU" dirty="0"/>
              <a:t> имеет два уровня глубины (используется в небольших сетях, таких как </a:t>
            </a:r>
            <a:r>
              <a:rPr lang="ru-RU" dirty="0" err="1"/>
              <a:t>ResNet</a:t>
            </a:r>
            <a:r>
              <a:rPr lang="ru-RU" dirty="0"/>
              <a:t> 18, 34) или </a:t>
            </a:r>
            <a:r>
              <a:rPr lang="ru-RU" dirty="0" smtClean="0"/>
              <a:t>3 уровня </a:t>
            </a:r>
            <a:r>
              <a:rPr lang="ru-RU" dirty="0"/>
              <a:t>(</a:t>
            </a:r>
            <a:r>
              <a:rPr lang="ru-RU" dirty="0" err="1"/>
              <a:t>ResNet</a:t>
            </a:r>
            <a:r>
              <a:rPr lang="ru-RU" dirty="0"/>
              <a:t> 50, 101, 152</a:t>
            </a:r>
            <a:r>
              <a:rPr lang="ru-RU" dirty="0" smtClean="0"/>
              <a:t>).</a:t>
            </a:r>
            <a:endParaRPr lang="ru-RU" b="1" dirty="0" smtClean="0"/>
          </a:p>
          <a:p>
            <a:r>
              <a:rPr lang="ru-RU" b="1" dirty="0" smtClean="0"/>
              <a:t>50-слойная </a:t>
            </a:r>
            <a:r>
              <a:rPr lang="ru-RU" b="1" dirty="0" err="1"/>
              <a:t>ResNet</a:t>
            </a:r>
            <a:r>
              <a:rPr lang="ru-RU" dirty="0"/>
              <a:t>: каждый 3-слойный блок заменяется в 34-слойной </a:t>
            </a:r>
            <a:r>
              <a:rPr lang="ru-RU" dirty="0" smtClean="0"/>
              <a:t>сети </a:t>
            </a:r>
            <a:r>
              <a:rPr lang="ru-RU" dirty="0"/>
              <a:t>3-слойным </a:t>
            </a:r>
            <a:r>
              <a:rPr lang="ru-RU" dirty="0" smtClean="0"/>
              <a:t>местом</a:t>
            </a:r>
            <a:r>
              <a:rPr lang="ru-RU" dirty="0"/>
              <a:t>, в результате получается 50-слойная </a:t>
            </a:r>
            <a:r>
              <a:rPr lang="ru-RU" dirty="0" err="1" smtClean="0"/>
              <a:t>ResNet</a:t>
            </a:r>
            <a:r>
              <a:rPr lang="ru-RU" dirty="0" smtClean="0"/>
              <a:t>. </a:t>
            </a:r>
            <a:r>
              <a:rPr lang="ru-RU" dirty="0"/>
              <a:t>Они используют вариант 2 для увеличения размерностей. Эта модель имеет 3,8 миллиарда </a:t>
            </a:r>
            <a:r>
              <a:rPr lang="ru-RU" dirty="0" err="1"/>
              <a:t>FLOPs</a:t>
            </a:r>
            <a:r>
              <a:rPr lang="ru-RU" dirty="0"/>
              <a:t>.</a:t>
            </a:r>
          </a:p>
          <a:p>
            <a:r>
              <a:rPr lang="ru-RU" b="1" dirty="0" err="1"/>
              <a:t>ResNet</a:t>
            </a:r>
            <a:r>
              <a:rPr lang="ru-RU" b="1" dirty="0"/>
              <a:t> с 101 и 152 слоями</a:t>
            </a:r>
            <a:r>
              <a:rPr lang="ru-RU" dirty="0"/>
              <a:t>: они создают </a:t>
            </a:r>
            <a:r>
              <a:rPr lang="ru-RU" dirty="0" err="1"/>
              <a:t>ResNet</a:t>
            </a:r>
            <a:r>
              <a:rPr lang="ru-RU" dirty="0"/>
              <a:t> с 101 и 152 слоями, используя больше 3-слойных </a:t>
            </a:r>
            <a:r>
              <a:rPr lang="ru-RU" dirty="0" smtClean="0"/>
              <a:t>блоков. </a:t>
            </a:r>
            <a:r>
              <a:rPr lang="ru-RU" dirty="0"/>
              <a:t>Даже после увеличения глубины 152-слойная </a:t>
            </a:r>
            <a:r>
              <a:rPr lang="ru-RU" dirty="0" err="1"/>
              <a:t>ResNet</a:t>
            </a:r>
            <a:r>
              <a:rPr lang="ru-RU" dirty="0"/>
              <a:t> (11,3 миллиарда FLOP) имеет меньшую сложность, чем сети VGG-16/19 (15,3 / 19,6 миллиарда </a:t>
            </a:r>
            <a:r>
              <a:rPr lang="ru-RU" dirty="0" err="1"/>
              <a:t>FLOPs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5"/>
          <a:stretch/>
        </p:blipFill>
        <p:spPr>
          <a:xfrm>
            <a:off x="900109" y="60962"/>
            <a:ext cx="10256793" cy="43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8755" y="322217"/>
            <a:ext cx="2290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Реализация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807" y="1518030"/>
            <a:ext cx="11469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Размер изображения изменяется с помощью случайной выборки его короткой стороны в [256,480] для увеличения масштаба. Кадрирование 224×224 выбирается случайным образом из изображения или его горизонтального смещения с вычитанием среднего значения для каждого пикселя. Скорость обучения стартует с 0,1 и делится на 10, когда изменение ошибок выходит на плато, модели обучаются вплоть до 60×10000 </a:t>
            </a:r>
            <a:r>
              <a:rPr lang="ru-RU" sz="2000" dirty="0">
                <a:hlinkClick r:id="rId2"/>
              </a:rPr>
              <a:t>итераций</a:t>
            </a:r>
            <a:r>
              <a:rPr lang="ru-RU" sz="2000" dirty="0"/>
              <a:t>. Они используют снижение веса 0,0001 и импульс 0,9.</a:t>
            </a:r>
          </a:p>
        </p:txBody>
      </p:sp>
    </p:spTree>
    <p:extLst>
      <p:ext uri="{BB962C8B-B14F-4D97-AF65-F5344CB8AC3E}">
        <p14:creationId xmlns:p14="http://schemas.microsoft.com/office/powerpoint/2010/main" val="24823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1560507"/>
            <a:ext cx="7626034" cy="366012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986153" y="128827"/>
            <a:ext cx="1886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Результат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930" y="914176"/>
            <a:ext cx="11112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18-уровневая сеть — это просто подпространство в 34-уровневой сети, и она все еще работает лучше. </a:t>
            </a:r>
            <a:r>
              <a:rPr lang="ru-RU" dirty="0" err="1"/>
              <a:t>ResNet</a:t>
            </a:r>
            <a:r>
              <a:rPr lang="ru-RU" dirty="0"/>
              <a:t> выигрывает со значительным отрывом, если сеть глубже: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40" y="5220633"/>
            <a:ext cx="4561516" cy="15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43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690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41</cp:revision>
  <dcterms:created xsi:type="dcterms:W3CDTF">2020-10-30T08:19:43Z</dcterms:created>
  <dcterms:modified xsi:type="dcterms:W3CDTF">2021-01-21T15:00:25Z</dcterms:modified>
</cp:coreProperties>
</file>