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5" r:id="rId3"/>
    <p:sldId id="258" r:id="rId4"/>
    <p:sldId id="259" r:id="rId5"/>
    <p:sldId id="260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-6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D998-6FDD-499E-AB85-A36C42F4901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7BAD-4ACC-4E63-A19B-7548ECDD13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D998-6FDD-499E-AB85-A36C42F4901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7BAD-4ACC-4E63-A19B-7548ECDD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D998-6FDD-499E-AB85-A36C42F4901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7BAD-4ACC-4E63-A19B-7548ECDD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D998-6FDD-499E-AB85-A36C42F4901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7BAD-4ACC-4E63-A19B-7548ECDD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D998-6FDD-499E-AB85-A36C42F4901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7BAD-4ACC-4E63-A19B-7548ECDD13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D998-6FDD-499E-AB85-A36C42F4901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7BAD-4ACC-4E63-A19B-7548ECDD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1859760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D998-6FDD-499E-AB85-A36C42F4901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7BAD-4ACC-4E63-A19B-7548ECDD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D998-6FDD-499E-AB85-A36C42F4901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7BAD-4ACC-4E63-A19B-7548ECDD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D998-6FDD-499E-AB85-A36C42F4901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7BAD-4ACC-4E63-A19B-7548ECDD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D998-6FDD-499E-AB85-A36C42F4901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7BAD-4ACC-4E63-A19B-7548ECDD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9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D998-6FDD-499E-AB85-A36C42F4901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3"/>
            <a:ext cx="812800" cy="365125"/>
          </a:xfrm>
        </p:spPr>
        <p:txBody>
          <a:bodyPr/>
          <a:lstStyle/>
          <a:p>
            <a:fld id="{720C7BAD-4ACC-4E63-A19B-7548ECDD13F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8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B0AD998-6FDD-499E-AB85-A36C42F4901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3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3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0C7BAD-4ACC-4E63-A19B-7548ECDD13F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848B28-796A-4398-8B7A-90378674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0" y="2910840"/>
            <a:ext cx="6598920" cy="929640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Набор данных </a:t>
            </a:r>
            <a:r>
              <a:rPr lang="en-US" sz="4800" b="1" dirty="0"/>
              <a:t>MNIST</a:t>
            </a:r>
            <a:endParaRPr lang="en-US" sz="48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41520" y="4632960"/>
            <a:ext cx="7315200" cy="70104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2"/>
                </a:solidFill>
              </a:rPr>
              <a:t>М-19 ИВТ-3 </a:t>
            </a:r>
            <a:r>
              <a:rPr lang="ru-RU" dirty="0" err="1">
                <a:solidFill>
                  <a:schemeClr val="tx2"/>
                </a:solidFill>
              </a:rPr>
              <a:t>Резанов</a:t>
            </a:r>
            <a:r>
              <a:rPr lang="ru-RU" dirty="0">
                <a:solidFill>
                  <a:schemeClr val="tx2"/>
                </a:solidFill>
              </a:rPr>
              <a:t> Виталий, </a:t>
            </a:r>
            <a:r>
              <a:rPr lang="ru-RU" dirty="0" err="1">
                <a:solidFill>
                  <a:schemeClr val="tx2"/>
                </a:solidFill>
              </a:rPr>
              <a:t>Нагайцев</a:t>
            </a:r>
            <a:r>
              <a:rPr lang="ru-RU" dirty="0">
                <a:solidFill>
                  <a:schemeClr val="tx2"/>
                </a:solidFill>
              </a:rPr>
              <a:t> Илья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08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848B28-796A-4398-8B7A-90378674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60" y="213360"/>
            <a:ext cx="2682240" cy="1001456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Введение</a:t>
            </a:r>
            <a:endParaRPr lang="en-US" sz="48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Создатели</a:t>
            </a:r>
            <a:endParaRPr lang="en-US" dirty="0"/>
          </a:p>
          <a:p>
            <a:pPr lvl="1"/>
            <a:r>
              <a:rPr lang="ru-RU" dirty="0" err="1"/>
              <a:t>Янн</a:t>
            </a:r>
            <a:r>
              <a:rPr lang="ru-RU" dirty="0"/>
              <a:t> </a:t>
            </a:r>
            <a:r>
              <a:rPr lang="ru-RU" dirty="0" err="1"/>
              <a:t>ЛеКун</a:t>
            </a:r>
            <a:r>
              <a:rPr lang="ru-RU" dirty="0"/>
              <a:t>, Институт Куранта, Нью-Йоркский университет</a:t>
            </a:r>
            <a:endParaRPr lang="en-US" dirty="0"/>
          </a:p>
          <a:p>
            <a:pPr lvl="1"/>
            <a:r>
              <a:rPr lang="ru-RU" dirty="0" err="1"/>
              <a:t>Коринна</a:t>
            </a:r>
            <a:r>
              <a:rPr lang="ru-RU" dirty="0"/>
              <a:t> Кортес, </a:t>
            </a:r>
            <a:r>
              <a:rPr lang="en-US" dirty="0"/>
              <a:t>Google Labs, </a:t>
            </a:r>
            <a:r>
              <a:rPr lang="ru-RU" dirty="0"/>
              <a:t>Нью-Йорк</a:t>
            </a:r>
            <a:endParaRPr lang="en-US" dirty="0"/>
          </a:p>
          <a:p>
            <a:pPr lvl="1"/>
            <a:r>
              <a:rPr lang="ru-RU" dirty="0"/>
              <a:t>Кристофер Дж. К. </a:t>
            </a:r>
            <a:r>
              <a:rPr lang="ru-RU" dirty="0" err="1"/>
              <a:t>Берджес</a:t>
            </a:r>
            <a:r>
              <a:rPr lang="ru-RU" dirty="0"/>
              <a:t>, </a:t>
            </a:r>
            <a:r>
              <a:rPr lang="en-US" dirty="0"/>
              <a:t>Microsoft Research, </a:t>
            </a:r>
            <a:r>
              <a:rPr lang="ru-RU" dirty="0" err="1"/>
              <a:t>Редмонд</a:t>
            </a:r>
            <a:endParaRPr lang="en-US" dirty="0"/>
          </a:p>
          <a:p>
            <a:r>
              <a:rPr lang="ru-RU" dirty="0"/>
              <a:t>База данных рукописных цифр </a:t>
            </a:r>
            <a:r>
              <a:rPr lang="ru-RU" dirty="0" smtClean="0"/>
              <a:t>MNIST </a:t>
            </a:r>
            <a:r>
              <a:rPr lang="ru-RU" dirty="0"/>
              <a:t>содержит обучающий набор из 60 000 примеров и тестовый набор из 10 000 </a:t>
            </a:r>
            <a:r>
              <a:rPr lang="ru-RU" dirty="0" smtClean="0"/>
              <a:t>примеров</a:t>
            </a:r>
          </a:p>
          <a:p>
            <a:pPr lvl="0"/>
            <a:r>
              <a:rPr lang="ru-RU" dirty="0"/>
              <a:t>Цифры были нормализованы по размеру и центрированы на изображении фиксированного размера</a:t>
            </a:r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480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xmlns="" id="{DAF1966E-FD40-4A4A-B61B-C4DF7FA0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BBA48E-FF1F-4EF4-8EE5-4408B7B4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sz="4000" dirty="0"/>
              <a:t>Особенности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28AD55-1D44-43A1-BB6D-18FCDECB9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85703"/>
            <a:ext cx="10168128" cy="3695020"/>
          </a:xfrm>
        </p:spPr>
        <p:txBody>
          <a:bodyPr>
            <a:normAutofit lnSpcReduction="10000"/>
          </a:bodyPr>
          <a:lstStyle/>
          <a:p>
            <a:r>
              <a:rPr lang="en-US" sz="1900" dirty="0"/>
              <a:t>train-images-idx3-ubyte.gz:  training set images (9912422 bytes)</a:t>
            </a:r>
          </a:p>
          <a:p>
            <a:r>
              <a:rPr lang="en-US" sz="1900" dirty="0"/>
              <a:t>train-labels-idx1-ubyte.gz:  training set labels (28881 bytes)</a:t>
            </a:r>
          </a:p>
          <a:p>
            <a:r>
              <a:rPr lang="en-US" sz="1900" dirty="0"/>
              <a:t>t10k-images-idx3-ubyte.gz:   test set images (1648877 bytes)</a:t>
            </a:r>
          </a:p>
          <a:p>
            <a:r>
              <a:rPr lang="en-US" sz="1900" dirty="0"/>
              <a:t>t10k-labels-idx1-ubyte.gz:   test set labels (4542 bytes)</a:t>
            </a:r>
            <a:endParaRPr lang="ru-RU" sz="1900" dirty="0"/>
          </a:p>
          <a:p>
            <a:endParaRPr lang="ru-RU" sz="1900" dirty="0"/>
          </a:p>
          <a:p>
            <a:pPr marL="0" indent="0">
              <a:buNone/>
            </a:pPr>
            <a:r>
              <a:rPr lang="ru-RU" sz="1900" dirty="0"/>
              <a:t>Исходные черно-белые (двухуровневые) изображения из NIST были нормализованы по размеру, чтобы поместиться в рамку 20x20 пикселей, с сохранением их соотношения сторон. Результирующие изображения содержат уровни серого в результате метода сглаживания, используемого алгоритмом нормализации. изображения были центрированы в изображении 28x28 путем вычисления центра масс пикселей и преобразования изображения таким образом, чтобы расположить эту точку в центре поля 28x28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58009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C799903-48D5-4A31-A1A2-541072D977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BECB3F-76B7-4BE0-B3F7-DA5FF9D7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8512" y="289560"/>
            <a:ext cx="2106168" cy="795528"/>
          </a:xfrm>
        </p:spPr>
        <p:txBody>
          <a:bodyPr>
            <a:normAutofit/>
          </a:bodyPr>
          <a:lstStyle/>
          <a:p>
            <a:r>
              <a:rPr lang="ru-RU" sz="4000" dirty="0"/>
              <a:t>История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3BF611-3B27-4D3A-B891-98515F80D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1" y="932688"/>
            <a:ext cx="10375392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/>
              <a:t>База данных MNIST была построена из специальной базы данных 3 и специальной базы данных NIST 1, которые содержат двоичные изображения рукописных цифр. SD-3 собирался среди сотрудников Бюро переписи населения, а SD-1 - среди школьников. Чтобы сделать разумные</a:t>
            </a:r>
            <a:r>
              <a:rPr lang="en-US" sz="2000" dirty="0"/>
              <a:t>, </a:t>
            </a:r>
            <a:r>
              <a:rPr lang="ru-RU" sz="2000" dirty="0"/>
              <a:t>произвели смешивание наборов данных NIST.</a:t>
            </a:r>
          </a:p>
          <a:p>
            <a:pPr marL="0" indent="0">
              <a:buNone/>
            </a:pPr>
            <a:r>
              <a:rPr lang="ru-RU" sz="2000" dirty="0"/>
              <a:t>Обучающий набор MNIST состоит из 30 000 паттернов из SD-3 и 30 000 паттернов из SD-1. Наш тестовый набор состоял из 5000 паттернов из SD-3 и 5000 паттернов из SD-1.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950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06BF97-EDC7-4A5E-B96D-1C864DED2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Форматы файлов для базы данных </a:t>
            </a:r>
            <a:r>
              <a:rPr lang="ru-RU" sz="4000" dirty="0"/>
              <a:t>MNIST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9955F2-8F92-4E11-8780-2966A341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2364"/>
            <a:ext cx="10515600" cy="4949546"/>
          </a:xfrm>
        </p:spPr>
        <p:txBody>
          <a:bodyPr>
            <a:normAutofit/>
          </a:bodyPr>
          <a:lstStyle/>
          <a:p>
            <a:r>
              <a:rPr lang="ru-RU" sz="2000" dirty="0"/>
              <a:t>Данные хранятся в очень простом формате файла, предназначенном для хранения векторов и многомерных матриц. </a:t>
            </a:r>
          </a:p>
          <a:p>
            <a:r>
              <a:rPr lang="ru-RU" sz="2000" dirty="0"/>
              <a:t>Все целые числа в файлах хранятся в формате MSB </a:t>
            </a:r>
            <a:r>
              <a:rPr lang="ru-RU" sz="2000" dirty="0" err="1"/>
              <a:t>first</a:t>
            </a:r>
            <a:r>
              <a:rPr lang="ru-RU" sz="2000" dirty="0"/>
              <a:t> (</a:t>
            </a:r>
            <a:r>
              <a:rPr lang="ru-RU" sz="2000" dirty="0" err="1"/>
              <a:t>high</a:t>
            </a:r>
            <a:r>
              <a:rPr lang="ru-RU" sz="2000" dirty="0"/>
              <a:t> </a:t>
            </a:r>
            <a:r>
              <a:rPr lang="ru-RU" sz="2000" dirty="0" err="1"/>
              <a:t>endian</a:t>
            </a:r>
            <a:r>
              <a:rPr lang="ru-RU" sz="2000" dirty="0"/>
              <a:t>), используемом большинством процессоров сторонних производителей. Пользователи процессоров Intel и других машин с младшим порядком байтов должны перевернуть байты заголовка.</a:t>
            </a:r>
          </a:p>
          <a:p>
            <a:r>
              <a:rPr lang="ru-RU" sz="2000" dirty="0"/>
              <a:t>Обучающая выборка содержит 60000 примеров, а тестовая - 10000.</a:t>
            </a:r>
          </a:p>
          <a:p>
            <a:r>
              <a:rPr lang="ru-RU" sz="2000" dirty="0"/>
              <a:t>Первые 5000 примеров тестового набора взяты из исходного обучающего набора NIST. Последние 5000 взяты из исходного набора тестов NIST. Первые 5000 чище и проще, чем последние 5000.</a:t>
            </a:r>
          </a:p>
          <a:p>
            <a:r>
              <a:rPr lang="ru-RU" sz="2000" dirty="0"/>
              <a:t>Значения меток от 0 до 9.</a:t>
            </a:r>
          </a:p>
          <a:p>
            <a:r>
              <a:rPr lang="ru-RU" sz="2000" dirty="0"/>
              <a:t>Пиксели расположены по строкам. Значения пикселей от 0 до 255. 0 означает фон (белый), 255 означает передний план (черный).</a:t>
            </a:r>
          </a:p>
        </p:txBody>
      </p:sp>
    </p:spTree>
    <p:extLst>
      <p:ext uri="{BB962C8B-B14F-4D97-AF65-F5344CB8AC3E}">
        <p14:creationId xmlns:p14="http://schemas.microsoft.com/office/powerpoint/2010/main" val="355434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06BF97-EDC7-4A5E-B96D-1C864DED2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Пример</a:t>
            </a:r>
            <a:r>
              <a:rPr lang="en-US" sz="4000" dirty="0"/>
              <a:t> </a:t>
            </a:r>
            <a:r>
              <a:rPr lang="en-US" sz="4000" dirty="0" err="1"/>
              <a:t>цифр</a:t>
            </a:r>
            <a:r>
              <a:rPr lang="en-US" sz="4000" dirty="0"/>
              <a:t> </a:t>
            </a:r>
            <a:r>
              <a:rPr lang="en-US" sz="4000" dirty="0" err="1"/>
              <a:t>из</a:t>
            </a:r>
            <a:r>
              <a:rPr lang="en-US" sz="4000" dirty="0"/>
              <a:t> </a:t>
            </a:r>
            <a:r>
              <a:rPr lang="en-US" sz="4000" dirty="0" err="1"/>
              <a:t>датасета</a:t>
            </a:r>
            <a:endParaRPr lang="en-US" sz="4000" dirty="0"/>
          </a:p>
        </p:txBody>
      </p:sp>
      <p:pic>
        <p:nvPicPr>
          <p:cNvPr id="1026" name="Picture 2" descr="C:\Users\Vitaly\Desktop\Lab_gay\3224486243910412076216211156220085353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268" y="1865948"/>
            <a:ext cx="5141127" cy="383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24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3A25D70-4A55-4F72-B9C5-A69CDBF4DB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4957100-6D8B-4161-9F2F-C0A949EC84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6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A6C07E-DC83-4BE4-A25F-0669BEC03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1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Спасибо за внимание!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73683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</TotalTime>
  <Words>390</Words>
  <Application>Microsoft Office PowerPoint</Application>
  <PresentationFormat>Произвольный</PresentationFormat>
  <Paragraphs>29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Поток</vt:lpstr>
      <vt:lpstr>Набор данных MNIST</vt:lpstr>
      <vt:lpstr>Введение</vt:lpstr>
      <vt:lpstr>Особенности</vt:lpstr>
      <vt:lpstr>История</vt:lpstr>
      <vt:lpstr>Форматы файлов для базы данных MNIST</vt:lpstr>
      <vt:lpstr>Пример цифр из датасета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Набор данных MNIST </dc:title>
  <dc:creator>Totmenina, Elena</dc:creator>
  <cp:lastModifiedBy>Vitaly</cp:lastModifiedBy>
  <cp:revision>6</cp:revision>
  <dcterms:created xsi:type="dcterms:W3CDTF">2020-11-30T14:23:27Z</dcterms:created>
  <dcterms:modified xsi:type="dcterms:W3CDTF">2020-12-15T12:34:32Z</dcterms:modified>
</cp:coreProperties>
</file>