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9" autoAdjust="0"/>
  </p:normalViewPr>
  <p:slideViewPr>
    <p:cSldViewPr snapToGrid="0">
      <p:cViewPr varScale="1">
        <p:scale>
          <a:sx n="160" d="100"/>
          <a:sy n="160" d="100"/>
        </p:scale>
        <p:origin x="216" y="1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DCC7-9FE3-4ACD-B875-416E5B322EF8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E724-27B0-45A2-8331-62D3D9EB8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669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51E8-071A-46C7-A016-EA6E7F48DB26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D0CDD-598C-4F27-A3C5-80B252C5E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08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FD0CDD-598C-4F27-A3C5-80B252C5E9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9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7F75-BB39-4EB4-9614-2C7F33CCB9C1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6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016-72C6-4B0C-B7A2-6C859FDA4741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0CB-EE9D-4741-8069-E55D96AB1D5D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8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DD1-6B64-4C8A-A1D1-D4E6C1A8EE88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5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0B-3C66-455F-B2BF-07FCE0CB6C26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E118-290E-4993-B298-9C4E0150AD3C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604B-66EA-43A9-BF8B-189CA8D0639F}" type="datetime1">
              <a:rPr lang="ru-RU" smtClean="0"/>
              <a:t>24.06.2019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8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9BB4-DC3E-48D1-B04C-D1A3459E9380}" type="datetime1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2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972-1B4C-4079-B6B9-F9C564AF42F5}" type="datetime1">
              <a:rPr lang="ru-RU" smtClean="0"/>
              <a:t>24.06.2019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5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7D8-8A57-4DF5-892C-E68AA25036B6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6BE-099C-4897-B51A-450A879B8E37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9638-0032-4C35-9A07-43A934BECA3B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8350-5811-4794-9C8E-569849277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6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3059" y="327455"/>
            <a:ext cx="11528855" cy="2551670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ru-RU" sz="4900" b="1" dirty="0" smtClean="0">
                <a:latin typeface="+mn-lt"/>
                <a:cs typeface="Times New Roman" panose="02020603050405020304" pitchFamily="18" charset="0"/>
              </a:rPr>
            </a:br>
            <a:r>
              <a:rPr lang="ru-RU" sz="49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ru-RU" sz="4900" b="1" dirty="0">
                <a:latin typeface="+mn-lt"/>
                <a:cs typeface="Times New Roman" panose="02020603050405020304" pitchFamily="18" charset="0"/>
              </a:rPr>
            </a:br>
            <a:r>
              <a:rPr lang="ru-RU" sz="4900" b="1" dirty="0" smtClean="0">
                <a:latin typeface="+mn-lt"/>
                <a:cs typeface="Times New Roman" panose="02020603050405020304" pitchFamily="18" charset="0"/>
              </a:rPr>
              <a:t>Программно-аппаратная </a:t>
            </a:r>
            <a:r>
              <a:rPr lang="ru-RU" sz="4900" b="1" dirty="0">
                <a:latin typeface="+mn-lt"/>
                <a:cs typeface="Times New Roman" panose="02020603050405020304" pitchFamily="18" charset="0"/>
              </a:rPr>
              <a:t>система обнаружения препятствий </a:t>
            </a:r>
            <a:r>
              <a:rPr lang="ru-RU" sz="49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ru-RU" sz="4900" b="1" dirty="0" smtClean="0">
                <a:latin typeface="+mn-lt"/>
                <a:cs typeface="Times New Roman" panose="02020603050405020304" pitchFamily="18" charset="0"/>
              </a:rPr>
            </a:br>
            <a:r>
              <a:rPr lang="ru-RU" sz="4900" b="1" dirty="0" smtClean="0">
                <a:latin typeface="+mn-lt"/>
                <a:cs typeface="Times New Roman" panose="02020603050405020304" pitchFamily="18" charset="0"/>
              </a:rPr>
              <a:t>для </a:t>
            </a:r>
            <a:r>
              <a:rPr lang="ru-RU" sz="4900" b="1" dirty="0">
                <a:latin typeface="+mn-lt"/>
                <a:cs typeface="Times New Roman" panose="02020603050405020304" pitchFamily="18" charset="0"/>
              </a:rPr>
              <a:t>мобильного </a:t>
            </a:r>
            <a:r>
              <a:rPr lang="ru-RU" sz="4900" b="1" dirty="0" smtClean="0">
                <a:latin typeface="+mn-lt"/>
                <a:cs typeface="Times New Roman" panose="02020603050405020304" pitchFamily="18" charset="0"/>
              </a:rPr>
              <a:t>робота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5486" y="2947086"/>
            <a:ext cx="9144000" cy="3453714"/>
          </a:xfrm>
        </p:spPr>
        <p:txBody>
          <a:bodyPr/>
          <a:lstStyle/>
          <a:p>
            <a:endParaRPr lang="ru-RU" dirty="0" smtClean="0"/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Гай В.Е.</a:t>
            </a: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Выполнил:</a:t>
            </a: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Студент группы 14-ВМ</a:t>
            </a: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r>
              <a:rPr lang="ru-RU" dirty="0" err="1" smtClean="0">
                <a:cs typeface="Times New Roman" panose="02020603050405020304" pitchFamily="18" charset="0"/>
              </a:rPr>
              <a:t>Корельский</a:t>
            </a:r>
            <a:r>
              <a:rPr lang="ru-RU" dirty="0" smtClean="0">
                <a:cs typeface="Times New Roman" panose="02020603050405020304" pitchFamily="18" charset="0"/>
              </a:rPr>
              <a:t> А.С.</a:t>
            </a:r>
          </a:p>
          <a:p>
            <a:pPr marL="5289550" algn="l">
              <a:lnSpc>
                <a:spcPct val="100000"/>
              </a:lnSpc>
              <a:spcBef>
                <a:spcPts val="0"/>
              </a:spcBef>
            </a:pPr>
            <a:endParaRPr lang="ru-RU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cs typeface="Times New Roman" panose="02020603050405020304" pitchFamily="18" charset="0"/>
              </a:rPr>
              <a:t>Нижний Новгород 2019г.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138" y="2600325"/>
            <a:ext cx="91589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/>
              <a:t>Благодарю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7676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285750"/>
            <a:ext cx="488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cs typeface="Times New Roman" panose="02020603050405020304" pitchFamily="18" charset="0"/>
              </a:rPr>
              <a:t>Цель и задачи работы</a:t>
            </a:r>
            <a:endParaRPr lang="ru-RU" sz="36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1060450"/>
            <a:ext cx="11309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cs typeface="Times New Roman" panose="02020603050405020304" pitchFamily="18" charset="0"/>
              </a:rPr>
              <a:t>Цель работы: </a:t>
            </a:r>
            <a:r>
              <a:rPr lang="ru-RU" sz="3200" dirty="0" smtClean="0">
                <a:cs typeface="Times New Roman" panose="02020603050405020304" pitchFamily="18" charset="0"/>
              </a:rPr>
              <a:t>Разработать программно-аппаратную систему </a:t>
            </a:r>
            <a:r>
              <a:rPr lang="ru-RU" sz="3200" dirty="0">
                <a:cs typeface="Times New Roman" panose="02020603050405020304" pitchFamily="18" charset="0"/>
              </a:rPr>
              <a:t>обнаружения препятствий для мобильного </a:t>
            </a:r>
            <a:r>
              <a:rPr lang="ru-RU" sz="3200" dirty="0" smtClean="0">
                <a:cs typeface="Times New Roman" panose="02020603050405020304" pitchFamily="18" charset="0"/>
              </a:rPr>
              <a:t>робота </a:t>
            </a:r>
            <a:r>
              <a:rPr lang="ru-RU" sz="3200" dirty="0" err="1" smtClean="0">
                <a:cs typeface="Times New Roman" panose="02020603050405020304" pitchFamily="18" charset="0"/>
              </a:rPr>
              <a:t>телеприсутствия</a:t>
            </a:r>
            <a:r>
              <a:rPr lang="ru-RU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ElcBot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2851150"/>
            <a:ext cx="11309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cs typeface="Times New Roman" panose="02020603050405020304" pitchFamily="18" charset="0"/>
              </a:rPr>
              <a:t>Задачи: 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1. Выбор технических средств реализации;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2. Разработка аппаратной структуры;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3. Разработка алгоритмов для выбранных режимов работы;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4. Реализация аппаратной части системы;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5. Реализация программной части системы;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6. Тестирование системы.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800" y="75010"/>
            <a:ext cx="762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Times New Roman" panose="02020603050405020304" pitchFamily="18" charset="0"/>
              </a:rPr>
              <a:t>Выбор технических средств реализации</a:t>
            </a:r>
            <a:endParaRPr lang="ru-RU" sz="3200" b="1" dirty="0"/>
          </a:p>
        </p:txBody>
      </p:sp>
      <p:pic>
        <p:nvPicPr>
          <p:cNvPr id="5" name="Рисунок 4" descr="Ультразвуковой датчик расстояния Ардуино HC-SR0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31" y="1663462"/>
            <a:ext cx="2197338" cy="219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ÐÐ°ÑÑÐ¸Ð½ÐºÐ¸ Ð¿Ð¾ Ð·Ð°Ð¿ÑÐ¾ÑÑ Ð´Ð°ÑÑÐ¸Ðº Ð¸Ð½ÑÑÐ°ÐºÑÐ°ÑÐ½ÑÐ¹ Ð´Ð»Ñ Ð¾Ð¿ÑÐµÐ´ÐµÐ»ÐµÐ½Ð¸Ñ Ð´Ð¸ÑÑÐ°Ð½ÑÐ¸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3" y="1874917"/>
            <a:ext cx="2578433" cy="21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Ð´Ð°ÑÑÐ¸Ðº Ð»Ð°Ð·ÐµÑÐ½ÑÐ¹ Ð´Ð»Ñ Ð¾Ð¿ÑÐµÐ´ÐµÐ»ÐµÐ½Ð¸Ñ Ð´Ð¸ÑÑÐ°Ð½ÑÐ¸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68" y="1663462"/>
            <a:ext cx="2574232" cy="257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4273" y="4180544"/>
            <a:ext cx="2924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Ультразвуковой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963" y="4180544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Инфракрасный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1379" y="4180543"/>
            <a:ext cx="433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Лазерный (оптический)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972383"/>
            <a:ext cx="370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Датчики расстояния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963" y="4954482"/>
            <a:ext cx="6367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Основные критерии выбора: 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1. Стоимость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2. Дальность и точность измерения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9117" y="0"/>
            <a:ext cx="458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cs typeface="Times New Roman" panose="02020603050405020304" pitchFamily="18" charset="0"/>
              </a:rPr>
              <a:t>Аппаратная структура</a:t>
            </a:r>
            <a:endParaRPr lang="ru-RU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6843058" y="1040508"/>
            <a:ext cx="51397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>
                <a:cs typeface="Times New Roman" panose="02020603050405020304" pitchFamily="18" charset="0"/>
              </a:rPr>
              <a:t>Техническое устройство для передачи управляющих сигналов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cs typeface="Times New Roman" panose="02020603050405020304" pitchFamily="18" charset="0"/>
              </a:rPr>
              <a:t>Беспроводная сеть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cs typeface="Times New Roman" panose="02020603050405020304" pitchFamily="18" charset="0"/>
              </a:rPr>
              <a:t>Устройство для приёма и обработки сигнала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cs typeface="Times New Roman" panose="02020603050405020304" pitchFamily="18" charset="0"/>
              </a:rPr>
              <a:t>Комплекс ультразвуковых датчиков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5835" y="4819988"/>
            <a:ext cx="10225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5. Медные провода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6. Аппаратно-программный комплекс для выполнения полученных команд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3" y="1040508"/>
            <a:ext cx="6464025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b="1" smtClean="0"/>
              <a:t>5</a:t>
            </a:fld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2119" y="347040"/>
            <a:ext cx="979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cs typeface="Times New Roman" panose="02020603050405020304" pitchFamily="18" charset="0"/>
              </a:rPr>
              <a:t>Алгоритмы режима </a:t>
            </a:r>
            <a:r>
              <a:rPr lang="ru-RU" sz="3600" b="1" dirty="0">
                <a:cs typeface="Times New Roman" panose="02020603050405020304" pitchFamily="18" charset="0"/>
              </a:rPr>
              <a:t>управления с оператором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2" y="2193365"/>
            <a:ext cx="11097657" cy="25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788" y="393054"/>
            <a:ext cx="725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cs typeface="Times New Roman" panose="02020603050405020304" pitchFamily="18" charset="0"/>
              </a:rPr>
              <a:t>Алгоритм режима обхода лабиринта</a:t>
            </a:r>
            <a:endParaRPr lang="ru-RU" sz="4400" b="1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82247" y="1579496"/>
            <a:ext cx="7799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Состояния системы «Конечный Автомат»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0 – движение вперёд с корректировкой движения 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от препятствия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1 – движение вперёд параллельно препятствию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2 – движение вперёд с корректировкой движения </a:t>
            </a:r>
            <a:r>
              <a:rPr lang="ru-RU" sz="2800" dirty="0" smtClean="0">
                <a:cs typeface="Times New Roman" panose="02020603050405020304" pitchFamily="18" charset="0"/>
              </a:rPr>
              <a:t>к </a:t>
            </a:r>
            <a:r>
              <a:rPr lang="ru-RU" sz="2800" dirty="0" smtClean="0">
                <a:cs typeface="Times New Roman" panose="02020603050405020304" pitchFamily="18" charset="0"/>
              </a:rPr>
              <a:t>препятствию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3 – </a:t>
            </a:r>
            <a:r>
              <a:rPr lang="ru-RU" sz="2800" dirty="0" smtClean="0">
                <a:cs typeface="Times New Roman" panose="02020603050405020304" pitchFamily="18" charset="0"/>
              </a:rPr>
              <a:t>поворот </a:t>
            </a:r>
            <a:r>
              <a:rPr lang="ru-RU" sz="2800" dirty="0" smtClean="0">
                <a:cs typeface="Times New Roman" panose="02020603050405020304" pitchFamily="18" charset="0"/>
              </a:rPr>
              <a:t>направо</a:t>
            </a:r>
          </a:p>
          <a:p>
            <a:r>
              <a:rPr lang="ru-RU" sz="2800" dirty="0" smtClean="0">
                <a:cs typeface="Times New Roman" panose="02020603050405020304" pitchFamily="18" charset="0"/>
              </a:rPr>
              <a:t>4 – </a:t>
            </a:r>
            <a:r>
              <a:rPr lang="ru-RU" sz="2800" dirty="0" smtClean="0">
                <a:cs typeface="Times New Roman" panose="02020603050405020304" pitchFamily="18" charset="0"/>
              </a:rPr>
              <a:t>остановка </a:t>
            </a:r>
            <a:r>
              <a:rPr lang="ru-RU" sz="2800" dirty="0" smtClean="0">
                <a:cs typeface="Times New Roman" panose="02020603050405020304" pitchFamily="18" charset="0"/>
              </a:rPr>
              <a:t>и поворот налево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8" y="1341611"/>
            <a:ext cx="3996169" cy="4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7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397" y="164333"/>
            <a:ext cx="80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Реализация аппаратной части системы</a:t>
            </a:r>
            <a:endParaRPr lang="ru-RU" sz="36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7799294" y="4434541"/>
            <a:ext cx="173318" cy="2928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988424" y="4583953"/>
            <a:ext cx="181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6706" y="1625600"/>
            <a:ext cx="6211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Схема размещение датчиков на роботе</a:t>
            </a:r>
          </a:p>
          <a:p>
            <a:r>
              <a:rPr lang="ru-RU" sz="2800" smtClean="0">
                <a:cs typeface="Times New Roman" panose="02020603050405020304" pitchFamily="18" charset="0"/>
              </a:rPr>
              <a:t>телеприсутствия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ElcBot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5" y="2987828"/>
            <a:ext cx="5045097" cy="31862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9" y="1375150"/>
            <a:ext cx="4348772" cy="4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8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43144" y="251012"/>
            <a:ext cx="53785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Схема подключения датчиков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к </a:t>
            </a:r>
            <a:r>
              <a:rPr lang="ru-RU" sz="3600" dirty="0" err="1">
                <a:cs typeface="Times New Roman" panose="02020603050405020304" pitchFamily="18" charset="0"/>
              </a:rPr>
              <a:t>Arduino</a:t>
            </a:r>
            <a:r>
              <a:rPr lang="ru-RU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Mega</a:t>
            </a:r>
            <a:r>
              <a:rPr lang="ru-RU" sz="3600" dirty="0" smtClean="0">
                <a:cs typeface="Times New Roman" panose="02020603050405020304" pitchFamily="18" charset="0"/>
              </a:rPr>
              <a:t> и 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преобразователю </a:t>
            </a:r>
          </a:p>
          <a:p>
            <a:r>
              <a:rPr lang="ru-RU" sz="3200" dirty="0" smtClean="0">
                <a:cs typeface="Times New Roman" panose="02020603050405020304" pitchFamily="18" charset="0"/>
              </a:rPr>
              <a:t>напряжения </a:t>
            </a:r>
            <a:r>
              <a:rPr lang="ru-RU" sz="3200" dirty="0">
                <a:cs typeface="Times New Roman" panose="02020603050405020304" pitchFamily="18" charset="0"/>
              </a:rPr>
              <a:t>до 5</a:t>
            </a:r>
            <a:r>
              <a:rPr lang="en-US" sz="3200" dirty="0">
                <a:cs typeface="Times New Roman" panose="02020603050405020304" pitchFamily="18" charset="0"/>
              </a:rPr>
              <a:t>V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0" y="251012"/>
            <a:ext cx="5582884" cy="63588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73" y="2625681"/>
            <a:ext cx="4608527" cy="35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8350-5811-4794-9C8E-569849277FEF}" type="slidenum">
              <a:rPr lang="ru-RU" sz="1800" smtClean="0">
                <a:solidFill>
                  <a:schemeClr val="tx1"/>
                </a:solidFill>
                <a:cs typeface="Times New Roman" panose="02020603050405020304" pitchFamily="18" charset="0"/>
              </a:rPr>
              <a:t>9</a:t>
            </a:fld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1422" y="107576"/>
            <a:ext cx="7835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Times New Roman" panose="02020603050405020304" pitchFamily="18" charset="0"/>
              </a:rPr>
              <a:t>Реализация программной части системы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591" y="708258"/>
            <a:ext cx="5421209" cy="60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226</Words>
  <Application>Microsoft Office PowerPoint</Application>
  <PresentationFormat>Широкоэкранный</PresentationFormat>
  <Paragraphs>64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  Программно-аппаратная система обнаружения препятствий  для мобильного робота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Программно-аппаратная система обнаружения препятствий  для мобильного робота</dc:title>
  <dc:creator>Пользователь Windows</dc:creator>
  <cp:lastModifiedBy>Пользователь Windows</cp:lastModifiedBy>
  <cp:revision>34</cp:revision>
  <dcterms:created xsi:type="dcterms:W3CDTF">2019-06-22T06:21:04Z</dcterms:created>
  <dcterms:modified xsi:type="dcterms:W3CDTF">2019-06-24T19:56:50Z</dcterms:modified>
</cp:coreProperties>
</file>