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312"/>
      </p:cViewPr>
      <p:guideLst>
        <p:guide orient="horz" pos="21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766" y="476672"/>
            <a:ext cx="5935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Нижегородский Государственный Технический Университет</a:t>
            </a:r>
          </a:p>
          <a:p>
            <a:pPr algn="ctr"/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cs typeface="Times New Roman" panose="02020603050405020304" pitchFamily="18" charset="0"/>
              </a:rPr>
              <a:t>Институт Радиоэлектроники и Информационных Технологий</a:t>
            </a:r>
          </a:p>
          <a:p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19675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cs typeface="Times New Roman" panose="02020603050405020304" pitchFamily="18" charset="0"/>
              </a:rPr>
              <a:t>Кафедра: «Вычислительные системы и технологии»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2276872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sz="2800" dirty="0" smtClean="0">
                <a:cs typeface="Times New Roman" panose="02020603050405020304" pitchFamily="18" charset="0"/>
              </a:rPr>
              <a:t>Программная система поиска похожих людей по фотографии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63888" y="3933056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Студент группы 1</a:t>
            </a:r>
            <a:r>
              <a:rPr lang="en-US" dirty="0" smtClean="0">
                <a:cs typeface="Times New Roman" panose="02020603050405020304" pitchFamily="18" charset="0"/>
              </a:rPr>
              <a:t>4</a:t>
            </a:r>
            <a:r>
              <a:rPr lang="ru-RU" dirty="0" smtClean="0">
                <a:cs typeface="Times New Roman" panose="02020603050405020304" pitchFamily="18" charset="0"/>
              </a:rPr>
              <a:t>-В-1</a:t>
            </a:r>
          </a:p>
          <a:p>
            <a:pPr algn="r"/>
            <a:r>
              <a:rPr lang="ru-RU" b="1" dirty="0" smtClean="0">
                <a:cs typeface="Times New Roman" panose="02020603050405020304" pitchFamily="18" charset="0"/>
              </a:rPr>
              <a:t>Кузнецова Полина Викторовна</a:t>
            </a:r>
          </a:p>
          <a:p>
            <a:pPr algn="r"/>
            <a:endParaRPr lang="ru-RU" b="1" dirty="0" smtClean="0"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Доцент, к.т.н. </a:t>
            </a:r>
            <a:r>
              <a:rPr lang="ru-RU" b="1" dirty="0" smtClean="0">
                <a:cs typeface="Times New Roman" panose="02020603050405020304" pitchFamily="18" charset="0"/>
              </a:rPr>
              <a:t>Гай Василий Евгеньевич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1026" name="Picture 2" descr="F:\ИВТ-2\baccalaureate\Бакалаврская\Диплом_Кузнецова\презентация\nizhny_novgorod_state_uni_logo.gi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1584176" cy="158417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355976" y="630932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cs typeface="Times New Roman" panose="02020603050405020304" pitchFamily="18" charset="0"/>
              </a:rPr>
              <a:t>2018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79712" y="1700808"/>
            <a:ext cx="5652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196752"/>
            <a:ext cx="4320480" cy="296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F:\ИВТ-2\baccalaureate\Бакалаврская\Диплом_Кузнецова\презентация\0922dc2380358130b18528beaefcad9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221088"/>
            <a:ext cx="2808312" cy="20429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67744" y="3326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cs typeface="Times New Roman" panose="02020603050405020304" pitchFamily="18" charset="0"/>
              </a:rPr>
              <a:t>АКТУАЛЬНОСТЬ, ЦЕЛИ И ЗАДАЧИ ПРОЕКТА</a:t>
            </a:r>
            <a:endParaRPr lang="ru-RU" b="1" dirty="0"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708920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cs typeface="Times New Roman" panose="02020603050405020304" pitchFamily="18" charset="0"/>
              </a:rPr>
              <a:t>Цель</a:t>
            </a: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Разработка программной системы поиска похожих людей по фотографии.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19675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cs typeface="Times New Roman" panose="02020603050405020304" pitchFamily="18" charset="0"/>
              </a:rPr>
              <a:t>Актуальность</a:t>
            </a: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Тема нахождения похожих людей по фотографии актуальна как в сфере развлечений, так и в сфере безопасности. 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422108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Задачи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36586" y="4653136"/>
            <a:ext cx="6007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средств разработки;</a:t>
            </a:r>
          </a:p>
          <a:p>
            <a:r>
              <a:rPr lang="ru-RU" dirty="0" smtClean="0"/>
              <a:t>Разработка структуры системы;</a:t>
            </a:r>
          </a:p>
          <a:p>
            <a:r>
              <a:rPr lang="ru-RU" dirty="0" smtClean="0"/>
              <a:t>Разработка алгоритма поиска похожих лиц по фотографии;</a:t>
            </a:r>
          </a:p>
          <a:p>
            <a:r>
              <a:rPr lang="ru-RU" dirty="0" smtClean="0"/>
              <a:t>Программная реализация системы;</a:t>
            </a:r>
          </a:p>
          <a:p>
            <a:r>
              <a:rPr lang="ru-RU" dirty="0" smtClean="0"/>
              <a:t>Тестирование реализованной системы.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755576" y="332656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3"/>
          <p:cNvSpPr txBox="1"/>
          <p:nvPr/>
        </p:nvSpPr>
        <p:spPr>
          <a:xfrm>
            <a:off x="3419872" y="476672"/>
            <a:ext cx="234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altLang="en-US" b="1" dirty="0"/>
              <a:t>СТРУКТУРА СИСТЕМЫ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02030" y="2961005"/>
            <a:ext cx="1800225" cy="93599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 dirty="0"/>
              <a:t>Нормализация изображения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80105" y="2961005"/>
            <a:ext cx="1800225" cy="93599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Формирование системы признаков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35395" y="2961005"/>
            <a:ext cx="1800225" cy="93599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Кластеризация (принятие решения)</a:t>
            </a:r>
          </a:p>
        </p:txBody>
      </p:sp>
      <p:cxnSp>
        <p:nvCxnSpPr>
          <p:cNvPr id="7" name="Прямая со стрелкой 6"/>
          <p:cNvCxnSpPr>
            <a:stCxn id="3" idx="3"/>
            <a:endCxn id="5" idx="1"/>
          </p:cNvCxnSpPr>
          <p:nvPr/>
        </p:nvCxnSpPr>
        <p:spPr>
          <a:xfrm>
            <a:off x="2802255" y="3429000"/>
            <a:ext cx="577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5" idx="3"/>
            <a:endCxn id="6" idx="1"/>
          </p:cNvCxnSpPr>
          <p:nvPr/>
        </p:nvCxnSpPr>
        <p:spPr>
          <a:xfrm>
            <a:off x="5180330" y="3429000"/>
            <a:ext cx="11550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6" idx="3"/>
          </p:cNvCxnSpPr>
          <p:nvPr/>
        </p:nvCxnSpPr>
        <p:spPr>
          <a:xfrm>
            <a:off x="8135620" y="3429000"/>
            <a:ext cx="828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3" idx="1"/>
          </p:cNvCxnSpPr>
          <p:nvPr/>
        </p:nvCxnSpPr>
        <p:spPr>
          <a:xfrm>
            <a:off x="35560" y="3429000"/>
            <a:ext cx="966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44525" y="2483485"/>
            <a:ext cx="5328285" cy="2087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-16510" y="3051175"/>
            <a:ext cx="661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dirty="0"/>
              <a:t>Вход</a:t>
            </a: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8107045" y="306070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dirty="0"/>
              <a:t>Выход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755576" y="332656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3"/>
          <p:cNvSpPr txBox="1"/>
          <p:nvPr/>
        </p:nvSpPr>
        <p:spPr>
          <a:xfrm>
            <a:off x="2082662" y="549275"/>
            <a:ext cx="497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en-US" b="1"/>
              <a:t>ЭЛЕМЕНТЫ ТЕОРИИ АККТИВНОГО ВОСПРИЯТИЯ</a:t>
            </a:r>
          </a:p>
        </p:txBody>
      </p:sp>
      <p:pic>
        <p:nvPicPr>
          <p:cNvPr id="5" name="Рисунок 3" descr="Рисунок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068960"/>
            <a:ext cx="6007100" cy="2827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Скругленный прямоугольник 2"/>
          <p:cNvSpPr/>
          <p:nvPr/>
        </p:nvSpPr>
        <p:spPr>
          <a:xfrm>
            <a:off x="1560830" y="1503680"/>
            <a:ext cx="2140585" cy="8585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i="1" dirty="0"/>
              <a:t>Q</a:t>
            </a:r>
            <a:r>
              <a:rPr lang="en-US" altLang="en-US" dirty="0"/>
              <a:t>-</a:t>
            </a:r>
            <a:r>
              <a:rPr lang="ru-RU" altLang="en-US" dirty="0"/>
              <a:t>преобразование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24400" y="1503680"/>
            <a:ext cx="2140585" cy="8585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Фильтры</a:t>
            </a:r>
          </a:p>
        </p:txBody>
      </p:sp>
      <p:cxnSp>
        <p:nvCxnSpPr>
          <p:cNvPr id="7" name="Прямая со стрелкой 6"/>
          <p:cNvCxnSpPr>
            <a:stCxn id="3" idx="3"/>
            <a:endCxn id="6" idx="1"/>
          </p:cNvCxnSpPr>
          <p:nvPr/>
        </p:nvCxnSpPr>
        <p:spPr>
          <a:xfrm>
            <a:off x="3701415" y="1932940"/>
            <a:ext cx="10229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endCxn id="3" idx="1"/>
          </p:cNvCxnSpPr>
          <p:nvPr/>
        </p:nvCxnSpPr>
        <p:spPr>
          <a:xfrm flipV="1">
            <a:off x="586105" y="1932940"/>
            <a:ext cx="97472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6864985" y="1917065"/>
            <a:ext cx="101917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Текстовое поле 9"/>
          <p:cNvSpPr txBox="1"/>
          <p:nvPr/>
        </p:nvSpPr>
        <p:spPr>
          <a:xfrm>
            <a:off x="778510" y="1548765"/>
            <a:ext cx="661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en-US"/>
              <a:t>Вход</a:t>
            </a: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6844983" y="154876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en-US"/>
              <a:t>Выход</a:t>
            </a: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419872" y="1988840"/>
            <a:ext cx="158228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dirty="0"/>
              <a:t>матрица «визуальных масс»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63888" y="3861048"/>
            <a:ext cx="1008112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latin typeface="Calibri" pitchFamily="34" charset="0"/>
              </a:rPr>
              <a:t>Q</a:t>
            </a:r>
            <a:r>
              <a:rPr lang="en-US" sz="1200" dirty="0" smtClean="0">
                <a:latin typeface="Calibri" pitchFamily="34" charset="0"/>
              </a:rPr>
              <a:t>-</a:t>
            </a:r>
            <a:r>
              <a:rPr lang="ru-RU" sz="1200" dirty="0" smtClean="0">
                <a:latin typeface="Calibri" pitchFamily="34" charset="0"/>
              </a:rPr>
              <a:t>преобр.</a:t>
            </a:r>
            <a:endParaRPr lang="ru-RU" sz="12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5445224"/>
            <a:ext cx="256826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Матрица </a:t>
            </a:r>
            <a:r>
              <a:rPr lang="en-US" sz="1400" i="1" dirty="0" smtClean="0"/>
              <a:t>I</a:t>
            </a:r>
            <a:endParaRPr lang="ru-RU" sz="1400" i="1" dirty="0" smtClean="0"/>
          </a:p>
          <a:p>
            <a:pPr algn="ctr"/>
            <a:r>
              <a:rPr lang="ru-RU" sz="1400" dirty="0" smtClean="0"/>
              <a:t>Размером 8х8 (</a:t>
            </a:r>
            <a:r>
              <a:rPr lang="en-US" sz="1400" i="1" dirty="0" smtClean="0"/>
              <a:t>N</a:t>
            </a:r>
            <a:r>
              <a:rPr lang="en-US" sz="1400" dirty="0" smtClean="0"/>
              <a:t>x</a:t>
            </a:r>
            <a:r>
              <a:rPr lang="en-US" sz="1400" i="1" dirty="0" smtClean="0"/>
              <a:t>M</a:t>
            </a:r>
            <a:r>
              <a:rPr lang="ru-RU" sz="1400" dirty="0" smtClean="0"/>
              <a:t>) пикселей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5445224"/>
            <a:ext cx="242970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Матрица «визуальных масс» </a:t>
            </a:r>
          </a:p>
          <a:p>
            <a:pPr algn="ctr"/>
            <a:r>
              <a:rPr lang="ru-RU" sz="1400" dirty="0" smtClean="0"/>
              <a:t>размером 4х4 пикселей  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755576" y="332656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16255" y="450850"/>
            <a:ext cx="8111490" cy="482600"/>
          </a:xfrm>
        </p:spPr>
        <p:txBody>
          <a:bodyPr/>
          <a:lstStyle/>
          <a:p>
            <a:pPr algn="ctr"/>
            <a:r>
              <a:rPr lang="ru-RU" altLang="en-US" sz="1800" b="1">
                <a:solidFill>
                  <a:schemeClr val="tx1"/>
                </a:solidFill>
                <a:latin typeface="+mn-lt"/>
              </a:rPr>
              <a:t>ЭЛЕМЕНТЫ ТЕОРИИ АКТИВНОГО ВОСПРИЯТИЯ</a:t>
            </a:r>
          </a:p>
        </p:txBody>
      </p:sp>
      <p:pic>
        <p:nvPicPr>
          <p:cNvPr id="2" name="Рисунок 2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2683510"/>
            <a:ext cx="5252814" cy="3631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Скругленный прямоугольник 5"/>
          <p:cNvSpPr/>
          <p:nvPr/>
        </p:nvSpPr>
        <p:spPr>
          <a:xfrm>
            <a:off x="1560830" y="1313180"/>
            <a:ext cx="2140585" cy="8585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i="1" dirty="0"/>
              <a:t>Q</a:t>
            </a:r>
            <a:r>
              <a:rPr lang="en-US" altLang="en-US" dirty="0"/>
              <a:t>-</a:t>
            </a:r>
            <a:r>
              <a:rPr lang="ru-RU" altLang="en-US" dirty="0"/>
              <a:t>преобразование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24400" y="1313180"/>
            <a:ext cx="2140585" cy="8585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Фильтры</a:t>
            </a:r>
          </a:p>
        </p:txBody>
      </p:sp>
      <p:cxnSp>
        <p:nvCxnSpPr>
          <p:cNvPr id="8" name="Прямая со стрелкой 7"/>
          <p:cNvCxnSpPr>
            <a:stCxn id="6" idx="3"/>
            <a:endCxn id="7" idx="1"/>
          </p:cNvCxnSpPr>
          <p:nvPr/>
        </p:nvCxnSpPr>
        <p:spPr>
          <a:xfrm>
            <a:off x="3701415" y="1742440"/>
            <a:ext cx="10229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6" idx="1"/>
          </p:cNvCxnSpPr>
          <p:nvPr/>
        </p:nvCxnSpPr>
        <p:spPr>
          <a:xfrm flipV="1">
            <a:off x="586105" y="1742440"/>
            <a:ext cx="97472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6864985" y="1726565"/>
            <a:ext cx="101917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Текстовое поле 10"/>
          <p:cNvSpPr txBox="1"/>
          <p:nvPr/>
        </p:nvSpPr>
        <p:spPr>
          <a:xfrm>
            <a:off x="778510" y="1358265"/>
            <a:ext cx="661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en-US"/>
              <a:t>Вход</a:t>
            </a: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6844983" y="135826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en-US"/>
              <a:t>Выход</a:t>
            </a: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3493770" y="1831975"/>
            <a:ext cx="151027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dirty="0"/>
              <a:t>матрица «визуальных масс»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056" y="2852936"/>
            <a:ext cx="2574423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 smtClean="0"/>
              <a:t>Характеристики</a:t>
            </a:r>
          </a:p>
          <a:p>
            <a:r>
              <a:rPr lang="ru-RU" sz="1400" dirty="0" smtClean="0"/>
              <a:t>Количество – 16;</a:t>
            </a:r>
          </a:p>
          <a:p>
            <a:r>
              <a:rPr lang="ru-RU" sz="1400" dirty="0" smtClean="0"/>
              <a:t>Темный элемент – значение +1</a:t>
            </a:r>
          </a:p>
          <a:p>
            <a:r>
              <a:rPr lang="ru-RU" sz="1400" dirty="0" smtClean="0"/>
              <a:t>Светлый элемент – значение -1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755576" y="332656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508000"/>
          </a:xfrm>
        </p:spPr>
        <p:txBody>
          <a:bodyPr/>
          <a:lstStyle/>
          <a:p>
            <a:pPr algn="ctr"/>
            <a:r>
              <a:rPr lang="ru-RU" altLang="en-US" sz="1800" b="1">
                <a:solidFill>
                  <a:schemeClr val="tx1"/>
                </a:solidFill>
                <a:latin typeface="+mn-lt"/>
              </a:rPr>
              <a:t>МЕТОДЫ КЛАСТЕРИЗАЦИИ ИЗОБРАЖЕНИЯ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95536" y="2636912"/>
            <a:ext cx="3702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400" dirty="0"/>
              <a:t>Нейросетевые алгоритмы</a:t>
            </a:r>
          </a:p>
          <a:p>
            <a:endParaRPr lang="ru-RU" altLang="en-US" sz="2400" dirty="0">
              <a:sym typeface="+mn-ea"/>
            </a:endParaRPr>
          </a:p>
          <a:p>
            <a:endParaRPr lang="ru-RU" altLang="en-US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5004048" y="2636912"/>
            <a:ext cx="376564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altLang="en-US" sz="2400" dirty="0">
                <a:sym typeface="+mn-ea"/>
              </a:rPr>
              <a:t>Метод ближайших соседей</a:t>
            </a:r>
          </a:p>
        </p:txBody>
      </p:sp>
      <p:graphicFrame>
        <p:nvGraphicFramePr>
          <p:cNvPr id="9" name="Объект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62905" y="4958080"/>
          <a:ext cx="2265045" cy="829310"/>
        </p:xfrm>
        <a:graphic>
          <a:graphicData uri="http://schemas.openxmlformats.org/presentationml/2006/ole">
            <p:oleObj spid="_x0000_s1025" r:id="rId3" imgW="1282680" imgH="469800" progId="">
              <p:embed/>
            </p:oleObj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3528060" y="1482725"/>
            <a:ext cx="2088515" cy="935990"/>
          </a:xfrm>
          <a:prstGeom prst="round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/>
              <a:t>Кластеризация (принятие решения)</a:t>
            </a:r>
          </a:p>
        </p:txBody>
      </p:sp>
      <p:cxnSp>
        <p:nvCxnSpPr>
          <p:cNvPr id="13" name="Прямая со стрелкой 12"/>
          <p:cNvCxnSpPr>
            <a:endCxn id="11" idx="1"/>
          </p:cNvCxnSpPr>
          <p:nvPr/>
        </p:nvCxnSpPr>
        <p:spPr>
          <a:xfrm>
            <a:off x="2483485" y="1950720"/>
            <a:ext cx="1044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1" idx="3"/>
          </p:cNvCxnSpPr>
          <p:nvPr/>
        </p:nvCxnSpPr>
        <p:spPr>
          <a:xfrm>
            <a:off x="5616575" y="1950720"/>
            <a:ext cx="8997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Замещающее содержимое 16" descr="1200px-KnnClassification.svg"/>
          <p:cNvPicPr>
            <a:picLocks noGrp="1" noChangeAspect="1"/>
          </p:cNvPicPr>
          <p:nvPr>
            <p:ph sz="quarter" idx="1"/>
          </p:nvPr>
        </p:nvPicPr>
        <p:blipFill>
          <a:blip r:embed="rId4" cstate="print"/>
          <a:stretch>
            <a:fillRect/>
          </a:stretch>
        </p:blipFill>
        <p:spPr>
          <a:xfrm>
            <a:off x="5625465" y="3056255"/>
            <a:ext cx="2057400" cy="1858645"/>
          </a:xfrm>
          <a:prstGeom prst="rect">
            <a:avLst/>
          </a:prstGeom>
        </p:spPr>
      </p:pic>
      <p:pic>
        <p:nvPicPr>
          <p:cNvPr id="19" name="Замещающее содержимое 18" descr="1024px-Neural_network.svg"/>
          <p:cNvPicPr>
            <a:picLocks noGrp="1" noChangeAspect="1"/>
          </p:cNvPicPr>
          <p:nvPr>
            <p:ph sz="quarter" idx="2"/>
          </p:nvPr>
        </p:nvPicPr>
        <p:blipFill>
          <a:blip r:embed="rId5" cstate="print"/>
          <a:stretch>
            <a:fillRect/>
          </a:stretch>
        </p:blipFill>
        <p:spPr>
          <a:xfrm>
            <a:off x="457200" y="3284855"/>
            <a:ext cx="3508375" cy="2192655"/>
          </a:xfrm>
          <a:prstGeom prst="rect">
            <a:avLst/>
          </a:prstGeom>
        </p:spPr>
      </p:pic>
      <p:sp>
        <p:nvSpPr>
          <p:cNvPr id="100" name="Текстовое поле 99"/>
          <p:cNvSpPr txBox="1"/>
          <p:nvPr/>
        </p:nvSpPr>
        <p:spPr>
          <a:xfrm>
            <a:off x="4346575" y="5787390"/>
            <a:ext cx="45859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80340" algn="just"/>
            <a:r>
              <a:rPr b="0" dirty="0" err="1">
                <a:cs typeface="Times New Roman" panose="02020603050405020304" pitchFamily="18" charset="0"/>
              </a:rPr>
              <a:t>где</a:t>
            </a:r>
            <a:r>
              <a:rPr b="0" dirty="0">
                <a:cs typeface="Times New Roman" panose="02020603050405020304" pitchFamily="18" charset="0"/>
              </a:rPr>
              <a:t> </a:t>
            </a:r>
            <a:r>
              <a:rPr b="0" i="1" dirty="0">
                <a:cs typeface="Times New Roman" panose="02020603050405020304" pitchFamily="18" charset="0"/>
              </a:rPr>
              <a:t>k</a:t>
            </a:r>
            <a:r>
              <a:rPr b="0" dirty="0">
                <a:cs typeface="Times New Roman" panose="02020603050405020304" pitchFamily="18" charset="0"/>
              </a:rPr>
              <a:t>— </a:t>
            </a:r>
            <a:r>
              <a:rPr b="0" dirty="0" err="1">
                <a:cs typeface="Times New Roman" panose="02020603050405020304" pitchFamily="18" charset="0"/>
              </a:rPr>
              <a:t>число</a:t>
            </a:r>
            <a:r>
              <a:rPr b="0" dirty="0">
                <a:cs typeface="Times New Roman" panose="02020603050405020304" pitchFamily="18" charset="0"/>
              </a:rPr>
              <a:t> </a:t>
            </a:r>
            <a:r>
              <a:rPr b="0" dirty="0" err="1">
                <a:cs typeface="Times New Roman" panose="02020603050405020304" pitchFamily="18" charset="0"/>
              </a:rPr>
              <a:t>кластеров</a:t>
            </a:r>
            <a:r>
              <a:rPr b="0" dirty="0">
                <a:cs typeface="Times New Roman" panose="02020603050405020304" pitchFamily="18" charset="0"/>
              </a:rPr>
              <a:t>, </a:t>
            </a:r>
            <a:r>
              <a:rPr b="0" i="1" dirty="0">
                <a:cs typeface="Times New Roman" panose="02020603050405020304" pitchFamily="18" charset="0"/>
              </a:rPr>
              <a:t>S</a:t>
            </a:r>
            <a:r>
              <a:rPr b="0" i="1" baseline="-25000" dirty="0">
                <a:cs typeface="Times New Roman" panose="02020603050405020304" pitchFamily="18" charset="0"/>
              </a:rPr>
              <a:t>i</a:t>
            </a:r>
            <a:r>
              <a:rPr b="0" dirty="0">
                <a:cs typeface="Times New Roman" panose="02020603050405020304" pitchFamily="18" charset="0"/>
              </a:rPr>
              <a:t>— </a:t>
            </a:r>
            <a:r>
              <a:rPr b="0" dirty="0" err="1">
                <a:cs typeface="Times New Roman" panose="02020603050405020304" pitchFamily="18" charset="0"/>
              </a:rPr>
              <a:t>полученные</a:t>
            </a:r>
            <a:r>
              <a:rPr b="0" dirty="0">
                <a:cs typeface="Times New Roman" panose="02020603050405020304" pitchFamily="18" charset="0"/>
              </a:rPr>
              <a:t> </a:t>
            </a:r>
            <a:r>
              <a:rPr b="0" dirty="0" err="1">
                <a:cs typeface="Times New Roman" panose="02020603050405020304" pitchFamily="18" charset="0"/>
              </a:rPr>
              <a:t>кластеры</a:t>
            </a:r>
            <a:r>
              <a:rPr b="0" dirty="0">
                <a:cs typeface="Times New Roman" panose="02020603050405020304" pitchFamily="18" charset="0"/>
              </a:rPr>
              <a:t>, </a:t>
            </a:r>
            <a:r>
              <a:rPr b="0" i="1" dirty="0" err="1">
                <a:cs typeface="Times New Roman" panose="02020603050405020304" pitchFamily="18" charset="0"/>
              </a:rPr>
              <a:t>i</a:t>
            </a:r>
            <a:r>
              <a:rPr b="0" dirty="0">
                <a:cs typeface="Times New Roman" panose="02020603050405020304" pitchFamily="18" charset="0"/>
              </a:rPr>
              <a:t> = 1, 2, … ,</a:t>
            </a:r>
            <a:r>
              <a:rPr b="0" i="1" dirty="0">
                <a:cs typeface="Times New Roman" panose="02020603050405020304" pitchFamily="18" charset="0"/>
              </a:rPr>
              <a:t> k </a:t>
            </a:r>
            <a:r>
              <a:rPr b="0" dirty="0">
                <a:cs typeface="Times New Roman" panose="02020603050405020304" pitchFamily="18" charset="0"/>
              </a:rPr>
              <a:t>и </a:t>
            </a:r>
            <a:r>
              <a:rPr b="0" i="1" dirty="0" err="1">
                <a:cs typeface="Times New Roman" panose="02020603050405020304" pitchFamily="18" charset="0"/>
              </a:rPr>
              <a:t>μ</a:t>
            </a:r>
            <a:r>
              <a:rPr b="0" i="1" baseline="-25000" dirty="0" err="1">
                <a:cs typeface="Times New Roman" panose="02020603050405020304" pitchFamily="18" charset="0"/>
              </a:rPr>
              <a:t>i</a:t>
            </a:r>
            <a:r>
              <a:rPr b="0" dirty="0">
                <a:cs typeface="Times New Roman" panose="02020603050405020304" pitchFamily="18" charset="0"/>
              </a:rPr>
              <a:t> — </a:t>
            </a:r>
            <a:r>
              <a:rPr b="0" dirty="0" err="1">
                <a:cs typeface="Times New Roman" panose="02020603050405020304" pitchFamily="18" charset="0"/>
              </a:rPr>
              <a:t>центры</a:t>
            </a:r>
            <a:r>
              <a:rPr b="0" dirty="0">
                <a:cs typeface="Times New Roman" panose="02020603050405020304" pitchFamily="18" charset="0"/>
              </a:rPr>
              <a:t> </a:t>
            </a:r>
            <a:r>
              <a:rPr b="0" dirty="0" err="1">
                <a:cs typeface="Times New Roman" panose="02020603050405020304" pitchFamily="18" charset="0"/>
              </a:rPr>
              <a:t>масс</a:t>
            </a:r>
            <a:r>
              <a:rPr b="0" dirty="0">
                <a:cs typeface="Times New Roman" panose="02020603050405020304" pitchFamily="18" charset="0"/>
              </a:rPr>
              <a:t> </a:t>
            </a:r>
            <a:r>
              <a:rPr b="0" dirty="0" err="1">
                <a:cs typeface="Times New Roman" panose="02020603050405020304" pitchFamily="18" charset="0"/>
              </a:rPr>
              <a:t>векторов</a:t>
            </a:r>
            <a:r>
              <a:rPr b="0" dirty="0">
                <a:cs typeface="Times New Roman" panose="02020603050405020304" pitchFamily="18" charset="0"/>
              </a:rPr>
              <a:t> </a:t>
            </a:r>
            <a:r>
              <a:rPr b="0" i="1" dirty="0" err="1">
                <a:cs typeface="Times New Roman" panose="02020603050405020304" pitchFamily="18" charset="0"/>
              </a:rPr>
              <a:t>x</a:t>
            </a:r>
            <a:r>
              <a:rPr b="0" i="1" baseline="-25000" dirty="0" err="1">
                <a:cs typeface="Times New Roman" panose="02020603050405020304" pitchFamily="18" charset="0"/>
              </a:rPr>
              <a:t>j</a:t>
            </a:r>
            <a:r>
              <a:rPr b="0" dirty="0">
                <a:cs typeface="Times New Roman" panose="02020603050405020304" pitchFamily="18" charset="0"/>
              </a:rPr>
              <a:t> ϵ </a:t>
            </a:r>
            <a:r>
              <a:rPr b="0" i="1" dirty="0">
                <a:cs typeface="Times New Roman" panose="02020603050405020304" pitchFamily="18" charset="0"/>
              </a:rPr>
              <a:t>S</a:t>
            </a:r>
            <a:r>
              <a:rPr b="0" i="1" baseline="-25000" dirty="0">
                <a:cs typeface="Times New Roman" panose="02020603050405020304" pitchFamily="18" charset="0"/>
              </a:rPr>
              <a:t>i</a:t>
            </a:r>
            <a:endParaRPr lang="ru-RU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755576" y="332656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pPr algn="ctr"/>
            <a:r>
              <a:rPr lang="ru-RU" altLang="en-US" sz="1800" b="1" dirty="0">
                <a:solidFill>
                  <a:schemeClr val="tx1"/>
                </a:solidFill>
                <a:latin typeface="+mn-lt"/>
              </a:rPr>
              <a:t>РАЗРАБОТКА ПРОГРАММНЫХ СРЕДСТВ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314700" y="3916045"/>
            <a:ext cx="2056765" cy="106807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База данных признаков объектов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676265" y="3916045"/>
            <a:ext cx="2007235" cy="106870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Модуль принятия решений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14700" y="2590165"/>
            <a:ext cx="2055495" cy="106807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Модуль извлечения признаков объекта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313430" y="1265555"/>
            <a:ext cx="2056765" cy="106743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База данных изображений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1230" y="3916045"/>
            <a:ext cx="2056130" cy="106807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Модуль извлечения признаков объекта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51230" y="5198745"/>
            <a:ext cx="2056130" cy="106807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Модуль предварительной обработки изображения</a:t>
            </a:r>
          </a:p>
        </p:txBody>
      </p:sp>
      <p:cxnSp>
        <p:nvCxnSpPr>
          <p:cNvPr id="12" name="Прямая со стрелкой 11"/>
          <p:cNvCxnSpPr>
            <a:stCxn id="7" idx="2"/>
            <a:endCxn id="6" idx="0"/>
          </p:cNvCxnSpPr>
          <p:nvPr/>
        </p:nvCxnSpPr>
        <p:spPr>
          <a:xfrm>
            <a:off x="4342130" y="2332990"/>
            <a:ext cx="635" cy="257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  <a:endCxn id="3" idx="0"/>
          </p:cNvCxnSpPr>
          <p:nvPr/>
        </p:nvCxnSpPr>
        <p:spPr>
          <a:xfrm>
            <a:off x="4342765" y="3658235"/>
            <a:ext cx="635" cy="257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3"/>
            <a:endCxn id="4" idx="1"/>
          </p:cNvCxnSpPr>
          <p:nvPr/>
        </p:nvCxnSpPr>
        <p:spPr>
          <a:xfrm>
            <a:off x="5371465" y="4450080"/>
            <a:ext cx="30480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3"/>
            <a:endCxn id="3" idx="1"/>
          </p:cNvCxnSpPr>
          <p:nvPr/>
        </p:nvCxnSpPr>
        <p:spPr>
          <a:xfrm>
            <a:off x="3007360" y="4450080"/>
            <a:ext cx="307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0"/>
            <a:endCxn id="8" idx="2"/>
          </p:cNvCxnSpPr>
          <p:nvPr/>
        </p:nvCxnSpPr>
        <p:spPr>
          <a:xfrm flipV="1">
            <a:off x="1979295" y="4984115"/>
            <a:ext cx="0" cy="214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3"/>
          </p:cNvCxnSpPr>
          <p:nvPr/>
        </p:nvCxnSpPr>
        <p:spPr>
          <a:xfrm>
            <a:off x="7683500" y="4450715"/>
            <a:ext cx="920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Текстовое поле 19"/>
          <p:cNvSpPr txBox="1"/>
          <p:nvPr/>
        </p:nvSpPr>
        <p:spPr>
          <a:xfrm>
            <a:off x="7683500" y="408178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Выход</a:t>
            </a:r>
          </a:p>
        </p:txBody>
      </p:sp>
      <p:cxnSp>
        <p:nvCxnSpPr>
          <p:cNvPr id="21" name="Прямая со стрелкой 20"/>
          <p:cNvCxnSpPr>
            <a:endCxn id="9" idx="3"/>
          </p:cNvCxnSpPr>
          <p:nvPr/>
        </p:nvCxnSpPr>
        <p:spPr>
          <a:xfrm flipH="1" flipV="1">
            <a:off x="3007360" y="5732780"/>
            <a:ext cx="84455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Текстовое поле 21"/>
          <p:cNvSpPr txBox="1"/>
          <p:nvPr/>
        </p:nvSpPr>
        <p:spPr>
          <a:xfrm>
            <a:off x="3007360" y="5364480"/>
            <a:ext cx="661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Вход</a:t>
            </a:r>
          </a:p>
        </p:txBody>
      </p:sp>
      <p:grpSp>
        <p:nvGrpSpPr>
          <p:cNvPr id="34" name="Группа 33"/>
          <p:cNvGrpSpPr/>
          <p:nvPr/>
        </p:nvGrpSpPr>
        <p:grpSpPr>
          <a:xfrm>
            <a:off x="25400" y="2332990"/>
            <a:ext cx="1377950" cy="1324610"/>
            <a:chOff x="40" y="3674"/>
            <a:chExt cx="2170" cy="2086"/>
          </a:xfrm>
        </p:grpSpPr>
        <p:pic>
          <p:nvPicPr>
            <p:cNvPr id="27" name="Замещающее содержимое 22" descr="264_357_425_333"/>
            <p:cNvPicPr>
              <a:picLocks noChangeAspect="1"/>
            </p:cNvPicPr>
            <p:nvPr/>
          </p:nvPicPr>
          <p:blipFill>
            <a:blip r:embed="rId2" cstate="print"/>
            <a:srcRect l="-1309" t="-417" r="32086" b="24694"/>
            <a:stretch>
              <a:fillRect/>
            </a:stretch>
          </p:blipFill>
          <p:spPr>
            <a:xfrm rot="600000">
              <a:off x="275" y="3971"/>
              <a:ext cx="1391" cy="1347"/>
            </a:xfrm>
            <a:prstGeom prst="rect">
              <a:avLst/>
            </a:prstGeom>
          </p:spPr>
        </p:pic>
        <p:sp>
          <p:nvSpPr>
            <p:cNvPr id="30" name="Прямоугольник 29"/>
            <p:cNvSpPr/>
            <p:nvPr/>
          </p:nvSpPr>
          <p:spPr>
            <a:xfrm>
              <a:off x="145" y="3674"/>
              <a:ext cx="2011" cy="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40" y="4060"/>
              <a:ext cx="436" cy="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cxnSp>
          <p:nvCxnSpPr>
            <p:cNvPr id="28" name="Прямое соединение 27"/>
            <p:cNvCxnSpPr/>
            <p:nvPr/>
          </p:nvCxnSpPr>
          <p:spPr>
            <a:xfrm rot="600000" flipV="1">
              <a:off x="484" y="4534"/>
              <a:ext cx="931" cy="161"/>
            </a:xfrm>
            <a:prstGeom prst="line">
              <a:avLst/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Прямоугольник 28"/>
            <p:cNvSpPr/>
            <p:nvPr/>
          </p:nvSpPr>
          <p:spPr>
            <a:xfrm>
              <a:off x="1530" y="3926"/>
              <a:ext cx="680" cy="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46" y="5101"/>
              <a:ext cx="1460" cy="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  <p:pic>
        <p:nvPicPr>
          <p:cNvPr id="23" name="Замещающее содержимое 22" descr="264_357_425_333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92710" y="1265555"/>
            <a:ext cx="1276350" cy="1134745"/>
          </a:xfrm>
          <a:prstGeom prst="rect">
            <a:avLst/>
          </a:prstGeom>
        </p:spPr>
      </p:pic>
      <p:cxnSp>
        <p:nvCxnSpPr>
          <p:cNvPr id="24" name="Прямое соединение 23"/>
          <p:cNvCxnSpPr/>
          <p:nvPr/>
        </p:nvCxnSpPr>
        <p:spPr>
          <a:xfrm flipV="1">
            <a:off x="236220" y="1628775"/>
            <a:ext cx="591185" cy="102235"/>
          </a:xfrm>
          <a:prstGeom prst="line">
            <a:avLst/>
          </a:prstGeom>
          <a:ln w="63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5" name="Группа 34"/>
          <p:cNvGrpSpPr/>
          <p:nvPr/>
        </p:nvGrpSpPr>
        <p:grpSpPr>
          <a:xfrm>
            <a:off x="1466215" y="2371725"/>
            <a:ext cx="1377950" cy="1324610"/>
            <a:chOff x="40" y="3674"/>
            <a:chExt cx="2170" cy="2086"/>
          </a:xfrm>
        </p:grpSpPr>
        <p:pic>
          <p:nvPicPr>
            <p:cNvPr id="36" name="Замещающее содержимое 22" descr="264_357_425_333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 l="-1309" t="-417" r="32086" b="24694"/>
            <a:stretch>
              <a:fillRect/>
            </a:stretch>
          </p:blipFill>
          <p:spPr>
            <a:xfrm rot="600000">
              <a:off x="275" y="3971"/>
              <a:ext cx="1391" cy="1347"/>
            </a:xfrm>
            <a:prstGeom prst="rect">
              <a:avLst/>
            </a:prstGeom>
          </p:spPr>
        </p:pic>
        <p:sp>
          <p:nvSpPr>
            <p:cNvPr id="37" name="Прямоугольник 36"/>
            <p:cNvSpPr/>
            <p:nvPr/>
          </p:nvSpPr>
          <p:spPr>
            <a:xfrm>
              <a:off x="145" y="3674"/>
              <a:ext cx="2011" cy="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40" y="4060"/>
              <a:ext cx="436" cy="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cxnSp>
          <p:nvCxnSpPr>
            <p:cNvPr id="39" name="Прямое соединение 38"/>
            <p:cNvCxnSpPr/>
            <p:nvPr/>
          </p:nvCxnSpPr>
          <p:spPr>
            <a:xfrm rot="600000" flipV="1">
              <a:off x="484" y="4534"/>
              <a:ext cx="931" cy="161"/>
            </a:xfrm>
            <a:prstGeom prst="line">
              <a:avLst/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Прямоугольник 39"/>
            <p:cNvSpPr/>
            <p:nvPr/>
          </p:nvSpPr>
          <p:spPr>
            <a:xfrm>
              <a:off x="1530" y="3926"/>
              <a:ext cx="680" cy="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46" y="5101"/>
              <a:ext cx="1460" cy="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  <p:pic>
        <p:nvPicPr>
          <p:cNvPr id="25" name="Замещающее содержимое 22" descr="264_357_425_3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600000">
            <a:off x="1617980" y="1311275"/>
            <a:ext cx="1276350" cy="1134745"/>
          </a:xfrm>
          <a:prstGeom prst="rect">
            <a:avLst/>
          </a:prstGeom>
        </p:spPr>
      </p:pic>
      <p:cxnSp>
        <p:nvCxnSpPr>
          <p:cNvPr id="26" name="Прямое соединение 25"/>
          <p:cNvCxnSpPr/>
          <p:nvPr/>
        </p:nvCxnSpPr>
        <p:spPr>
          <a:xfrm rot="600000" flipV="1">
            <a:off x="1761490" y="1633855"/>
            <a:ext cx="591185" cy="102235"/>
          </a:xfrm>
          <a:prstGeom prst="line">
            <a:avLst/>
          </a:prstGeom>
          <a:ln w="63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25400" y="1179195"/>
            <a:ext cx="3078480" cy="226822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43" name="Соединительная линия уступом 42"/>
          <p:cNvCxnSpPr>
            <a:endCxn id="9" idx="1"/>
          </p:cNvCxnSpPr>
          <p:nvPr/>
        </p:nvCxnSpPr>
        <p:spPr>
          <a:xfrm rot="5400000" flipV="1">
            <a:off x="-438150" y="4342765"/>
            <a:ext cx="2285365" cy="494030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структура_БД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412776"/>
            <a:ext cx="348129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Прямоугольник 43"/>
          <p:cNvSpPr/>
          <p:nvPr/>
        </p:nvSpPr>
        <p:spPr>
          <a:xfrm>
            <a:off x="5436096" y="1340768"/>
            <a:ext cx="3600400" cy="23042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/>
          <p:nvPr/>
        </p:nvCxnSpPr>
        <p:spPr>
          <a:xfrm flipV="1">
            <a:off x="5364088" y="3645024"/>
            <a:ext cx="360040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1520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755576" y="332656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9265" y="348615"/>
            <a:ext cx="8203565" cy="584835"/>
          </a:xfrm>
        </p:spPr>
        <p:txBody>
          <a:bodyPr>
            <a:normAutofit/>
          </a:bodyPr>
          <a:lstStyle/>
          <a:p>
            <a:pPr algn="ctr"/>
            <a:r>
              <a:rPr lang="ru-RU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ТЕСТОВЫЙ ПРИМЕР</a:t>
            </a:r>
          </a:p>
        </p:txBody>
      </p:sp>
      <p:pic>
        <p:nvPicPr>
          <p:cNvPr id="2" name="Замещающее содержимое -2147482600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10995" y="1219200"/>
            <a:ext cx="5920740" cy="4937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1520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55576" y="332656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е поле 4"/>
          <p:cNvSpPr txBox="1"/>
          <p:nvPr/>
        </p:nvSpPr>
        <p:spPr>
          <a:xfrm>
            <a:off x="1409065" y="2096135"/>
            <a:ext cx="612902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ru-RU" altLang="en-US" sz="6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Gungsuh" pitchFamily="18" charset="-127"/>
              </a:rP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</TotalTime>
  <Words>270</Words>
  <Application>Microsoft Office PowerPoint</Application>
  <PresentationFormat>Экран (4:3)</PresentationFormat>
  <Paragraphs>73</Paragraphs>
  <Slides>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Начальная</vt:lpstr>
      <vt:lpstr>Слайд 1</vt:lpstr>
      <vt:lpstr>Слайд 2</vt:lpstr>
      <vt:lpstr>Слайд 3</vt:lpstr>
      <vt:lpstr>Слайд 4</vt:lpstr>
      <vt:lpstr>ЭЛЕМЕНТЫ ТЕОРИИ АКТИВНОГО ВОСПРИЯТИЯ</vt:lpstr>
      <vt:lpstr>МЕТОДЫ КЛАСТЕРИЗАЦИИ ИЗОБРАЖЕНИЯ</vt:lpstr>
      <vt:lpstr>РАЗРАБОТКА ПРОГРАММНЫХ СРЕДСТВ</vt:lpstr>
      <vt:lpstr>ТЕСТОВЫЙ ПРИМЕР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Polchik</dc:creator>
  <cp:lastModifiedBy>Polchik</cp:lastModifiedBy>
  <cp:revision>60</cp:revision>
  <dcterms:created xsi:type="dcterms:W3CDTF">2018-04-12T15:16:00Z</dcterms:created>
  <dcterms:modified xsi:type="dcterms:W3CDTF">2018-04-21T12:34:05Z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1049-10.2.0.5965</vt:lpwstr>
  </property>
</Properties>
</file>