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0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92" r:id="rId8"/>
    <p:sldId id="293" r:id="rId9"/>
    <p:sldId id="264" r:id="rId10"/>
    <p:sldId id="266" r:id="rId11"/>
    <p:sldId id="270" r:id="rId12"/>
    <p:sldId id="299" r:id="rId13"/>
    <p:sldId id="282" r:id="rId14"/>
    <p:sldId id="268" r:id="rId15"/>
    <p:sldId id="271" r:id="rId16"/>
    <p:sldId id="280" r:id="rId17"/>
    <p:sldId id="290" r:id="rId18"/>
    <p:sldId id="283" r:id="rId19"/>
    <p:sldId id="285" r:id="rId20"/>
    <p:sldId id="286" r:id="rId21"/>
    <p:sldId id="287" r:id="rId22"/>
    <p:sldId id="288" r:id="rId23"/>
    <p:sldId id="289" r:id="rId24"/>
    <p:sldId id="298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D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rualukyanc\Desktop\&#1056;&#1077;&#1079;&#1091;&#1083;&#1100;&#1090;&#1072;&#1090;&#1099;%20&#1090;&#1077;&#1089;&#1090;&#1080;&#1088;&#1086;&#1074;&#1072;&#1085;&#1080;&#1103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rualukyanc\Desktop\&#1056;&#1077;&#1079;&#1091;&#1083;&#1100;&#1090;&#1072;&#1090;&#1099;%20&#1090;&#1077;&#1089;&#1090;&#1080;&#1088;&#1086;&#1074;&#1072;&#1085;&#1080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Ref>
              <c:f>(Sheet1!$M$52,Sheet1!$M$53,Sheet1!$M$54)</c:f>
              <c:strCache>
                <c:ptCount val="3"/>
                <c:pt idx="0">
                  <c:v>KNN</c:v>
                </c:pt>
                <c:pt idx="1">
                  <c:v>SVN</c:v>
                </c:pt>
                <c:pt idx="2">
                  <c:v>NN</c:v>
                </c:pt>
              </c:strCache>
            </c:strRef>
          </c:cat>
          <c:val>
            <c:numRef>
              <c:f>(Sheet1!$L$13,Sheet1!$L$31,Sheet1!$L$49)</c:f>
              <c:numCache>
                <c:formatCode>General</c:formatCode>
                <c:ptCount val="3"/>
                <c:pt idx="0">
                  <c:v>97.5</c:v>
                </c:pt>
                <c:pt idx="1">
                  <c:v>99.5</c:v>
                </c:pt>
                <c:pt idx="2">
                  <c:v>98.5</c:v>
                </c:pt>
              </c:numCache>
            </c:numRef>
          </c:val>
        </c:ser>
        <c:dLbls>
          <c:showVal val="1"/>
        </c:dLbls>
        <c:gapWidth val="75"/>
        <c:axId val="41960960"/>
        <c:axId val="41962880"/>
      </c:barChart>
      <c:catAx>
        <c:axId val="4196096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41962880"/>
        <c:crosses val="autoZero"/>
        <c:auto val="1"/>
        <c:lblAlgn val="ctr"/>
        <c:lblOffset val="100"/>
      </c:catAx>
      <c:valAx>
        <c:axId val="41962880"/>
        <c:scaling>
          <c:orientation val="minMax"/>
          <c:max val="100"/>
          <c:min val="90"/>
        </c:scaling>
        <c:axPos val="l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4196096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"/>
  <c:chart>
    <c:autoTitleDeleted val="1"/>
    <c:plotArea>
      <c:layout/>
      <c:barChart>
        <c:barDir val="col"/>
        <c:grouping val="clustered"/>
        <c:ser>
          <c:idx val="0"/>
          <c:order val="0"/>
          <c:dLbls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Sheet2!$M$52:$M$54</c:f>
              <c:strCache>
                <c:ptCount val="3"/>
                <c:pt idx="0">
                  <c:v>KNN</c:v>
                </c:pt>
                <c:pt idx="1">
                  <c:v>SVN</c:v>
                </c:pt>
                <c:pt idx="2">
                  <c:v>NN</c:v>
                </c:pt>
              </c:strCache>
            </c:strRef>
          </c:cat>
          <c:val>
            <c:numRef>
              <c:f>(Sheet2!$L$13,Sheet2!$L$31,Sheet2!$L$48)</c:f>
              <c:numCache>
                <c:formatCode>General</c:formatCode>
                <c:ptCount val="3"/>
                <c:pt idx="0">
                  <c:v>85.5</c:v>
                </c:pt>
                <c:pt idx="1">
                  <c:v>91.5</c:v>
                </c:pt>
                <c:pt idx="2">
                  <c:v>96.5</c:v>
                </c:pt>
              </c:numCache>
            </c:numRef>
          </c:val>
        </c:ser>
        <c:dLbls>
          <c:showVal val="1"/>
        </c:dLbls>
        <c:gapWidth val="75"/>
        <c:axId val="50093440"/>
        <c:axId val="50097536"/>
      </c:barChart>
      <c:catAx>
        <c:axId val="5009344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50097536"/>
        <c:crosses val="autoZero"/>
        <c:auto val="1"/>
        <c:lblAlgn val="ctr"/>
        <c:lblOffset val="100"/>
      </c:catAx>
      <c:valAx>
        <c:axId val="50097536"/>
        <c:scaling>
          <c:orientation val="minMax"/>
          <c:max val="100"/>
        </c:scaling>
        <c:axPos val="l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50093440"/>
        <c:crosses val="autoZero"/>
        <c:crossBetween val="between"/>
        <c:majorUnit val="5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5FC7D51-9B63-4D03-B030-9CCF305E9051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4D9C95-61E4-4BBA-8F60-7E21A82CD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lexandra\Desktop\&#1044;&#1077;&#1084;&#1086;&#1085;&#1089;&#1090;&#1088;&#1072;&#1094;&#1080;&#1103;%20&#1088;&#1072;&#1073;&#1086;&#1090;&#1099;%20&#1087;&#1088;&#1086;&#1075;&#1088;&#1072;&#1084;&#1084;&#1099;%20(2).wmv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394" y="709683"/>
            <a:ext cx="10058400" cy="18800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«Система распознавания изолированных речевых команд»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43" y="4404049"/>
            <a:ext cx="10203108" cy="1744824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Автор: Лукьянчикова А.В.</a:t>
            </a:r>
          </a:p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Руководитель: Гай В.Е.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9894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2" y="365077"/>
            <a:ext cx="10972800" cy="849573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Подсистема классификации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1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13696" y="2019868"/>
            <a:ext cx="6428096" cy="376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300250" y="1935526"/>
            <a:ext cx="5622878" cy="35781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1) Классификатор </a:t>
            </a:r>
            <a:r>
              <a:rPr lang="en-US" sz="2800" dirty="0" smtClean="0"/>
              <a:t>k-</a:t>
            </a:r>
            <a:r>
              <a:rPr lang="ru-RU" sz="2800" dirty="0" smtClean="0"/>
              <a:t>ближайших соседей;</a:t>
            </a:r>
          </a:p>
          <a:p>
            <a:pPr>
              <a:buNone/>
            </a:pPr>
            <a:r>
              <a:rPr lang="ru-RU" sz="2800" dirty="0" smtClean="0"/>
              <a:t>2) Классификатор на основе метода опорных векторов;</a:t>
            </a:r>
          </a:p>
          <a:p>
            <a:pPr>
              <a:buNone/>
            </a:pPr>
            <a:r>
              <a:rPr lang="ru-RU" sz="2800" dirty="0" smtClean="0"/>
              <a:t>3) Классификатор на основе нейронных сетей.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6252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01" y="324135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Пользовательский интерфейс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19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42449" y="1241945"/>
            <a:ext cx="8407020" cy="530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745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656" y="255894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База эталонов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09600" y="1528549"/>
            <a:ext cx="10972800" cy="47320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Полная база эталонов содержит 150 различных </a:t>
            </a:r>
            <a:r>
              <a:rPr lang="ru-RU" sz="3200" dirty="0" smtClean="0"/>
              <a:t>слов</a:t>
            </a:r>
            <a:endParaRPr lang="ru-RU" sz="3200" dirty="0" smtClean="0"/>
          </a:p>
          <a:p>
            <a:r>
              <a:rPr lang="ru-RU" sz="3200" dirty="0" smtClean="0"/>
              <a:t>Каждое слово в базе записано в 20 </a:t>
            </a:r>
            <a:r>
              <a:rPr lang="ru-RU" sz="3200" dirty="0" smtClean="0"/>
              <a:t>экземплярах</a:t>
            </a:r>
            <a:endParaRPr lang="ru-RU" sz="3200" dirty="0" smtClean="0"/>
          </a:p>
          <a:p>
            <a:r>
              <a:rPr lang="ru-RU" sz="3200" dirty="0" smtClean="0"/>
              <a:t>Всего </a:t>
            </a:r>
            <a:r>
              <a:rPr lang="ru-RU" sz="3200" dirty="0" smtClean="0"/>
              <a:t>3 000 </a:t>
            </a:r>
            <a:r>
              <a:rPr lang="ru-RU" sz="3200" dirty="0" smtClean="0"/>
              <a:t>записей</a:t>
            </a:r>
          </a:p>
          <a:p>
            <a:r>
              <a:rPr lang="ru-RU" sz="3200" dirty="0" smtClean="0"/>
              <a:t>Параметры записи слов</a:t>
            </a:r>
            <a:r>
              <a:rPr lang="ru-RU" sz="3200" dirty="0" smtClean="0"/>
              <a:t>а</a:t>
            </a: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Формат: </a:t>
            </a:r>
            <a:r>
              <a:rPr lang="en-US" sz="3200" dirty="0" smtClean="0"/>
              <a:t>*.wav</a:t>
            </a:r>
          </a:p>
          <a:p>
            <a:pPr>
              <a:buNone/>
            </a:pPr>
            <a:r>
              <a:rPr lang="ru-RU" sz="3200" dirty="0" smtClean="0"/>
              <a:t>Длительность (макс.): 1 с</a:t>
            </a:r>
          </a:p>
          <a:p>
            <a:pPr>
              <a:buNone/>
            </a:pPr>
            <a:r>
              <a:rPr lang="ru-RU" sz="3200" dirty="0" smtClean="0"/>
              <a:t>Глубина кодирования:</a:t>
            </a:r>
            <a:r>
              <a:rPr lang="en-US" sz="3200" dirty="0" smtClean="0"/>
              <a:t> 32 bit</a:t>
            </a: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Частота дискретизации:</a:t>
            </a:r>
            <a:r>
              <a:rPr lang="en-US" sz="3200" dirty="0" smtClean="0"/>
              <a:t> </a:t>
            </a:r>
            <a:r>
              <a:rPr lang="ru-RU" sz="3200" dirty="0" smtClean="0"/>
              <a:t>16 </a:t>
            </a:r>
            <a:r>
              <a:rPr lang="en-US" sz="3200" dirty="0" smtClean="0"/>
              <a:t>kHz</a:t>
            </a:r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769" y="201304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Тестирование системы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6854" y="1310185"/>
            <a:ext cx="10995546" cy="5264351"/>
          </a:xfrm>
        </p:spPr>
        <p:txBody>
          <a:bodyPr>
            <a:normAutofit/>
          </a:bodyPr>
          <a:lstStyle/>
          <a:p>
            <a:pPr marL="852678" indent="-742950"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Первый набор слов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слова, различные по своему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звучанию: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стол, телефон, почта, лего, дверь, маска, слово, блокнот, картина, газета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52678" indent="-742950"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Второй набор слов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слова, схожие по своему звучанию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мама, лама, рама, дама, гамма, кресло, тесно, стена, место, весна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52678" indent="-742950">
              <a:buNone/>
            </a:pP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2678" indent="-742950"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База эталонов содержит 20 записей каждого слова.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="" xmlns:p14="http://schemas.microsoft.com/office/powerpoint/2010/main" val="90582079"/>
              </p:ext>
            </p:extLst>
          </p:nvPr>
        </p:nvGraphicFramePr>
        <p:xfrm>
          <a:off x="2565779" y="1692322"/>
          <a:ext cx="7028597" cy="485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00418" y="29683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Точность распознавания первого набора слов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4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7" y="296839"/>
            <a:ext cx="11864453" cy="1066800"/>
          </a:xfrm>
        </p:spPr>
        <p:txBody>
          <a:bodyPr>
            <a:noAutofit/>
          </a:bodyPr>
          <a:lstStyle/>
          <a:p>
            <a:pPr lvl="0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Точность распознавания второго набора слов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4425" y="1990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="" xmlns:p14="http://schemas.microsoft.com/office/powerpoint/2010/main" val="3459172114"/>
              </p:ext>
            </p:extLst>
          </p:nvPr>
        </p:nvGraphicFramePr>
        <p:xfrm>
          <a:off x="2524836" y="1624083"/>
          <a:ext cx="7219665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0192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38" y="351429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 работы(видео)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Демонстрация работы программы (2)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883107" y="1603920"/>
            <a:ext cx="8025168" cy="48391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16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236" y="296839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Публикации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6854" y="1487606"/>
            <a:ext cx="10995546" cy="5086930"/>
          </a:xfrm>
        </p:spPr>
        <p:txBody>
          <a:bodyPr/>
          <a:lstStyle/>
          <a:p>
            <a:r>
              <a:rPr lang="ru-RU" dirty="0" smtClean="0"/>
              <a:t>А.А. Филяков, А.В. Лукьянчикова, В.Е. Гай.</a:t>
            </a:r>
          </a:p>
          <a:p>
            <a:pPr>
              <a:buNone/>
            </a:pPr>
            <a:r>
              <a:rPr lang="ru-RU" dirty="0" smtClean="0"/>
              <a:t>Аппаратно-программная робототехническая  система распознавания изолированных речевых команд. Конференция МСИТ, Томск, 2014.</a:t>
            </a:r>
          </a:p>
          <a:p>
            <a:r>
              <a:rPr lang="ru-RU" dirty="0" smtClean="0"/>
              <a:t>А.А. Филяков, А.В. Лукьянчикова, В.Е. Гай.  </a:t>
            </a:r>
          </a:p>
          <a:p>
            <a:pPr>
              <a:buNone/>
            </a:pPr>
            <a:r>
              <a:rPr lang="ru-RU" dirty="0" smtClean="0"/>
              <a:t>Робототехническая система распознавания и исполнения голосовых команд. Конференция ИСТ-2015, Нижний Новгород</a:t>
            </a:r>
          </a:p>
          <a:p>
            <a:r>
              <a:rPr lang="ru-RU" dirty="0" smtClean="0"/>
              <a:t>В. Е. Гай, В. А. Утробин, А. В. Лукьянчикова, И. В. Поляков. Распознавание изолированных речевых команд </a:t>
            </a:r>
            <a:br>
              <a:rPr lang="ru-RU" dirty="0" smtClean="0"/>
            </a:br>
            <a:r>
              <a:rPr lang="ru-RU" dirty="0" smtClean="0"/>
              <a:t>с позиций теории активного восприятия (В печати)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64191" y="1828682"/>
            <a:ext cx="11277600" cy="1470025"/>
          </a:xfrm>
        </p:spPr>
        <p:txBody>
          <a:bodyPr>
            <a:normAutofit fontScale="90000"/>
          </a:bodyPr>
          <a:lstStyle/>
          <a:p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52" y="446964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Цель работы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7982"/>
            <a:ext cx="10972800" cy="4636554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ru-RU" sz="3600" dirty="0" smtClean="0"/>
              <a:t>    </a:t>
            </a:r>
            <a:r>
              <a:rPr lang="ru-RU" sz="4000" dirty="0" smtClean="0"/>
              <a:t>Разработка и программная реализация </a:t>
            </a:r>
            <a:r>
              <a:rPr lang="ru-RU" sz="4000" dirty="0" smtClean="0"/>
              <a:t>системы </a:t>
            </a:r>
            <a:r>
              <a:rPr lang="ru-RU" sz="4000" dirty="0" smtClean="0"/>
              <a:t>распознавания изолированных речевых </a:t>
            </a:r>
            <a:r>
              <a:rPr lang="ru-RU" sz="4000" dirty="0" smtClean="0"/>
              <a:t>команд</a:t>
            </a:r>
            <a:endParaRPr lang="ru-RU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1045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418" y="392373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ближайших соседей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157" r="76379" b="55760"/>
          <a:stretch>
            <a:fillRect/>
          </a:stretch>
        </p:blipFill>
        <p:spPr bwMode="auto">
          <a:xfrm>
            <a:off x="1105468" y="1678675"/>
            <a:ext cx="4899547" cy="420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646460" y="1781496"/>
            <a:ext cx="49268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Пример классификации </a:t>
            </a:r>
            <a:r>
              <a:rPr lang="ru-RU" sz="2000" dirty="0" err="1" smtClean="0"/>
              <a:t>k</a:t>
            </a:r>
            <a:r>
              <a:rPr lang="ru-RU" sz="2000" dirty="0" smtClean="0"/>
              <a:t> ближайших соседей. Тестовый образец (зеленый круг) должен быть классифицирован как синий квадрат (класс 1) или как красный треугольник (класс 2). Если </a:t>
            </a:r>
            <a:r>
              <a:rPr lang="ru-RU" sz="2000" dirty="0" err="1" smtClean="0"/>
              <a:t>k</a:t>
            </a:r>
            <a:r>
              <a:rPr lang="ru-RU" sz="2000" dirty="0" smtClean="0"/>
              <a:t> = 3, то она классифицируется как 2-й класс, потому что внутри меньшего круга 2 треугольника и только 1 квадрат. Если </a:t>
            </a:r>
            <a:r>
              <a:rPr lang="ru-RU" sz="2000" dirty="0" err="1" smtClean="0"/>
              <a:t>k</a:t>
            </a:r>
            <a:r>
              <a:rPr lang="ru-RU" sz="2000" dirty="0" smtClean="0"/>
              <a:t> = 5, то он будет классифицирован как 1ый класс (3 квадрата против 2ух треугольников внутри большего круга).</a:t>
            </a:r>
            <a:endParaRPr lang="ru-RU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715" y="214952"/>
            <a:ext cx="10972800" cy="917812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опорных векторов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5258" b="6795"/>
          <a:stretch>
            <a:fillRect/>
          </a:stretch>
        </p:blipFill>
        <p:spPr bwMode="auto">
          <a:xfrm>
            <a:off x="643590" y="2709081"/>
            <a:ext cx="5047526" cy="414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4006" y="1005174"/>
            <a:ext cx="4460249" cy="454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6478137" y="5587706"/>
            <a:ext cx="5490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Несколько классифицирующих разделяющих прямых (гиперплоскостей). Но только одна достигает оптимального разделения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2346" y="116380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Оптимальная разделяющая гиперплоскость для метода опорных векторов, построенная на точках из двух классов. Ближайшие к параллельным гиперплоскостям точки называются опорными векторами</a:t>
            </a:r>
            <a:endParaRPr lang="ru-RU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475" y="214953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Нейронная сеть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55" y="1960893"/>
            <a:ext cx="5508648" cy="351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http://robocraft.ru/files/neuronet/neu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6711" y="2205889"/>
            <a:ext cx="4087124" cy="2611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884" y="228600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Алгебра групп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7547" y="1501254"/>
            <a:ext cx="11627892" cy="50732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Алгебра групп используется для формирования описания речевого сигнала. В алгебре A</a:t>
            </a:r>
            <a:r>
              <a:rPr lang="ru-RU" baseline="-25000" dirty="0" smtClean="0"/>
              <a:t>V </a:t>
            </a:r>
            <a:r>
              <a:rPr lang="ru-RU" dirty="0" smtClean="0"/>
              <a:t>существуют алгебраические группы(</a:t>
            </a:r>
            <a:r>
              <a:rPr lang="ru-RU" dirty="0" err="1" smtClean="0"/>
              <a:t>V</a:t>
            </a:r>
            <a:r>
              <a:rPr lang="ru-RU" baseline="-25000" dirty="0" err="1" smtClean="0"/>
              <a:t>i</a:t>
            </a:r>
            <a:r>
              <a:rPr lang="ru-RU" dirty="0" smtClean="0"/>
              <a:t> - бинарные операторы):</a:t>
            </a:r>
          </a:p>
          <a:p>
            <a:pPr>
              <a:buNone/>
            </a:pPr>
            <a:r>
              <a:rPr lang="ru-RU" dirty="0" smtClean="0"/>
              <a:t>1) </a:t>
            </a:r>
            <a:r>
              <a:rPr lang="ru-RU" dirty="0" err="1" smtClean="0"/>
              <a:t>P</a:t>
            </a:r>
            <a:r>
              <a:rPr lang="ru-RU" baseline="-25000" dirty="0" err="1" smtClean="0"/>
              <a:t>ni</a:t>
            </a:r>
            <a:r>
              <a:rPr lang="ru-RU" dirty="0" smtClean="0"/>
              <a:t> (названы полными), образованы на тройках операторов (</a:t>
            </a:r>
            <a:r>
              <a:rPr lang="ru-RU" dirty="0" err="1" smtClean="0"/>
              <a:t>V</a:t>
            </a:r>
            <a:r>
              <a:rPr lang="ru-RU" baseline="-25000" dirty="0" err="1" smtClean="0"/>
              <a:t>i</a:t>
            </a:r>
            <a:r>
              <a:rPr lang="ru-RU" dirty="0" err="1" smtClean="0"/>
              <a:t>,V</a:t>
            </a:r>
            <a:r>
              <a:rPr lang="ru-RU" baseline="-25000" dirty="0" err="1" smtClean="0"/>
              <a:t>j</a:t>
            </a:r>
            <a:r>
              <a:rPr lang="ru-RU" dirty="0" err="1" smtClean="0"/>
              <a:t>,V</a:t>
            </a:r>
            <a:r>
              <a:rPr lang="ru-RU" baseline="-25000" dirty="0" err="1" smtClean="0"/>
              <a:t>k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2) </a:t>
            </a:r>
            <a:r>
              <a:rPr lang="ru-RU" dirty="0" err="1" smtClean="0"/>
              <a:t>P</a:t>
            </a:r>
            <a:r>
              <a:rPr lang="ru-RU" baseline="-25000" dirty="0" err="1" smtClean="0"/>
              <a:t>si</a:t>
            </a:r>
            <a:r>
              <a:rPr lang="ru-RU" dirty="0" smtClean="0"/>
              <a:t> (названы замкнутыми), образованы на четверке операторов (</a:t>
            </a:r>
            <a:r>
              <a:rPr lang="ru-RU" dirty="0" err="1" smtClean="0"/>
              <a:t>V</a:t>
            </a:r>
            <a:r>
              <a:rPr lang="ru-RU" baseline="-25000" dirty="0" err="1" smtClean="0"/>
              <a:t>i</a:t>
            </a:r>
            <a:r>
              <a:rPr lang="ru-RU" dirty="0" err="1" smtClean="0"/>
              <a:t>,V</a:t>
            </a:r>
            <a:r>
              <a:rPr lang="ru-RU" baseline="-25000" dirty="0" err="1" smtClean="0"/>
              <a:t>j</a:t>
            </a:r>
            <a:r>
              <a:rPr lang="ru-RU" dirty="0" err="1" smtClean="0"/>
              <a:t>,V</a:t>
            </a:r>
            <a:r>
              <a:rPr lang="ru-RU" baseline="-25000" dirty="0" err="1" smtClean="0"/>
              <a:t>p</a:t>
            </a:r>
            <a:r>
              <a:rPr lang="ru-RU" dirty="0" err="1" smtClean="0"/>
              <a:t>,V</a:t>
            </a:r>
            <a:r>
              <a:rPr lang="ru-RU" baseline="-25000" dirty="0" err="1" smtClean="0"/>
              <a:t>m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122" y="201305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3821372" y="832514"/>
          <a:ext cx="6893523" cy="5841241"/>
        </p:xfrm>
        <a:graphic>
          <a:graphicData uri="http://schemas.openxmlformats.org/presentationml/2006/ole">
            <p:oleObj spid="_x0000_s54273" r:id="rId3" imgW="7643509" imgH="6473316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305" y="214952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Полные группы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4025" y="5527342"/>
          <a:ext cx="5390866" cy="869130"/>
        </p:xfrm>
        <a:graphic>
          <a:graphicData uri="http://schemas.openxmlformats.org/drawingml/2006/table">
            <a:tbl>
              <a:tblPr/>
              <a:tblGrid>
                <a:gridCol w="5390866"/>
              </a:tblGrid>
              <a:tr h="259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5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+mn-lt"/>
                          <a:ea typeface="Batang"/>
                          <a:cs typeface="Times New Roman"/>
                        </a:rPr>
                        <a:t>Вычисление </a:t>
                      </a:r>
                      <a:r>
                        <a:rPr lang="ru-RU" sz="2000" dirty="0">
                          <a:latin typeface="+mn-lt"/>
                          <a:ea typeface="Batang"/>
                          <a:cs typeface="Times New Roman"/>
                        </a:rPr>
                        <a:t>образа полной группы на операции умножения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0" y="2306471"/>
          <a:ext cx="6115050" cy="3124200"/>
        </p:xfrm>
        <a:graphic>
          <a:graphicData uri="http://schemas.openxmlformats.org/presentationml/2006/ole">
            <p:oleObj spid="_x0000_s53249" r:id="rId3" imgW="7913451" imgH="4043362" progId="">
              <p:embed/>
            </p:oleObj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605516" y="5581934"/>
          <a:ext cx="5586484" cy="861059"/>
        </p:xfrm>
        <a:graphic>
          <a:graphicData uri="http://schemas.openxmlformats.org/drawingml/2006/table">
            <a:tbl>
              <a:tblPr/>
              <a:tblGrid>
                <a:gridCol w="5586484"/>
              </a:tblGrid>
              <a:tr h="251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+mn-lt"/>
                          <a:ea typeface="Batang"/>
                          <a:cs typeface="Times New Roman"/>
                        </a:rPr>
                        <a:t>Вычисление </a:t>
                      </a:r>
                      <a:r>
                        <a:rPr lang="ru-RU" sz="2000" dirty="0">
                          <a:latin typeface="+mn-lt"/>
                          <a:ea typeface="Batang"/>
                          <a:cs typeface="Times New Roman"/>
                        </a:rPr>
                        <a:t>образа полной группы на операции сложения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885881" y="1637732"/>
          <a:ext cx="6115050" cy="3971925"/>
        </p:xfrm>
        <a:graphic>
          <a:graphicData uri="http://schemas.openxmlformats.org/presentationml/2006/ole">
            <p:oleObj spid="_x0000_s53250" r:id="rId4" imgW="7919126" imgH="5141343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11" y="228600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Замкнутые группы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4446852" y="859809"/>
          <a:ext cx="5499381" cy="5998191"/>
        </p:xfrm>
        <a:graphic>
          <a:graphicData uri="http://schemas.openxmlformats.org/presentationml/2006/ole">
            <p:oleObj spid="_x0000_s52225" r:id="rId3" imgW="4205051" imgH="4583322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13" y="351430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897039"/>
            <a:ext cx="11436823" cy="467749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Изучение методов распознавания изолированных речевых команд</a:t>
            </a:r>
          </a:p>
          <a:p>
            <a:r>
              <a:rPr lang="ru-RU" sz="3600" dirty="0" smtClean="0"/>
              <a:t>Разработка программной системы распознавания изолированных речевых команд на основе теории активного </a:t>
            </a:r>
            <a:r>
              <a:rPr lang="ru-RU" sz="3600" dirty="0" smtClean="0"/>
              <a:t>восприятия </a:t>
            </a:r>
          </a:p>
          <a:p>
            <a:r>
              <a:rPr lang="ru-RU" sz="3600" dirty="0" smtClean="0"/>
              <a:t>Тестирование программной системы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257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713" y="460612"/>
            <a:ext cx="10972800" cy="10668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программной системы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1) Пользовательский интерфейс;</a:t>
            </a:r>
          </a:p>
          <a:p>
            <a:pPr lvl="0">
              <a:buNone/>
            </a:pP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 Программная логика;</a:t>
            </a:r>
          </a:p>
          <a:p>
            <a:pPr lvl="0">
              <a:buNone/>
            </a:pPr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 Данные.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9" y="446964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Программная логика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38243" y="1787857"/>
            <a:ext cx="10316193" cy="4537155"/>
          </a:xfrm>
        </p:spPr>
        <p:txBody>
          <a:bodyPr/>
          <a:lstStyle/>
          <a:p>
            <a:pPr lvl="0">
              <a:buNone/>
            </a:pPr>
            <a:r>
              <a:rPr lang="ru-RU" sz="3600" dirty="0" smtClean="0"/>
              <a:t>1) Подсистема предварительной обработки сигнала;</a:t>
            </a:r>
          </a:p>
          <a:p>
            <a:pPr lvl="0">
              <a:buNone/>
            </a:pPr>
            <a:r>
              <a:rPr lang="ru-RU" sz="3600" dirty="0" smtClean="0"/>
              <a:t>2) Подсистема формирования системы признаков;</a:t>
            </a:r>
          </a:p>
          <a:p>
            <a:pPr lvl="0">
              <a:buNone/>
            </a:pPr>
            <a:r>
              <a:rPr lang="ru-RU" sz="3600" dirty="0" smtClean="0"/>
              <a:t>3) Подсистема классификации;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004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8491"/>
            <a:ext cx="11341289" cy="1487606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Блок-схема работы алгоритма программной системы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Содержимое 6" descr="Блок-схема работы алгоритма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327" r="7825" b="35246"/>
          <a:stretch>
            <a:fillRect/>
          </a:stretch>
        </p:blipFill>
        <p:spPr>
          <a:xfrm>
            <a:off x="412002" y="2044771"/>
            <a:ext cx="11243186" cy="3936561"/>
          </a:xfrm>
        </p:spPr>
      </p:pic>
    </p:spTree>
    <p:extLst>
      <p:ext uri="{BB962C8B-B14F-4D97-AF65-F5344CB8AC3E}">
        <p14:creationId xmlns="" xmlns:p14="http://schemas.microsoft.com/office/powerpoint/2010/main" val="2169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770" y="296839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Предварительная обработка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09754" y="2142699"/>
          <a:ext cx="10145919" cy="3486624"/>
        </p:xfrm>
        <a:graphic>
          <a:graphicData uri="http://schemas.openxmlformats.org/presentationml/2006/ole">
            <p:oleObj spid="_x0000_s25602" r:id="rId3" imgW="4292504" imgH="1472807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179" y="242248"/>
            <a:ext cx="10972800" cy="10668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Формирование признакового описателя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 cstate="print"/>
          <a:srcRect l="10392" t="9814" r="5870" b="5699"/>
          <a:stretch>
            <a:fillRect/>
          </a:stretch>
        </p:blipFill>
        <p:spPr>
          <a:xfrm>
            <a:off x="2920622" y="1132636"/>
            <a:ext cx="6482686" cy="57253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351478"/>
            <a:ext cx="11191164" cy="72669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Фильтры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8225" y="2057399"/>
            <a:ext cx="117766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2256246"/>
              </p:ext>
            </p:extLst>
          </p:nvPr>
        </p:nvGraphicFramePr>
        <p:xfrm>
          <a:off x="2538483" y="1080029"/>
          <a:ext cx="6609497" cy="5607375"/>
        </p:xfrm>
        <a:graphic>
          <a:graphicData uri="http://schemas.openxmlformats.org/presentationml/2006/ole">
            <p:oleObj spid="_x0000_s12294" r:id="rId3" imgW="7643509" imgH="6473316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542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1119</TotalTime>
  <Words>535</Words>
  <Application>Microsoft Office PowerPoint</Application>
  <PresentationFormat>Произвольный</PresentationFormat>
  <Paragraphs>65</Paragraphs>
  <Slides>27</Slides>
  <Notes>0</Notes>
  <HiddenSlides>0</HiddenSlides>
  <MMClips>1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Городская</vt:lpstr>
      <vt:lpstr>«Система распознавания изолированных речевых команд»</vt:lpstr>
      <vt:lpstr>Цель работы</vt:lpstr>
      <vt:lpstr>Задачи</vt:lpstr>
      <vt:lpstr>Структура программной системы</vt:lpstr>
      <vt:lpstr>Программная логика</vt:lpstr>
      <vt:lpstr>Блок-схема работы алгоритма программной системы </vt:lpstr>
      <vt:lpstr>Предварительная обработка</vt:lpstr>
      <vt:lpstr>Формирование признакового описателя</vt:lpstr>
      <vt:lpstr>Фильтры</vt:lpstr>
      <vt:lpstr>Подсистема классификации</vt:lpstr>
      <vt:lpstr>Пользовательский интерфейс</vt:lpstr>
      <vt:lpstr>База эталонов</vt:lpstr>
      <vt:lpstr>Тестирование системы</vt:lpstr>
      <vt:lpstr>Точность распознавания первого набора слов</vt:lpstr>
      <vt:lpstr>Точность распознавания второго набора слов</vt:lpstr>
      <vt:lpstr>Демонстрация работы(видео)</vt:lpstr>
      <vt:lpstr>Публикации</vt:lpstr>
      <vt:lpstr>Спасибо за внимание!</vt:lpstr>
      <vt:lpstr>Слайд 19</vt:lpstr>
      <vt:lpstr>Слайд 20</vt:lpstr>
      <vt:lpstr>Метод k-ближайших соседей</vt:lpstr>
      <vt:lpstr>Метод опорных векторов</vt:lpstr>
      <vt:lpstr>Нейронная сеть</vt:lpstr>
      <vt:lpstr>Алгебра групп</vt:lpstr>
      <vt:lpstr>Операторы</vt:lpstr>
      <vt:lpstr>Полные группы</vt:lpstr>
      <vt:lpstr>Замкнутые группы</vt:lpstr>
    </vt:vector>
  </TitlesOfParts>
  <Company>Symphony Teleca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изолированных речевых команд</dc:title>
  <dc:creator>Alexandra Lukyanchikova</dc:creator>
  <cp:lastModifiedBy>Alexandra</cp:lastModifiedBy>
  <cp:revision>84</cp:revision>
  <dcterms:created xsi:type="dcterms:W3CDTF">2015-06-24T09:50:05Z</dcterms:created>
  <dcterms:modified xsi:type="dcterms:W3CDTF">2015-06-27T20:08:31Z</dcterms:modified>
</cp:coreProperties>
</file>