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256" r:id="rId2"/>
    <p:sldId id="272" r:id="rId3"/>
    <p:sldId id="278" r:id="rId4"/>
    <p:sldId id="260" r:id="rId5"/>
    <p:sldId id="261" r:id="rId6"/>
    <p:sldId id="274" r:id="rId7"/>
    <p:sldId id="275" r:id="rId8"/>
    <p:sldId id="279" r:id="rId9"/>
    <p:sldId id="280" r:id="rId10"/>
    <p:sldId id="276" r:id="rId11"/>
    <p:sldId id="27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D9B4EE5-59E7-4EA7-8FE6-A719150851B6}" type="datetimeFigureOut">
              <a:rPr lang="ru-RU" smtClean="0"/>
              <a:t>22.06.2019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4D6B661-6863-4857-B9D9-DB8B76BAA845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43116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4EE5-59E7-4EA7-8FE6-A719150851B6}" type="datetimeFigureOut">
              <a:rPr lang="ru-RU" smtClean="0"/>
              <a:t>22.06.2019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B661-6863-4857-B9D9-DB8B76BAA8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82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4EE5-59E7-4EA7-8FE6-A719150851B6}" type="datetimeFigureOut">
              <a:rPr lang="ru-RU" smtClean="0"/>
              <a:t>22.06.2019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B661-6863-4857-B9D9-DB8B76BAA8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65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4EE5-59E7-4EA7-8FE6-A719150851B6}" type="datetimeFigureOut">
              <a:rPr lang="ru-RU" smtClean="0"/>
              <a:t>22.06.2019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B661-6863-4857-B9D9-DB8B76BAA8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07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9B4EE5-59E7-4EA7-8FE6-A719150851B6}" type="datetimeFigureOut">
              <a:rPr lang="ru-RU" smtClean="0"/>
              <a:t>22.06.2019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D6B661-6863-4857-B9D9-DB8B76BAA84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83361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4EE5-59E7-4EA7-8FE6-A719150851B6}" type="datetimeFigureOut">
              <a:rPr lang="ru-RU" smtClean="0"/>
              <a:t>22.06.2019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B661-6863-4857-B9D9-DB8B76BAA8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87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4EE5-59E7-4EA7-8FE6-A719150851B6}" type="datetimeFigureOut">
              <a:rPr lang="ru-RU" smtClean="0"/>
              <a:t>22.06.2019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B661-6863-4857-B9D9-DB8B76BAA8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267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4EE5-59E7-4EA7-8FE6-A719150851B6}" type="datetimeFigureOut">
              <a:rPr lang="ru-RU" smtClean="0"/>
              <a:t>22.06.2019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B661-6863-4857-B9D9-DB8B76BAA8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2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4EE5-59E7-4EA7-8FE6-A719150851B6}" type="datetimeFigureOut">
              <a:rPr lang="ru-RU" smtClean="0"/>
              <a:t>22.06.2019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B661-6863-4857-B9D9-DB8B76BAA8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046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9B4EE5-59E7-4EA7-8FE6-A719150851B6}" type="datetimeFigureOut">
              <a:rPr lang="ru-RU" smtClean="0"/>
              <a:t>22.06.2019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D6B661-6863-4857-B9D9-DB8B76BAA84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916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9B4EE5-59E7-4EA7-8FE6-A719150851B6}" type="datetimeFigureOut">
              <a:rPr lang="ru-RU" smtClean="0"/>
              <a:t>22.06.2019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D6B661-6863-4857-B9D9-DB8B76BAA84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129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D9B4EE5-59E7-4EA7-8FE6-A719150851B6}" type="datetimeFigureOut">
              <a:rPr lang="ru-RU" smtClean="0"/>
              <a:t>22.06.2019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4D6B661-6863-4857-B9D9-DB8B76BAA84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646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3035" y="2386626"/>
            <a:ext cx="10649256" cy="2273301"/>
          </a:xfrm>
        </p:spPr>
        <p:txBody>
          <a:bodyPr>
            <a:noAutofit/>
          </a:bodyPr>
          <a:lstStyle/>
          <a:p>
            <a:r>
              <a:rPr lang="ru-RU" sz="4800" b="1" dirty="0"/>
              <a:t>ПРОГРАММНАЯ СИСТЕМА РАСПОЗНАВАНИЯ 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b="1" dirty="0"/>
              <a:t>ЗНАКОВ ДОРОЖНОГО ДВИЖЕНИЯ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49174" y="4860357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Выполнил: Новичков В.С. 15-В-2</a:t>
            </a:r>
          </a:p>
          <a:p>
            <a:pPr algn="r"/>
            <a:r>
              <a:rPr lang="ru-RU" dirty="0"/>
              <a:t>Научный руководитель: к.т.н., доцент Гай В.Е.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8A9E82-37F1-461F-B313-FB0777E52581}"/>
              </a:ext>
            </a:extLst>
          </p:cNvPr>
          <p:cNvSpPr/>
          <p:nvPr/>
        </p:nvSpPr>
        <p:spPr>
          <a:xfrm>
            <a:off x="1540407" y="1162975"/>
            <a:ext cx="9111185" cy="1494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ru-RU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НИЖЕГОРОДСКИЙ ГОСУДАРСТВЕННЫЙ УНИВЕРСИТЕТ ИМ. Р. Е. АЛЕКСЕЕВА</a:t>
            </a:r>
            <a:endParaRPr lang="en-US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ru-RU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РАДИОЭЛЕКТРОНИКИ И ИНФОРМАЦИОННЫХ ТЕХНОЛОГИЙ</a:t>
            </a:r>
            <a:endParaRPr lang="en-US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«ВЫЧИСЛИТЕЛЬНЫЕ СИСТЕМЫ И ТЕХНОЛОГИИ»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ВЫПУСКНАЯ </a:t>
            </a:r>
            <a:r>
              <a:rPr lang="ru-RU" smtClean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КВАЛИФИКАЦИОННАЯ </a:t>
            </a:r>
            <a:r>
              <a:rPr lang="ru-RU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РАБОТА</a:t>
            </a:r>
            <a:endParaRPr lang="en-US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58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Вычислительный эксперимент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66950"/>
            <a:ext cx="9601200" cy="3581400"/>
          </a:xfrm>
        </p:spPr>
        <p:txBody>
          <a:bodyPr>
            <a:normAutofit/>
          </a:bodyPr>
          <a:lstStyle/>
          <a:p>
            <a:r>
              <a:rPr lang="ru-RU" dirty="0"/>
              <a:t>Язык программирования: </a:t>
            </a:r>
            <a:r>
              <a:rPr lang="en-US" dirty="0"/>
              <a:t>Python 3.7.3</a:t>
            </a:r>
            <a:endParaRPr lang="ru-RU" dirty="0"/>
          </a:p>
          <a:p>
            <a:r>
              <a:rPr lang="ru-RU" dirty="0"/>
              <a:t>Среда разработки</a:t>
            </a:r>
            <a:r>
              <a:rPr lang="en-US" dirty="0"/>
              <a:t>: </a:t>
            </a:r>
            <a:r>
              <a:rPr lang="en-US" dirty="0" err="1"/>
              <a:t>PyCharm</a:t>
            </a:r>
            <a:endParaRPr lang="en-US" dirty="0"/>
          </a:p>
          <a:p>
            <a:r>
              <a:rPr lang="ru-RU" dirty="0"/>
              <a:t>Программные модули: </a:t>
            </a:r>
            <a:r>
              <a:rPr lang="en-US" dirty="0"/>
              <a:t>OpenCV, </a:t>
            </a:r>
            <a:r>
              <a:rPr lang="en-US" dirty="0" err="1" smtClean="0"/>
              <a:t>NumPy</a:t>
            </a:r>
            <a:r>
              <a:rPr lang="en-US" dirty="0" smtClean="0"/>
              <a:t>,</a:t>
            </a:r>
          </a:p>
          <a:p>
            <a:pPr marL="2359152" lvl="5" indent="0">
              <a:buNone/>
            </a:pPr>
            <a:r>
              <a:rPr lang="en-US" sz="2000" i="0" dirty="0" smtClean="0"/>
              <a:t>TensorFlow, </a:t>
            </a:r>
            <a:r>
              <a:rPr lang="en-US" sz="2000" i="0" dirty="0" err="1" smtClean="0"/>
              <a:t>Tkinter</a:t>
            </a:r>
            <a:endParaRPr lang="en-US" i="0" dirty="0"/>
          </a:p>
          <a:p>
            <a:r>
              <a:rPr lang="ru-RU" dirty="0"/>
              <a:t>Камера</a:t>
            </a:r>
            <a:r>
              <a:rPr lang="en-US" dirty="0"/>
              <a:t>: </a:t>
            </a:r>
            <a:r>
              <a:rPr lang="en-US" dirty="0" err="1"/>
              <a:t>Brookstone</a:t>
            </a:r>
            <a:r>
              <a:rPr lang="en-US" dirty="0"/>
              <a:t> Rover 2.0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353800" y="617696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</a:p>
        </p:txBody>
      </p:sp>
      <p:pic>
        <p:nvPicPr>
          <p:cNvPr id="5" name="Picture 2" descr="D:\Downloads\Brookstone Rover 2.0 Spy Tank.G03.watermarked.2k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24" t="22676" r="11326" b="9055"/>
          <a:stretch/>
        </p:blipFill>
        <p:spPr bwMode="auto">
          <a:xfrm>
            <a:off x="6254886" y="2091446"/>
            <a:ext cx="5768502" cy="480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yCharm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475" y="4448175"/>
            <a:ext cx="2128838" cy="212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688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Тестирование системы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53800" y="617696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9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07" y="1428750"/>
            <a:ext cx="4977948" cy="529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548" y="1428750"/>
            <a:ext cx="497824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55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79963" y="2673927"/>
            <a:ext cx="7578437" cy="106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  <a:ea typeface="+mj-ea"/>
                <a:cs typeface="+mj-cs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77728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Цель и задачи исследования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66950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Цель:</a:t>
            </a:r>
          </a:p>
          <a:p>
            <a:r>
              <a:rPr lang="ru-RU" dirty="0"/>
              <a:t>Разработка программной системы распознавания дорожных знаков.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r>
              <a:rPr lang="ru-RU" dirty="0"/>
              <a:t>Обзор подходов к распознаванию знаков дорожного движения</a:t>
            </a:r>
          </a:p>
          <a:p>
            <a:r>
              <a:rPr lang="ru-RU" dirty="0"/>
              <a:t>Разработка алгоритма</a:t>
            </a:r>
          </a:p>
          <a:p>
            <a:r>
              <a:rPr lang="ru-RU" dirty="0"/>
              <a:t>Проведение вычислительного эксперимента для установления корректности работы созданной системы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53800" y="617696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2184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Известные подходы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599" y="2266950"/>
            <a:ext cx="10077451" cy="3581400"/>
          </a:xfrm>
        </p:spPr>
        <p:txBody>
          <a:bodyPr>
            <a:normAutofit/>
          </a:bodyPr>
          <a:lstStyle/>
          <a:p>
            <a:pPr fontAlgn="t"/>
            <a:r>
              <a:rPr lang="ru-RU" dirty="0"/>
              <a:t>Для решения проблемы поиска искомых областей кадра исследователи используют различные цветовые пространства, такие как:</a:t>
            </a:r>
          </a:p>
          <a:p>
            <a:pPr lvl="1" fontAlgn="t"/>
            <a:r>
              <a:rPr lang="ru-RU" dirty="0"/>
              <a:t>RGB - используется нормализованный фиксированный диапазон красного цвета</a:t>
            </a:r>
          </a:p>
          <a:p>
            <a:pPr lvl="1" fontAlgn="t"/>
            <a:r>
              <a:rPr lang="ru-RU" dirty="0"/>
              <a:t>HSV - используется для получения информации с кадра, с меньшим воздействием погодных условий и изменением освещенности</a:t>
            </a:r>
          </a:p>
          <a:p>
            <a:pPr fontAlgn="t"/>
            <a:r>
              <a:rPr lang="ru-RU" dirty="0"/>
              <a:t>Для решения задачи локализации дорожных знаков на входном кадре с помощью детекторов геометрических признаков, используют такие методы, как:</a:t>
            </a:r>
          </a:p>
          <a:p>
            <a:pPr lvl="1" fontAlgn="t"/>
            <a:r>
              <a:rPr lang="ru-RU" dirty="0"/>
              <a:t>преобразование </a:t>
            </a:r>
            <a:r>
              <a:rPr lang="ru-RU" dirty="0" err="1"/>
              <a:t>Хафа</a:t>
            </a:r>
            <a:endParaRPr lang="ru-RU" dirty="0"/>
          </a:p>
          <a:p>
            <a:pPr lvl="1" fontAlgn="t"/>
            <a:r>
              <a:rPr lang="ru-RU" dirty="0"/>
              <a:t>построение карты расстояний</a:t>
            </a:r>
          </a:p>
          <a:p>
            <a:pPr lvl="1" fontAlgn="t"/>
            <a:r>
              <a:rPr lang="ru-RU" dirty="0"/>
              <a:t>построение гистограммы направленных градиентов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53800" y="617696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0241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9312" y="104775"/>
            <a:ext cx="10993582" cy="1332203"/>
          </a:xfrm>
        </p:spPr>
        <p:txBody>
          <a:bodyPr>
            <a:noAutofit/>
          </a:bodyPr>
          <a:lstStyle/>
          <a:p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Архитектура системы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53800" y="6176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659" y="1117244"/>
            <a:ext cx="7862888" cy="505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9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Предварительная обработка изображения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66950"/>
            <a:ext cx="9601200" cy="3581400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r>
              <a:rPr lang="ru-RU" dirty="0"/>
              <a:t>Преобразование цветового пространства в </a:t>
            </a:r>
            <a:r>
              <a:rPr lang="en-US" dirty="0"/>
              <a:t>RGB</a:t>
            </a:r>
            <a:endParaRPr lang="ru-RU" dirty="0"/>
          </a:p>
          <a:p>
            <a:r>
              <a:rPr lang="ru-RU" dirty="0"/>
              <a:t>Определение зоны интереса</a:t>
            </a:r>
          </a:p>
          <a:p>
            <a:r>
              <a:rPr lang="ru-RU" dirty="0"/>
              <a:t>Верификация объектов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53800" y="6176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6485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Обучение классификатора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66950"/>
            <a:ext cx="9601200" cy="3581400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Предварительный поиск базы изображений, изначально классифицированных как позитивные (должны распознаваться) и негативные (не должны).</a:t>
            </a:r>
          </a:p>
          <a:p>
            <a:pPr lvl="0"/>
            <a:r>
              <a:rPr lang="ru-RU" dirty="0"/>
              <a:t>Систематизация данных в наборы (тренировочный и тестовый).</a:t>
            </a:r>
          </a:p>
          <a:p>
            <a:pPr lvl="0"/>
            <a:r>
              <a:rPr lang="ru-RU" dirty="0"/>
              <a:t>Сборка модели.</a:t>
            </a:r>
          </a:p>
          <a:p>
            <a:pPr lvl="0"/>
            <a:r>
              <a:rPr lang="ru-RU" dirty="0"/>
              <a:t>Оценка точности модели.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53800" y="617696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2793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Классификация входных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66950"/>
            <a:ext cx="9601200" cy="3581400"/>
          </a:xfrm>
        </p:spPr>
        <p:txBody>
          <a:bodyPr>
            <a:normAutofit/>
          </a:bodyPr>
          <a:lstStyle/>
          <a:p>
            <a:r>
              <a:rPr lang="ru-RU" dirty="0"/>
              <a:t>Получение входных данных – получение видеоряда из источника</a:t>
            </a:r>
          </a:p>
          <a:p>
            <a:pPr lvl="0"/>
            <a:r>
              <a:rPr lang="ru-RU" dirty="0"/>
              <a:t>Формирование системы признаков – формирование набора признаков, на основании которых будет принято решение</a:t>
            </a:r>
          </a:p>
          <a:p>
            <a:pPr lvl="0"/>
            <a:r>
              <a:rPr lang="ru-RU" dirty="0"/>
              <a:t>Принятие решения – идентификация дорожного знака.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53800" y="617696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65341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Структура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CNN</a:t>
            </a:r>
            <a:endParaRPr lang="ru-RU" sz="4800" dirty="0">
              <a:solidFill>
                <a:schemeClr val="accent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66950"/>
            <a:ext cx="9601200" cy="1698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Свёрточная нейронная сеть сконфигурирована из трёх слоёв:</a:t>
            </a:r>
          </a:p>
          <a:p>
            <a:r>
              <a:rPr lang="en-US" dirty="0"/>
              <a:t>Convolution layer</a:t>
            </a:r>
          </a:p>
          <a:p>
            <a:r>
              <a:rPr lang="en-US" dirty="0"/>
              <a:t>Pooling layer</a:t>
            </a:r>
          </a:p>
          <a:p>
            <a:r>
              <a:rPr lang="en-US" dirty="0"/>
              <a:t>Fully Connected layer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353800" y="617696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F6646-9BBB-499C-BDD1-BFED9BAD6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212" y="3979839"/>
            <a:ext cx="7659575" cy="261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46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 smtClean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Реализация</a:t>
            </a:r>
            <a:r>
              <a:rPr lang="ru-RU" sz="4800" dirty="0" smtClean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CNN</a:t>
            </a:r>
            <a:endParaRPr lang="ru-RU" sz="4800" dirty="0">
              <a:solidFill>
                <a:schemeClr val="accent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66950"/>
            <a:ext cx="9601200" cy="1698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Код, создающий классификатор и обучающий модель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353800" y="617696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7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2605087"/>
            <a:ext cx="90582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1501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587</TotalTime>
  <Words>302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Bahnschrift SemiBold</vt:lpstr>
      <vt:lpstr>Franklin Gothic Book</vt:lpstr>
      <vt:lpstr>Times New Roman</vt:lpstr>
      <vt:lpstr>Crop</vt:lpstr>
      <vt:lpstr>ПРОГРАММНАЯ СИСТЕМА РАСПОЗНАВАНИЯ  ЗНАКОВ ДОРОЖНОГО ДВИЖЕНИЯ</vt:lpstr>
      <vt:lpstr>Цель и задачи исследования</vt:lpstr>
      <vt:lpstr>Известные подходы</vt:lpstr>
      <vt:lpstr>Архитектура системы</vt:lpstr>
      <vt:lpstr>Предварительная обработка изображения</vt:lpstr>
      <vt:lpstr>Обучение классификатора</vt:lpstr>
      <vt:lpstr>Классификация входных данных</vt:lpstr>
      <vt:lpstr>Структура CNN</vt:lpstr>
      <vt:lpstr>Реализация CNN</vt:lpstr>
      <vt:lpstr>Вычислительный эксперимент</vt:lpstr>
      <vt:lpstr>Тестирование системы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Программная система детектирования спам сообщений</dc:title>
  <dc:creator>Vladislav Novichkov</dc:creator>
  <cp:keywords>CTPClassification=CTP_NT</cp:keywords>
  <cp:lastModifiedBy>ModestGod</cp:lastModifiedBy>
  <cp:revision>60</cp:revision>
  <dcterms:created xsi:type="dcterms:W3CDTF">2019-04-07T16:40:52Z</dcterms:created>
  <dcterms:modified xsi:type="dcterms:W3CDTF">2019-06-22T15:55:28Z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a9e408fd-82a4-40d5-9de3-d70fec4e04d2</vt:lpwstr>
  </property>
  <property fmtid="{D5CDD505-2E9C-101B-9397-08002B2CF9AE}" pid="3" name="CTP_TimeStamp">
    <vt:lpwstr>2019-06-21 12:33:22Z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