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5E826-7DB1-4407-8C98-B6F68AA6E43B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F81D7-334A-4DC1-BA7F-980BAAFBFE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89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Proyecto de </a:t>
            </a:r>
            <a:r>
              <a:rPr lang="es-E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inter-comparación</a:t>
            </a:r>
            <a:r>
              <a:rPr lang="es-E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modelos de clima acoplados  </a:t>
            </a:r>
            <a:r>
              <a:rPr lang="es-E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sexto informe del IPCC es 2020</a:t>
            </a:r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F81D7-334A-4DC1-BA7F-980BAAFBFED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48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5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1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31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21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8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32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5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283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73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geoserver/www/timeseri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76EE2-E725-479E-94E4-1F37CA20B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4152" y="324117"/>
            <a:ext cx="10058400" cy="1450975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002060"/>
                </a:solidFill>
                <a:latin typeface="Montserrat" panose="02000505000000020004" pitchFamily="2" charset="0"/>
              </a:rPr>
              <a:t>Ironundation</a:t>
            </a:r>
            <a:endParaRPr lang="en-GB" dirty="0">
              <a:solidFill>
                <a:srgbClr val="00206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E6CAE2-F207-43EC-A5FF-F0F717D1822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048000" y="5381625"/>
            <a:ext cx="9144000" cy="874713"/>
          </a:xfrm>
        </p:spPr>
        <p:txBody>
          <a:bodyPr>
            <a:normAutofit lnSpcReduction="10000"/>
          </a:bodyPr>
          <a:lstStyle/>
          <a:p>
            <a:pPr algn="r"/>
            <a:r>
              <a:rPr lang="en-GB" dirty="0">
                <a:solidFill>
                  <a:srgbClr val="002060"/>
                </a:solidFill>
                <a:latin typeface="Montserrat" panose="02000505000000020004" pitchFamily="2" charset="0"/>
              </a:rPr>
              <a:t>Irene Aguerri </a:t>
            </a:r>
          </a:p>
          <a:p>
            <a:pPr algn="r"/>
            <a:r>
              <a:rPr lang="en-GB" dirty="0" err="1">
                <a:solidFill>
                  <a:srgbClr val="002060"/>
                </a:solidFill>
                <a:latin typeface="Montserrat" panose="02000505000000020004" pitchFamily="2" charset="0"/>
              </a:rPr>
              <a:t>Ironhack</a:t>
            </a:r>
            <a:r>
              <a:rPr lang="en-GB" dirty="0">
                <a:solidFill>
                  <a:srgbClr val="002060"/>
                </a:solidFill>
                <a:latin typeface="Montserrat" panose="02000505000000020004" pitchFamily="2" charset="0"/>
              </a:rPr>
              <a:t> Data Final Project</a:t>
            </a:r>
          </a:p>
        </p:txBody>
      </p:sp>
      <p:pic>
        <p:nvPicPr>
          <p:cNvPr id="3074" name="Picture 2" descr="Sea Level Rise and the Fate of Coastal Cities">
            <a:extLst>
              <a:ext uri="{FF2B5EF4-FFF2-40B4-BE49-F238E27FC236}">
                <a16:creationId xmlns:a16="http://schemas.microsoft.com/office/drawing/2014/main" id="{E93E51E4-C8F3-42FB-B761-A71601AD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34" y="1747344"/>
            <a:ext cx="4537842" cy="453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EC098-7C10-4AF5-85C8-B1A1110A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  <a:latin typeface="Montserrat" panose="02000505000000020004" pitchFamily="2" charset="0"/>
              </a:rPr>
              <a:t>¿Queremos esto para nuestro futuro?</a:t>
            </a:r>
          </a:p>
        </p:txBody>
      </p:sp>
      <p:pic>
        <p:nvPicPr>
          <p:cNvPr id="1026" name="Picture 2" descr="People could've prepared for the floods better if the impacts of weather  forecasts were clearly communicated">
            <a:extLst>
              <a:ext uri="{FF2B5EF4-FFF2-40B4-BE49-F238E27FC236}">
                <a16:creationId xmlns:a16="http://schemas.microsoft.com/office/drawing/2014/main" id="{C8FDFA3F-AB95-4644-84D2-BE0F384F8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35" y="2552700"/>
            <a:ext cx="5021942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cendio forestal - Wikipedia, la enciclopedia libre">
            <a:extLst>
              <a:ext uri="{FF2B5EF4-FFF2-40B4-BE49-F238E27FC236}">
                <a16:creationId xmlns:a16="http://schemas.microsoft.com/office/drawing/2014/main" id="{96F1FE03-9130-42C5-9F0F-C1F26203B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56" y="2229737"/>
            <a:ext cx="5672137" cy="35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l aumento del nivel del mar | National Geographic">
            <a:extLst>
              <a:ext uri="{FF2B5EF4-FFF2-40B4-BE49-F238E27FC236}">
                <a16:creationId xmlns:a16="http://schemas.microsoft.com/office/drawing/2014/main" id="{8284B18C-4793-4482-A983-11ED7006E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36" y="2153005"/>
            <a:ext cx="4707835" cy="353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n">
            <a:extLst>
              <a:ext uri="{FF2B5EF4-FFF2-40B4-BE49-F238E27FC236}">
                <a16:creationId xmlns:a16="http://schemas.microsoft.com/office/drawing/2014/main" id="{D05D0715-7D29-4B5E-9F24-88D3157DF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95" y="1996638"/>
            <a:ext cx="6672098" cy="375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Nicolas Cage detesta profundamente los memes con su cara">
            <a:extLst>
              <a:ext uri="{FF2B5EF4-FFF2-40B4-BE49-F238E27FC236}">
                <a16:creationId xmlns:a16="http://schemas.microsoft.com/office/drawing/2014/main" id="{CFFDDB15-8B0F-449D-83A0-F349A8A8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54" y="1968760"/>
            <a:ext cx="6820678" cy="462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8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6F3B4-DC56-4595-94C4-B9BA850D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  <a:latin typeface="Montserrat" panose="02000505000000020004" pitchFamily="2" charset="0"/>
              </a:rPr>
              <a:t>¿Objetivo?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B616F3-64F2-4D8F-A358-4B28BA1F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Montserrat" panose="02000505000000020004" pitchFamily="2" charset="0"/>
              </a:rPr>
              <a:t>1. </a:t>
            </a:r>
            <a:r>
              <a:rPr lang="en-GB" dirty="0" err="1">
                <a:latin typeface="Montserrat" panose="02000505000000020004" pitchFamily="2" charset="0"/>
              </a:rPr>
              <a:t>Ayudar</a:t>
            </a:r>
            <a:r>
              <a:rPr lang="en-GB" dirty="0">
                <a:latin typeface="Montserrat" panose="02000505000000020004" pitchFamily="2" charset="0"/>
              </a:rPr>
              <a:t> a las personas no </a:t>
            </a:r>
            <a:r>
              <a:rPr lang="en-GB" dirty="0" err="1">
                <a:latin typeface="Montserrat" panose="02000505000000020004" pitchFamily="2" charset="0"/>
              </a:rPr>
              <a:t>científicas</a:t>
            </a:r>
            <a:r>
              <a:rPr lang="en-GB" dirty="0">
                <a:latin typeface="Montserrat" panose="02000505000000020004" pitchFamily="2" charset="0"/>
              </a:rPr>
              <a:t> a </a:t>
            </a:r>
            <a:r>
              <a:rPr lang="en-GB" dirty="0" err="1">
                <a:latin typeface="Montserrat" panose="02000505000000020004" pitchFamily="2" charset="0"/>
              </a:rPr>
              <a:t>poder</a:t>
            </a: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tratar</a:t>
            </a: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datos</a:t>
            </a: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NetCDF</a:t>
            </a:r>
            <a:endParaRPr lang="en-GB" dirty="0">
              <a:latin typeface="Montserrat" panose="02000505000000020004" pitchFamily="2" charset="0"/>
            </a:endParaRPr>
          </a:p>
          <a:p>
            <a:r>
              <a:rPr lang="en-GB" dirty="0">
                <a:latin typeface="Montserrat" panose="02000505000000020004" pitchFamily="2" charset="0"/>
              </a:rPr>
              <a:t>2. </a:t>
            </a:r>
            <a:r>
              <a:rPr lang="en-GB" dirty="0" err="1">
                <a:latin typeface="Montserrat" panose="02000505000000020004" pitchFamily="2" charset="0"/>
              </a:rPr>
              <a:t>Establecer</a:t>
            </a: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infraestructura</a:t>
            </a:r>
            <a:r>
              <a:rPr lang="en-GB" dirty="0">
                <a:latin typeface="Montserrat" panose="02000505000000020004" pitchFamily="2" charset="0"/>
              </a:rPr>
              <a:t> Data – Backend - Frontend</a:t>
            </a:r>
          </a:p>
        </p:txBody>
      </p:sp>
      <p:pic>
        <p:nvPicPr>
          <p:cNvPr id="1026" name="Picture 2" descr="NetCDF Files">
            <a:extLst>
              <a:ext uri="{FF2B5EF4-FFF2-40B4-BE49-F238E27FC236}">
                <a16:creationId xmlns:a16="http://schemas.microsoft.com/office/drawing/2014/main" id="{835AE6AA-34A1-490F-8524-D2C865EF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434" y="3342691"/>
            <a:ext cx="3638161" cy="155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D4D7C76-C1DB-417E-9738-A3288F4089A2}"/>
              </a:ext>
            </a:extLst>
          </p:cNvPr>
          <p:cNvSpPr txBox="1"/>
          <p:nvPr/>
        </p:nvSpPr>
        <p:spPr>
          <a:xfrm>
            <a:off x="485192" y="5766318"/>
            <a:ext cx="4861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>
                <a:solidFill>
                  <a:srgbClr val="FF0000"/>
                </a:solidFill>
                <a:latin typeface="Montserrat" panose="02000505000000020004" pitchFamily="2" charset="0"/>
              </a:rPr>
              <a:t>DEMO</a:t>
            </a:r>
            <a:r>
              <a:rPr lang="en-GB" sz="1400" i="1" dirty="0">
                <a:latin typeface="Montserrat" panose="02000505000000020004" pitchFamily="2" charset="0"/>
              </a:rPr>
              <a:t> : </a:t>
            </a:r>
            <a:r>
              <a:rPr lang="en-US" sz="1400" b="1" i="1" dirty="0">
                <a:solidFill>
                  <a:srgbClr val="333333"/>
                </a:solidFill>
                <a:effectLst/>
                <a:latin typeface="Montserrat" panose="02000505000000020004" pitchFamily="2" charset="0"/>
              </a:rPr>
              <a:t>Global sea level change time series from 1950 to 2050 derived from reanalysis and high resolution CMIP6 climate projections</a:t>
            </a:r>
          </a:p>
          <a:p>
            <a:r>
              <a:rPr lang="en-GB" sz="1400" i="1" dirty="0">
                <a:latin typeface="Montserrat" panose="02000505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83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6D9028-5600-45DD-86A9-A67ECFA3CADB}"/>
              </a:ext>
            </a:extLst>
          </p:cNvPr>
          <p:cNvSpPr txBox="1">
            <a:spLocks/>
          </p:cNvSpPr>
          <p:nvPr/>
        </p:nvSpPr>
        <p:spPr>
          <a:xfrm>
            <a:off x="462769" y="98586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2060"/>
                </a:solidFill>
                <a:latin typeface="Montserrat" panose="02000505000000020004" pitchFamily="2" charset="0"/>
              </a:rPr>
              <a:t>¿Cómo?</a:t>
            </a:r>
          </a:p>
        </p:txBody>
      </p:sp>
      <p:pic>
        <p:nvPicPr>
          <p:cNvPr id="1034" name="Picture 10" descr="Leaflet o OpenLayers? - UNIGIS">
            <a:extLst>
              <a:ext uri="{FF2B5EF4-FFF2-40B4-BE49-F238E27FC236}">
                <a16:creationId xmlns:a16="http://schemas.microsoft.com/office/drawing/2014/main" id="{DA6AB106-6FD3-45F7-AFBE-9F6A7CB4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18" y="4526446"/>
            <a:ext cx="1453599" cy="145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urso de Geoserver – Alter Geosistemas">
            <a:extLst>
              <a:ext uri="{FF2B5EF4-FFF2-40B4-BE49-F238E27FC236}">
                <a16:creationId xmlns:a16="http://schemas.microsoft.com/office/drawing/2014/main" id="{182C288B-AAF6-4ED8-91A6-9D6EF492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071" y="1742664"/>
            <a:ext cx="791816" cy="79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B819DB3-C31D-4F7C-9146-0B3153BF5745}"/>
              </a:ext>
            </a:extLst>
          </p:cNvPr>
          <p:cNvSpPr/>
          <p:nvPr/>
        </p:nvSpPr>
        <p:spPr>
          <a:xfrm>
            <a:off x="7653130" y="824948"/>
            <a:ext cx="4333461" cy="23356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317968AE-C801-4C9D-87EA-F3EADF7E85BD}"/>
              </a:ext>
            </a:extLst>
          </p:cNvPr>
          <p:cNvSpPr/>
          <p:nvPr/>
        </p:nvSpPr>
        <p:spPr>
          <a:xfrm>
            <a:off x="221976" y="1802296"/>
            <a:ext cx="5025886" cy="35747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Contenedores de Docker | ¿Qué es Docker? | AWS">
            <a:extLst>
              <a:ext uri="{FF2B5EF4-FFF2-40B4-BE49-F238E27FC236}">
                <a16:creationId xmlns:a16="http://schemas.microsoft.com/office/drawing/2014/main" id="{5D48FDE5-ABD1-4AEA-9E75-CA3D3B6EA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9" r="22074"/>
          <a:stretch/>
        </p:blipFill>
        <p:spPr bwMode="auto">
          <a:xfrm>
            <a:off x="9362661" y="777531"/>
            <a:ext cx="904461" cy="76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6A1882E1-8072-467C-A1DF-E48CCE4F7F7B}"/>
              </a:ext>
            </a:extLst>
          </p:cNvPr>
          <p:cNvGrpSpPr/>
          <p:nvPr/>
        </p:nvGrpSpPr>
        <p:grpSpPr>
          <a:xfrm>
            <a:off x="8001002" y="1659836"/>
            <a:ext cx="2464904" cy="1152938"/>
            <a:chOff x="8299174" y="5227983"/>
            <a:chExt cx="2713383" cy="1272208"/>
          </a:xfrm>
        </p:grpSpPr>
        <p:pic>
          <p:nvPicPr>
            <p:cNvPr id="1038" name="Picture 14" descr="PostgreSQL - Wikipedia, la enciclopedia libre">
              <a:extLst>
                <a:ext uri="{FF2B5EF4-FFF2-40B4-BE49-F238E27FC236}">
                  <a16:creationId xmlns:a16="http://schemas.microsoft.com/office/drawing/2014/main" id="{ACBCABA8-4FF5-4512-B2DE-7E5B79ABE9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703" y="5434221"/>
              <a:ext cx="783081" cy="807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PostGIS - Wikipedia, la enciclopedia libre">
              <a:extLst>
                <a:ext uri="{FF2B5EF4-FFF2-40B4-BE49-F238E27FC236}">
                  <a16:creationId xmlns:a16="http://schemas.microsoft.com/office/drawing/2014/main" id="{0E9A85F0-1A0C-40B4-8606-A4F6023BF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997" y="5309979"/>
              <a:ext cx="1061002" cy="1061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0DE5B523-9891-411E-9F1B-F6AFF80BA507}"/>
                </a:ext>
              </a:extLst>
            </p:cNvPr>
            <p:cNvSpPr/>
            <p:nvPr/>
          </p:nvSpPr>
          <p:spPr>
            <a:xfrm>
              <a:off x="8299174" y="5227983"/>
              <a:ext cx="2713383" cy="1272208"/>
            </a:xfrm>
            <a:prstGeom prst="rect">
              <a:avLst/>
            </a:prstGeom>
            <a:noFill/>
            <a:ln w="63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76D4EE5-0BC7-43A3-AF2A-736960431822}"/>
              </a:ext>
            </a:extLst>
          </p:cNvPr>
          <p:cNvGrpSpPr/>
          <p:nvPr/>
        </p:nvGrpSpPr>
        <p:grpSpPr>
          <a:xfrm>
            <a:off x="566529" y="2849627"/>
            <a:ext cx="3756992" cy="1128429"/>
            <a:chOff x="437320" y="4360375"/>
            <a:chExt cx="3756992" cy="112842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5E782D4-6634-4941-AD6C-30974D867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0" y="4406142"/>
              <a:ext cx="1009650" cy="1082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netcdf · GitHub Topics · GitHub">
              <a:extLst>
                <a:ext uri="{FF2B5EF4-FFF2-40B4-BE49-F238E27FC236}">
                  <a16:creationId xmlns:a16="http://schemas.microsoft.com/office/drawing/2014/main" id="{402039B0-D734-4CBE-8A4D-6FDB00DC14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023" y="4360375"/>
              <a:ext cx="2218289" cy="1110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8D96B3C3-8A7F-46FB-9ADC-B4CBF91FB189}"/>
                </a:ext>
              </a:extLst>
            </p:cNvPr>
            <p:cNvCxnSpPr>
              <a:cxnSpLocks/>
            </p:cNvCxnSpPr>
            <p:nvPr/>
          </p:nvCxnSpPr>
          <p:spPr>
            <a:xfrm>
              <a:off x="1420465" y="5030300"/>
              <a:ext cx="4977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42" name="Picture 18" descr="Proyecto Jupyter - Wikipedia, la enciclopedia libre">
            <a:extLst>
              <a:ext uri="{FF2B5EF4-FFF2-40B4-BE49-F238E27FC236}">
                <a16:creationId xmlns:a16="http://schemas.microsoft.com/office/drawing/2014/main" id="{EB80CEB3-49FE-4C38-954B-9E03166A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31" y="1838737"/>
            <a:ext cx="679725" cy="7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nstalar la librería de Python “GeoPandas” para trabajar con IDEs">
            <a:extLst>
              <a:ext uri="{FF2B5EF4-FFF2-40B4-BE49-F238E27FC236}">
                <a16:creationId xmlns:a16="http://schemas.microsoft.com/office/drawing/2014/main" id="{0B9FC297-AD8D-4714-9F58-3F27018D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276" y="4422501"/>
            <a:ext cx="2066098" cy="60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618FD51-ADFA-41AB-B871-1B669F97EAD6}"/>
              </a:ext>
            </a:extLst>
          </p:cNvPr>
          <p:cNvCxnSpPr>
            <a:cxnSpLocks/>
          </p:cNvCxnSpPr>
          <p:nvPr/>
        </p:nvCxnSpPr>
        <p:spPr>
          <a:xfrm flipH="1">
            <a:off x="3262518" y="3518452"/>
            <a:ext cx="255934" cy="834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9C17CB6-B54C-43ED-9D8C-232162215FBB}"/>
              </a:ext>
            </a:extLst>
          </p:cNvPr>
          <p:cNvSpPr/>
          <p:nvPr/>
        </p:nvSpPr>
        <p:spPr>
          <a:xfrm>
            <a:off x="7348330" y="4008783"/>
            <a:ext cx="4333461" cy="23356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D3AACEB9-77EF-40D9-B47E-E8C4F5A3732F}"/>
              </a:ext>
            </a:extLst>
          </p:cNvPr>
          <p:cNvSpPr/>
          <p:nvPr/>
        </p:nvSpPr>
        <p:spPr>
          <a:xfrm rot="19979431">
            <a:off x="5257800" y="2176670"/>
            <a:ext cx="2206487" cy="93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C5E059EF-3AD1-42C6-A8A5-52E0BC5B2093}"/>
              </a:ext>
            </a:extLst>
          </p:cNvPr>
          <p:cNvSpPr/>
          <p:nvPr/>
        </p:nvSpPr>
        <p:spPr>
          <a:xfrm rot="5101766">
            <a:off x="9241422" y="3196485"/>
            <a:ext cx="844219" cy="93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0" grpId="0" animBg="1"/>
      <p:bldP spid="48" grpId="0" animBg="1"/>
      <p:bldP spid="34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8C114-EF3D-4A9A-BC04-70894C191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27" y="2534194"/>
            <a:ext cx="5089662" cy="36053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Montserrat" panose="02000505000000020004" pitchFamily="2" charset="0"/>
              </a:rPr>
              <a:t> Replicable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Escalable</a:t>
            </a:r>
            <a:r>
              <a:rPr lang="en-GB" dirty="0">
                <a:latin typeface="Montserrat" panose="02000505000000020004" pitchFamily="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Solución</a:t>
            </a:r>
            <a:r>
              <a:rPr lang="en-GB" dirty="0">
                <a:latin typeface="Montserrat" panose="02000505000000020004" pitchFamily="2" charset="0"/>
              </a:rPr>
              <a:t> global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latin typeface="Montserrat" panose="02000505000000020004" pitchFamily="2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A179C2-D679-4D0C-939C-B55CD033E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225" y="500063"/>
            <a:ext cx="10772775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2060"/>
                </a:solidFill>
                <a:latin typeface="Montserrat" panose="02000505000000020004" pitchFamily="2" charset="0"/>
              </a:rPr>
              <a:t>Y.. ¿esto para qué?</a:t>
            </a:r>
          </a:p>
        </p:txBody>
      </p:sp>
    </p:spTree>
    <p:extLst>
      <p:ext uri="{BB962C8B-B14F-4D97-AF65-F5344CB8AC3E}">
        <p14:creationId xmlns:p14="http://schemas.microsoft.com/office/powerpoint/2010/main" val="313519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458E3254-AD03-4D91-B486-055F77EA8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90" y="-321534"/>
            <a:ext cx="7474639" cy="7091324"/>
          </a:xfrm>
          <a:prstGeom prst="rect">
            <a:avLst/>
          </a:prstGeom>
        </p:spPr>
      </p:pic>
      <p:pic>
        <p:nvPicPr>
          <p:cNvPr id="3" name="Picture 2" descr="sea level highlights">
            <a:extLst>
              <a:ext uri="{FF2B5EF4-FFF2-40B4-BE49-F238E27FC236}">
                <a16:creationId xmlns:a16="http://schemas.microsoft.com/office/drawing/2014/main" id="{453E98EA-0297-47BE-B27E-7B7707418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6" y="3826911"/>
            <a:ext cx="1778746" cy="192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5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708CA-32AD-42C6-82E0-47F11D6D920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5069752" y="3091071"/>
            <a:ext cx="2106300" cy="709654"/>
          </a:xfrm>
        </p:spPr>
        <p:txBody>
          <a:bodyPr>
            <a:normAutofit/>
          </a:bodyPr>
          <a:lstStyle/>
          <a:p>
            <a:r>
              <a:rPr lang="es-ES" dirty="0">
                <a:latin typeface="Montserrat" panose="02000505000000020004" pitchFamily="2" charset="0"/>
                <a:hlinkClick r:id="rId2"/>
              </a:rPr>
              <a:t>WMS Time</a:t>
            </a:r>
            <a:endParaRPr lang="en-GB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3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lícula 2012 - crítica 2012">
            <a:extLst>
              <a:ext uri="{FF2B5EF4-FFF2-40B4-BE49-F238E27FC236}">
                <a16:creationId xmlns:a16="http://schemas.microsoft.com/office/drawing/2014/main" id="{72477B22-75B8-4C0B-8108-7D2915CEA7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95" y="1584244"/>
            <a:ext cx="9819724" cy="49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2D4767-E63D-4140-8B59-A0CE9089A69A}"/>
              </a:ext>
            </a:extLst>
          </p:cNvPr>
          <p:cNvSpPr txBox="1"/>
          <p:nvPr/>
        </p:nvSpPr>
        <p:spPr>
          <a:xfrm>
            <a:off x="4868247" y="650423"/>
            <a:ext cx="2596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  <a:latin typeface="Montserrat" panose="02000505000000020004" pitchFamily="2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88563779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642</TotalTime>
  <Words>96</Words>
  <Application>Microsoft Office PowerPoint</Application>
  <PresentationFormat>Panorámica</PresentationFormat>
  <Paragraphs>18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Metropolitano</vt:lpstr>
      <vt:lpstr>Ironundation</vt:lpstr>
      <vt:lpstr>¿Queremos esto para nuestro futuro?</vt:lpstr>
      <vt:lpstr>¿Objetivo?</vt:lpstr>
      <vt:lpstr>Presentación de PowerPoint</vt:lpstr>
      <vt:lpstr>Y.. ¿esto para qué?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you not going to be able to live in 2100?</dc:title>
  <dc:creator>Irene Aguerri Vallino</dc:creator>
  <cp:lastModifiedBy>Irene Aguerri Vallino</cp:lastModifiedBy>
  <cp:revision>21</cp:revision>
  <dcterms:created xsi:type="dcterms:W3CDTF">2022-07-28T20:23:29Z</dcterms:created>
  <dcterms:modified xsi:type="dcterms:W3CDTF">2022-07-29T07:50:35Z</dcterms:modified>
</cp:coreProperties>
</file>