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8" r:id="rId3"/>
    <p:sldId id="259" r:id="rId4"/>
    <p:sldId id="271" r:id="rId5"/>
    <p:sldId id="280" r:id="rId6"/>
    <p:sldId id="260" r:id="rId7"/>
    <p:sldId id="274" r:id="rId8"/>
    <p:sldId id="272" r:id="rId9"/>
    <p:sldId id="276" r:id="rId10"/>
    <p:sldId id="275" r:id="rId11"/>
    <p:sldId id="277" r:id="rId12"/>
    <p:sldId id="261" r:id="rId13"/>
    <p:sldId id="263" r:id="rId14"/>
    <p:sldId id="281" r:id="rId15"/>
    <p:sldId id="282" r:id="rId16"/>
    <p:sldId id="283" r:id="rId17"/>
    <p:sldId id="26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4EC5-14FD-4002-96F9-E12CE46EA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260CAE3-FE71-4269-9CAE-8F63CDAF3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1197633-D6A1-4D44-BA2C-6F66F53A31A5}"/>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0633E70E-6094-4038-A97B-9BFD901F67F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0C11D68-3F46-4006-A027-69A316938B26}"/>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339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FC07-C6CA-49D8-A378-01500B8ED1D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916F800-75E5-48FC-8F3F-645E33B14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628048-0FD1-4228-A51B-04DDBA35671C}"/>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FDBC80DB-CC11-48D7-86D9-6B25178FA03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9B404E-7429-4875-B281-0391C53A11D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5566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F7AEA-5A84-4CFB-A5E6-8EBC2870E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FBB95D-5EF0-4DD2-9D26-B155B537E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29A0A8D-1FF5-4C98-90C7-83F4202973AA}"/>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055CCDD6-8240-4365-A554-9C18ADD68E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208AD4-BF14-45F7-8EEB-0F453B5FD81A}"/>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65934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E244-6706-461E-9415-7E0C78D7C1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392765-92DF-4626-B29F-B6C105EB6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7F99723-FB02-4932-B0FD-6D8B5B4A7A3F}"/>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7347DDEC-0EF2-4B05-A376-63D6A856C0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C1690-B02E-4875-8BA3-69BFBB2BAD0D}"/>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418599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352-0452-4D49-B801-6AB4C013A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DBAFB5F-5749-407A-903A-93A5CE941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85EB1-4379-4D6B-A649-C2FF3017FADC}"/>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98E4519B-58E7-43CA-BB47-2C319768F7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C3AAD8-8522-4DBB-A440-5517102EB68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335876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E7DB-13DF-4589-A0B4-E3E58D64F36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FD74C7-A788-4D62-B726-E09F1184B6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09729F2-A54B-494D-AE72-0E47516C6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0626E3-19AC-4515-989E-9E318B4003BC}"/>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6" name="Footer Placeholder 5">
            <a:extLst>
              <a:ext uri="{FF2B5EF4-FFF2-40B4-BE49-F238E27FC236}">
                <a16:creationId xmlns:a16="http://schemas.microsoft.com/office/drawing/2014/main" id="{CA93C652-4546-4BD0-B232-00C01FE539D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CC5B146-D442-49CA-B83A-AF1018ED76A6}"/>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365363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60EB-AE1C-4F6F-B7E5-6D896F594CB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EB19B8-A001-40EB-B8F7-ED7298617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3C997-9325-453B-B4EE-613D2D419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E738AA0-9979-450F-B6DE-0AA2B963B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AB967-01E2-414E-8F31-132CFECBB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5B6F50C-61A5-4DFD-87DD-F80299E0EDA4}"/>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8" name="Footer Placeholder 7">
            <a:extLst>
              <a:ext uri="{FF2B5EF4-FFF2-40B4-BE49-F238E27FC236}">
                <a16:creationId xmlns:a16="http://schemas.microsoft.com/office/drawing/2014/main" id="{1F3EA81B-B822-46E0-BEBA-AB12AC00406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79E41C3-7C88-42C9-A2FD-56B16825D200}"/>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53530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2E7C-6D2B-4E0A-B3D9-9304D0343BA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F5F2F9B-F9D9-46EA-BD36-AF5F2C1E423A}"/>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4" name="Footer Placeholder 3">
            <a:extLst>
              <a:ext uri="{FF2B5EF4-FFF2-40B4-BE49-F238E27FC236}">
                <a16:creationId xmlns:a16="http://schemas.microsoft.com/office/drawing/2014/main" id="{C6BD174D-2407-464D-B1A9-1DB827640E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06D60E-6928-48EB-BAF7-3400D11C029B}"/>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1200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5B59-AC09-43D4-B243-46264CBD6B95}"/>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3" name="Footer Placeholder 2">
            <a:extLst>
              <a:ext uri="{FF2B5EF4-FFF2-40B4-BE49-F238E27FC236}">
                <a16:creationId xmlns:a16="http://schemas.microsoft.com/office/drawing/2014/main" id="{983FE4B2-7783-4497-A07A-A06D1F500C0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E5BFE3B-4D4F-4B35-9A3B-C9C2529ACC37}"/>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155233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663B-CA59-42A0-A32A-24BB19EDD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800709D-41A5-474D-8216-E0D096677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091CFFF-A77D-4EDB-96BA-91DFFD8E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4263C-CE75-41FE-8AA6-7A4878707958}"/>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6" name="Footer Placeholder 5">
            <a:extLst>
              <a:ext uri="{FF2B5EF4-FFF2-40B4-BE49-F238E27FC236}">
                <a16:creationId xmlns:a16="http://schemas.microsoft.com/office/drawing/2014/main" id="{7BFD401B-0B73-4CE8-956E-1742B2CC047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D02D948-8BD7-46EB-883A-15C97D9DF75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1862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C5C9-6AA9-465B-8BB8-B21F8C9D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562DDB6-2827-4CFF-88CB-663ED2B2C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5854F5-DCE4-4A8F-8550-F6A895866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02101-87BF-48C9-850F-4B6A80C53C0C}"/>
              </a:ext>
            </a:extLst>
          </p:cNvPr>
          <p:cNvSpPr>
            <a:spLocks noGrp="1"/>
          </p:cNvSpPr>
          <p:nvPr>
            <p:ph type="dt" sz="half" idx="10"/>
          </p:nvPr>
        </p:nvSpPr>
        <p:spPr/>
        <p:txBody>
          <a:bodyPr/>
          <a:lstStyle/>
          <a:p>
            <a:fld id="{2DB932A4-B8CC-4C08-8E5F-6AEF83A39DB5}" type="datetimeFigureOut">
              <a:rPr lang="en-SG" smtClean="0"/>
              <a:t>8/2/2022</a:t>
            </a:fld>
            <a:endParaRPr lang="en-SG"/>
          </a:p>
        </p:txBody>
      </p:sp>
      <p:sp>
        <p:nvSpPr>
          <p:cNvPr id="6" name="Footer Placeholder 5">
            <a:extLst>
              <a:ext uri="{FF2B5EF4-FFF2-40B4-BE49-F238E27FC236}">
                <a16:creationId xmlns:a16="http://schemas.microsoft.com/office/drawing/2014/main" id="{21A11BB8-8365-4F83-8E9D-4F50A498EC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07875A-E59A-4359-935F-1537F7A74872}"/>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80102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7E41-97E8-4429-8DB0-674816CCB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89164B-CE19-49BA-A861-9EE1311AC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DDC004A-5847-41A3-8CD3-314D8B7E4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932A4-B8CC-4C08-8E5F-6AEF83A39DB5}" type="datetimeFigureOut">
              <a:rPr lang="en-SG" smtClean="0"/>
              <a:t>8/2/2022</a:t>
            </a:fld>
            <a:endParaRPr lang="en-SG"/>
          </a:p>
        </p:txBody>
      </p:sp>
      <p:sp>
        <p:nvSpPr>
          <p:cNvPr id="5" name="Footer Placeholder 4">
            <a:extLst>
              <a:ext uri="{FF2B5EF4-FFF2-40B4-BE49-F238E27FC236}">
                <a16:creationId xmlns:a16="http://schemas.microsoft.com/office/drawing/2014/main" id="{E908F531-E2FC-477B-B6B1-C354DB422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FC7FDB0-B6E2-44F2-BB1B-766D11050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24CF-6021-4BC5-8ADB-DF52E45616DF}" type="slidenum">
              <a:rPr lang="en-SG" smtClean="0"/>
              <a:t>‹#›</a:t>
            </a:fld>
            <a:endParaRPr lang="en-SG"/>
          </a:p>
        </p:txBody>
      </p:sp>
      <p:sp>
        <p:nvSpPr>
          <p:cNvPr id="8" name="TextBox 7">
            <a:extLst>
              <a:ext uri="{FF2B5EF4-FFF2-40B4-BE49-F238E27FC236}">
                <a16:creationId xmlns:a16="http://schemas.microsoft.com/office/drawing/2014/main" id="{45F53CAB-4C9A-431B-BD9C-6CD2D0C6F9CD}"/>
              </a:ext>
            </a:extLst>
          </p:cNvPr>
          <p:cNvSpPr txBox="1"/>
          <p:nvPr userDrawn="1">
            <p:extLst>
              <p:ext uri="{1162E1C5-73C7-4A58-AE30-91384D911F3F}">
                <p184:classification xmlns:p184="http://schemas.microsoft.com/office/powerpoint/2018/4/main" val="hdr"/>
              </p:ext>
            </p:extLst>
          </p:nvPr>
        </p:nvSpPr>
        <p:spPr>
          <a:xfrm>
            <a:off x="5653088" y="0"/>
            <a:ext cx="736600" cy="182880"/>
          </a:xfrm>
          <a:prstGeom prst="rect">
            <a:avLst/>
          </a:prstGeom>
        </p:spPr>
        <p:txBody>
          <a:bodyPr horzOverflow="overflow" lIns="0" tIns="0" rIns="0" bIns="0">
            <a:spAutoFit/>
          </a:bodyPr>
          <a:lstStyle/>
          <a:p>
            <a:pPr algn="ctr"/>
            <a:r>
              <a:rPr lang="en-SG" sz="1200">
                <a:solidFill>
                  <a:srgbClr val="000000"/>
                </a:solidFill>
                <a:latin typeface="Calibri" panose="020F0502020204030204" pitchFamily="34" charset="0"/>
                <a:cs typeface="Calibri" panose="020F0502020204030204" pitchFamily="34" charset="0"/>
              </a:rPr>
              <a:t>SIT Internal</a:t>
            </a:r>
          </a:p>
        </p:txBody>
      </p:sp>
    </p:spTree>
    <p:extLst>
      <p:ext uri="{BB962C8B-B14F-4D97-AF65-F5344CB8AC3E}">
        <p14:creationId xmlns:p14="http://schemas.microsoft.com/office/powerpoint/2010/main" val="19233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F6D9-F13A-4B24-97C7-5634960B9380}"/>
              </a:ext>
            </a:extLst>
          </p:cNvPr>
          <p:cNvSpPr>
            <a:spLocks noGrp="1"/>
          </p:cNvSpPr>
          <p:nvPr>
            <p:ph type="title"/>
          </p:nvPr>
        </p:nvSpPr>
        <p:spPr>
          <a:xfrm>
            <a:off x="831850" y="1709738"/>
            <a:ext cx="11055350" cy="2852737"/>
          </a:xfrm>
        </p:spPr>
        <p:txBody>
          <a:bodyPr/>
          <a:lstStyle/>
          <a:p>
            <a:r>
              <a:rPr lang="en-US" dirty="0"/>
              <a:t>Playbook Workflow Generator (PWG)</a:t>
            </a:r>
            <a:endParaRPr lang="en-SG" dirty="0"/>
          </a:p>
        </p:txBody>
      </p:sp>
      <p:sp>
        <p:nvSpPr>
          <p:cNvPr id="3" name="Text Placeholder 2">
            <a:extLst>
              <a:ext uri="{FF2B5EF4-FFF2-40B4-BE49-F238E27FC236}">
                <a16:creationId xmlns:a16="http://schemas.microsoft.com/office/drawing/2014/main" id="{E9350713-6EE5-4EAD-955E-AE9DA8627944}"/>
              </a:ext>
            </a:extLst>
          </p:cNvPr>
          <p:cNvSpPr>
            <a:spLocks noGrp="1"/>
          </p:cNvSpPr>
          <p:nvPr>
            <p:ph type="body" idx="1"/>
          </p:nvPr>
        </p:nvSpPr>
        <p:spPr/>
        <p:txBody>
          <a:bodyPr/>
          <a:lstStyle/>
          <a:p>
            <a:r>
              <a:rPr lang="en-US" dirty="0"/>
              <a:t>By Tuhin &amp; Zhenlin</a:t>
            </a:r>
            <a:endParaRPr lang="en-SG" dirty="0"/>
          </a:p>
        </p:txBody>
      </p:sp>
    </p:spTree>
    <p:extLst>
      <p:ext uri="{BB962C8B-B14F-4D97-AF65-F5344CB8AC3E}">
        <p14:creationId xmlns:p14="http://schemas.microsoft.com/office/powerpoint/2010/main" val="167741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3503" y="4292570"/>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7" name="Oval 26">
            <a:extLst>
              <a:ext uri="{FF2B5EF4-FFF2-40B4-BE49-F238E27FC236}">
                <a16:creationId xmlns:a16="http://schemas.microsoft.com/office/drawing/2014/main" id="{6121EF4E-EF69-4071-A94C-D94D1883568D}"/>
              </a:ext>
            </a:extLst>
          </p:cNvPr>
          <p:cNvSpPr/>
          <p:nvPr/>
        </p:nvSpPr>
        <p:spPr>
          <a:xfrm>
            <a:off x="10781026" y="3039740"/>
            <a:ext cx="923989"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3807" y="407021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1" name="Oval 30">
            <a:extLst>
              <a:ext uri="{FF2B5EF4-FFF2-40B4-BE49-F238E27FC236}">
                <a16:creationId xmlns:a16="http://schemas.microsoft.com/office/drawing/2014/main" id="{3EE94C05-97E2-4222-A72C-E0AF7BB3E933}"/>
              </a:ext>
            </a:extLst>
          </p:cNvPr>
          <p:cNvSpPr/>
          <p:nvPr/>
        </p:nvSpPr>
        <p:spPr>
          <a:xfrm>
            <a:off x="3777252" y="4412239"/>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5" name="Oval 34">
            <a:extLst>
              <a:ext uri="{FF2B5EF4-FFF2-40B4-BE49-F238E27FC236}">
                <a16:creationId xmlns:a16="http://schemas.microsoft.com/office/drawing/2014/main" id="{1FD411E3-40A3-42A1-A41E-08F2768E1BBD}"/>
              </a:ext>
            </a:extLst>
          </p:cNvPr>
          <p:cNvSpPr/>
          <p:nvPr/>
        </p:nvSpPr>
        <p:spPr>
          <a:xfrm>
            <a:off x="3843539" y="317530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8" name="Oval 37">
            <a:extLst>
              <a:ext uri="{FF2B5EF4-FFF2-40B4-BE49-F238E27FC236}">
                <a16:creationId xmlns:a16="http://schemas.microsoft.com/office/drawing/2014/main" id="{4AB8BAFD-ABB9-4A15-9BF4-02D1312C9750}"/>
              </a:ext>
            </a:extLst>
          </p:cNvPr>
          <p:cNvSpPr/>
          <p:nvPr/>
        </p:nvSpPr>
        <p:spPr>
          <a:xfrm>
            <a:off x="436147" y="38362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39" name="Straight Arrow Connector 38">
            <a:extLst>
              <a:ext uri="{FF2B5EF4-FFF2-40B4-BE49-F238E27FC236}">
                <a16:creationId xmlns:a16="http://schemas.microsoft.com/office/drawing/2014/main" id="{48C42B0C-4B3F-4626-BEB7-E31292608248}"/>
              </a:ext>
            </a:extLst>
          </p:cNvPr>
          <p:cNvCxnSpPr>
            <a:cxnSpLocks/>
            <a:stCxn id="3" idx="6"/>
            <a:endCxn id="27" idx="2"/>
          </p:cNvCxnSpPr>
          <p:nvPr/>
        </p:nvCxnSpPr>
        <p:spPr>
          <a:xfrm flipV="1">
            <a:off x="10536463" y="3193629"/>
            <a:ext cx="244563" cy="1281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flipV="1">
            <a:off x="8633261" y="3679443"/>
            <a:ext cx="1080242" cy="7954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29" idx="6"/>
          </p:cNvCxnSpPr>
          <p:nvPr/>
        </p:nvCxnSpPr>
        <p:spPr>
          <a:xfrm flipH="1">
            <a:off x="6211481" y="3679443"/>
            <a:ext cx="1484966" cy="5768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11" idx="3"/>
          </p:cNvCxnSpPr>
          <p:nvPr/>
        </p:nvCxnSpPr>
        <p:spPr>
          <a:xfrm flipH="1" flipV="1">
            <a:off x="4912857" y="3308069"/>
            <a:ext cx="300950" cy="948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52B286-7FB6-468A-A003-834698606152}"/>
              </a:ext>
            </a:extLst>
          </p:cNvPr>
          <p:cNvCxnSpPr>
            <a:cxnSpLocks/>
            <a:stCxn id="29" idx="2"/>
            <a:endCxn id="31" idx="6"/>
          </p:cNvCxnSpPr>
          <p:nvPr/>
        </p:nvCxnSpPr>
        <p:spPr>
          <a:xfrm flipH="1">
            <a:off x="4774926" y="4256315"/>
            <a:ext cx="438881" cy="3420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805130-2173-4242-8144-BD8C6152E7ED}"/>
              </a:ext>
            </a:extLst>
          </p:cNvPr>
          <p:cNvCxnSpPr>
            <a:cxnSpLocks/>
            <a:stCxn id="35" idx="2"/>
            <a:endCxn id="36" idx="6"/>
          </p:cNvCxnSpPr>
          <p:nvPr/>
        </p:nvCxnSpPr>
        <p:spPr>
          <a:xfrm flipH="1" flipV="1">
            <a:off x="3483025" y="2834479"/>
            <a:ext cx="360514" cy="526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2A8B7B9-61C6-4ED5-B4EC-876D0BEEED11}"/>
              </a:ext>
            </a:extLst>
          </p:cNvPr>
          <p:cNvCxnSpPr>
            <a:cxnSpLocks/>
            <a:stCxn id="36" idx="2"/>
            <a:endCxn id="38" idx="6"/>
          </p:cNvCxnSpPr>
          <p:nvPr/>
        </p:nvCxnSpPr>
        <p:spPr>
          <a:xfrm flipH="1">
            <a:off x="1433821" y="2834479"/>
            <a:ext cx="1051530" cy="11878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051F3AF-4002-45BA-B894-93FF8775F90E}"/>
              </a:ext>
            </a:extLst>
          </p:cNvPr>
          <p:cNvSpPr txBox="1"/>
          <p:nvPr/>
        </p:nvSpPr>
        <p:spPr>
          <a:xfrm>
            <a:off x="11426871" y="3093600"/>
            <a:ext cx="278144" cy="200055"/>
          </a:xfrm>
          <a:prstGeom prst="rect">
            <a:avLst/>
          </a:prstGeom>
          <a:solidFill>
            <a:srgbClr val="FFFF00"/>
          </a:solidFill>
        </p:spPr>
        <p:txBody>
          <a:bodyPr wrap="square" rtlCol="0">
            <a:spAutoFit/>
          </a:bodyPr>
          <a:lstStyle/>
          <a:p>
            <a:pPr algn="ctr"/>
            <a:r>
              <a:rPr lang="en-US" sz="700" dirty="0"/>
              <a:t>h1</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h2</a:t>
            </a:r>
            <a:endParaRPr lang="en-SG" sz="700" dirty="0"/>
          </a:p>
        </p:txBody>
      </p:sp>
      <p:sp>
        <p:nvSpPr>
          <p:cNvPr id="85" name="TextBox 84">
            <a:extLst>
              <a:ext uri="{FF2B5EF4-FFF2-40B4-BE49-F238E27FC236}">
                <a16:creationId xmlns:a16="http://schemas.microsoft.com/office/drawing/2014/main" id="{112E288B-BD18-4B32-A35F-36E0C0DD60AB}"/>
              </a:ext>
            </a:extLst>
          </p:cNvPr>
          <p:cNvSpPr txBox="1"/>
          <p:nvPr/>
        </p:nvSpPr>
        <p:spPr>
          <a:xfrm>
            <a:off x="4614223" y="3303868"/>
            <a:ext cx="318560" cy="200055"/>
          </a:xfrm>
          <a:prstGeom prst="rect">
            <a:avLst/>
          </a:prstGeom>
          <a:solidFill>
            <a:srgbClr val="FFFF00"/>
          </a:solidFill>
        </p:spPr>
        <p:txBody>
          <a:bodyPr wrap="square" rtlCol="0">
            <a:spAutoFit/>
          </a:bodyPr>
          <a:lstStyle/>
          <a:p>
            <a:pPr algn="ctr"/>
            <a:r>
              <a:rPr lang="en-US" sz="700" dirty="0"/>
              <a:t>h5</a:t>
            </a:r>
            <a:endParaRPr lang="en-SG" sz="700" dirty="0"/>
          </a:p>
        </p:txBody>
      </p:sp>
      <p:sp>
        <p:nvSpPr>
          <p:cNvPr id="86" name="TextBox 85">
            <a:extLst>
              <a:ext uri="{FF2B5EF4-FFF2-40B4-BE49-F238E27FC236}">
                <a16:creationId xmlns:a16="http://schemas.microsoft.com/office/drawing/2014/main" id="{C570F0A9-AED0-4A3E-B316-F7CE7A1A6AAD}"/>
              </a:ext>
            </a:extLst>
          </p:cNvPr>
          <p:cNvSpPr txBox="1"/>
          <p:nvPr/>
        </p:nvSpPr>
        <p:spPr>
          <a:xfrm>
            <a:off x="4469703" y="4606181"/>
            <a:ext cx="318560" cy="200055"/>
          </a:xfrm>
          <a:prstGeom prst="rect">
            <a:avLst/>
          </a:prstGeom>
          <a:solidFill>
            <a:srgbClr val="FFFF00"/>
          </a:solidFill>
        </p:spPr>
        <p:txBody>
          <a:bodyPr wrap="square" rtlCol="0">
            <a:spAutoFit/>
          </a:bodyPr>
          <a:lstStyle/>
          <a:p>
            <a:pPr algn="ctr"/>
            <a:r>
              <a:rPr lang="en-US" sz="700" dirty="0"/>
              <a:t>h4</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h6</a:t>
            </a:r>
            <a:endParaRPr lang="en-SG" sz="700" dirty="0"/>
          </a:p>
        </p:txBody>
      </p:sp>
      <p:sp>
        <p:nvSpPr>
          <p:cNvPr id="88" name="TextBox 87">
            <a:extLst>
              <a:ext uri="{FF2B5EF4-FFF2-40B4-BE49-F238E27FC236}">
                <a16:creationId xmlns:a16="http://schemas.microsoft.com/office/drawing/2014/main" id="{7E2E1C15-DAA5-4D85-9311-92580B866B94}"/>
              </a:ext>
            </a:extLst>
          </p:cNvPr>
          <p:cNvSpPr txBox="1"/>
          <p:nvPr/>
        </p:nvSpPr>
        <p:spPr>
          <a:xfrm>
            <a:off x="1120389" y="4007934"/>
            <a:ext cx="318560" cy="200055"/>
          </a:xfrm>
          <a:prstGeom prst="rect">
            <a:avLst/>
          </a:prstGeom>
          <a:solidFill>
            <a:srgbClr val="FFFF00"/>
          </a:solidFill>
        </p:spPr>
        <p:txBody>
          <a:bodyPr wrap="square" rtlCol="0">
            <a:spAutoFit/>
          </a:bodyPr>
          <a:lstStyle/>
          <a:p>
            <a:pPr algn="ctr"/>
            <a:r>
              <a:rPr lang="en-US" sz="700" dirty="0"/>
              <a:t>h7</a:t>
            </a:r>
            <a:endParaRPr lang="en-SG" sz="700" dirty="0"/>
          </a:p>
        </p:txBody>
      </p:sp>
      <p:sp>
        <p:nvSpPr>
          <p:cNvPr id="69" name="TextBox 68">
            <a:extLst>
              <a:ext uri="{FF2B5EF4-FFF2-40B4-BE49-F238E27FC236}">
                <a16:creationId xmlns:a16="http://schemas.microsoft.com/office/drawing/2014/main" id="{363238E9-BAC3-4649-950E-C707FE156748}"/>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sp>
        <p:nvSpPr>
          <p:cNvPr id="71" name="TextBox 70">
            <a:extLst>
              <a:ext uri="{FF2B5EF4-FFF2-40B4-BE49-F238E27FC236}">
                <a16:creationId xmlns:a16="http://schemas.microsoft.com/office/drawing/2014/main" id="{6079DA7F-2EBF-41D3-AA83-C9814A8FF7AC}"/>
              </a:ext>
            </a:extLst>
          </p:cNvPr>
          <p:cNvSpPr txBox="1"/>
          <p:nvPr/>
        </p:nvSpPr>
        <p:spPr>
          <a:xfrm>
            <a:off x="5858728" y="4188236"/>
            <a:ext cx="278144" cy="200055"/>
          </a:xfrm>
          <a:prstGeom prst="rect">
            <a:avLst/>
          </a:prstGeom>
          <a:solidFill>
            <a:srgbClr val="FFFF00"/>
          </a:solidFill>
        </p:spPr>
        <p:txBody>
          <a:bodyPr wrap="square" rtlCol="0">
            <a:spAutoFit/>
          </a:bodyPr>
          <a:lstStyle/>
          <a:p>
            <a:pPr algn="ctr"/>
            <a:r>
              <a:rPr lang="en-US" sz="700" dirty="0"/>
              <a:t>h3</a:t>
            </a:r>
            <a:endParaRPr lang="en-SG" sz="700" dirty="0"/>
          </a:p>
        </p:txBody>
      </p:sp>
      <p:sp>
        <p:nvSpPr>
          <p:cNvPr id="73" name="TextBox 72">
            <a:extLst>
              <a:ext uri="{FF2B5EF4-FFF2-40B4-BE49-F238E27FC236}">
                <a16:creationId xmlns:a16="http://schemas.microsoft.com/office/drawing/2014/main" id="{18D53E84-366D-4372-9FBD-752B8FAC3126}"/>
              </a:ext>
            </a:extLst>
          </p:cNvPr>
          <p:cNvSpPr txBox="1"/>
          <p:nvPr/>
        </p:nvSpPr>
        <p:spPr>
          <a:xfrm>
            <a:off x="9063532" y="5860797"/>
            <a:ext cx="2945861" cy="646331"/>
          </a:xfrm>
          <a:prstGeom prst="rect">
            <a:avLst/>
          </a:prstGeom>
          <a:noFill/>
        </p:spPr>
        <p:txBody>
          <a:bodyPr wrap="square" rtlCol="0">
            <a:spAutoFit/>
          </a:bodyPr>
          <a:lstStyle/>
          <a:p>
            <a:r>
              <a:rPr lang="en-US" dirty="0"/>
              <a:t>5. Continue with the same process as step 3.</a:t>
            </a:r>
            <a:endParaRPr lang="en-SG" dirty="0"/>
          </a:p>
        </p:txBody>
      </p:sp>
      <p:sp>
        <p:nvSpPr>
          <p:cNvPr id="82" name="Arrow: Down 81">
            <a:extLst>
              <a:ext uri="{FF2B5EF4-FFF2-40B4-BE49-F238E27FC236}">
                <a16:creationId xmlns:a16="http://schemas.microsoft.com/office/drawing/2014/main" id="{34F77D64-6951-4A99-9A95-FC400D88E510}"/>
              </a:ext>
            </a:extLst>
          </p:cNvPr>
          <p:cNvSpPr/>
          <p:nvPr/>
        </p:nvSpPr>
        <p:spPr>
          <a:xfrm rot="11360712">
            <a:off x="9846161" y="5246443"/>
            <a:ext cx="341832" cy="580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5488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5390615" y="221106"/>
            <a:ext cx="4044056" cy="923330"/>
          </a:xfrm>
          <a:prstGeom prst="rect">
            <a:avLst/>
          </a:prstGeom>
          <a:noFill/>
        </p:spPr>
        <p:txBody>
          <a:bodyPr wrap="square" rtlCol="0">
            <a:spAutoFit/>
          </a:bodyPr>
          <a:lstStyle/>
          <a:p>
            <a:r>
              <a:rPr lang="en-US" dirty="0"/>
              <a:t>6. Continue with the same process as step 2 and 4 until the end of the TTP queue is reached. </a:t>
            </a:r>
            <a:endParaRPr lang="en-SG" dirty="0"/>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Red Cross Mark Clipart Printable - Cancel Clipart - Png Download (#380082)  - PikPng">
            <a:extLst>
              <a:ext uri="{FF2B5EF4-FFF2-40B4-BE49-F238E27FC236}">
                <a16:creationId xmlns:a16="http://schemas.microsoft.com/office/drawing/2014/main" id="{8BC182DD-DB65-4050-ADE1-10843B469F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1566" y="3745868"/>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Red Cross Mark Clipart Printable - Cancel Clipart - Png Download (#380082)  - PikPng">
            <a:extLst>
              <a:ext uri="{FF2B5EF4-FFF2-40B4-BE49-F238E27FC236}">
                <a16:creationId xmlns:a16="http://schemas.microsoft.com/office/drawing/2014/main" id="{5DBD57E7-C983-4D9E-B847-F4893A7BF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7540" y="408737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Green Tick Vector PNG | PNG All">
            <a:extLst>
              <a:ext uri="{FF2B5EF4-FFF2-40B4-BE49-F238E27FC236}">
                <a16:creationId xmlns:a16="http://schemas.microsoft.com/office/drawing/2014/main" id="{16D188B2-45A3-4D0A-B8EA-FF34D5FF26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06378" y="4341292"/>
            <a:ext cx="272598" cy="31195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FD45A22F-1E7D-4FDE-967C-D4DF705C1D5D}"/>
              </a:ext>
            </a:extLst>
          </p:cNvPr>
          <p:cNvSpPr txBox="1"/>
          <p:nvPr/>
        </p:nvSpPr>
        <p:spPr>
          <a:xfrm>
            <a:off x="10312439" y="3784396"/>
            <a:ext cx="278144" cy="200055"/>
          </a:xfrm>
          <a:prstGeom prst="rect">
            <a:avLst/>
          </a:prstGeom>
          <a:solidFill>
            <a:srgbClr val="FFFF00"/>
          </a:solidFill>
        </p:spPr>
        <p:txBody>
          <a:bodyPr wrap="square" rtlCol="0">
            <a:spAutoFit/>
          </a:bodyPr>
          <a:lstStyle/>
          <a:p>
            <a:pPr algn="ctr"/>
            <a:r>
              <a:rPr lang="en-US" sz="700" dirty="0"/>
              <a:t>f</a:t>
            </a:r>
            <a:endParaRPr lang="en-SG" sz="700" dirty="0"/>
          </a:p>
        </p:txBody>
      </p:sp>
      <p:sp>
        <p:nvSpPr>
          <p:cNvPr id="40" name="TextBox 39">
            <a:extLst>
              <a:ext uri="{FF2B5EF4-FFF2-40B4-BE49-F238E27FC236}">
                <a16:creationId xmlns:a16="http://schemas.microsoft.com/office/drawing/2014/main" id="{BA390997-46C9-4782-94EC-69A59E94480A}"/>
              </a:ext>
            </a:extLst>
          </p:cNvPr>
          <p:cNvSpPr txBox="1"/>
          <p:nvPr/>
        </p:nvSpPr>
        <p:spPr>
          <a:xfrm>
            <a:off x="10341728" y="4128999"/>
            <a:ext cx="278144" cy="200055"/>
          </a:xfrm>
          <a:prstGeom prst="rect">
            <a:avLst/>
          </a:prstGeom>
          <a:solidFill>
            <a:srgbClr val="FFFF00"/>
          </a:solidFill>
        </p:spPr>
        <p:txBody>
          <a:bodyPr wrap="square" rtlCol="0">
            <a:spAutoFit/>
          </a:bodyPr>
          <a:lstStyle/>
          <a:p>
            <a:pPr algn="ctr"/>
            <a:r>
              <a:rPr lang="en-US" sz="700" dirty="0"/>
              <a:t>g</a:t>
            </a:r>
            <a:endParaRPr lang="en-SG" sz="700" dirty="0"/>
          </a:p>
        </p:txBody>
      </p:sp>
      <p:sp>
        <p:nvSpPr>
          <p:cNvPr id="41" name="TextBox 40">
            <a:extLst>
              <a:ext uri="{FF2B5EF4-FFF2-40B4-BE49-F238E27FC236}">
                <a16:creationId xmlns:a16="http://schemas.microsoft.com/office/drawing/2014/main" id="{9155937B-E884-4985-8631-74B5C66D2E39}"/>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pic>
        <p:nvPicPr>
          <p:cNvPr id="42" name="Picture 10" descr="Red Cross Mark Clipart Printable - Cancel Clipart - Png Download (#380082)  - PikPng">
            <a:extLst>
              <a:ext uri="{FF2B5EF4-FFF2-40B4-BE49-F238E27FC236}">
                <a16:creationId xmlns:a16="http://schemas.microsoft.com/office/drawing/2014/main" id="{E60D1AE2-5DDE-43A7-BF4E-1EFD1733F3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6878" y="4743192"/>
            <a:ext cx="235166" cy="25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3238449" y="2259954"/>
            <a:ext cx="629666" cy="253916"/>
          </a:xfrm>
          <a:prstGeom prst="rect">
            <a:avLst/>
          </a:prstGeom>
          <a:solidFill>
            <a:srgbClr val="FFFF00"/>
          </a:solidFill>
        </p:spPr>
        <p:txBody>
          <a:bodyPr wrap="square" rtlCol="0">
            <a:spAutoFit/>
          </a:bodyPr>
          <a:lstStyle/>
          <a:p>
            <a:pPr algn="ctr"/>
            <a:r>
              <a:rPr lang="en-US" sz="1050" dirty="0"/>
              <a:t>e</a:t>
            </a:r>
            <a:endParaRPr lang="en-SG" sz="1050" dirty="0"/>
          </a:p>
        </p:txBody>
      </p:sp>
      <p:sp>
        <p:nvSpPr>
          <p:cNvPr id="39" name="TextBox 38">
            <a:extLst>
              <a:ext uri="{FF2B5EF4-FFF2-40B4-BE49-F238E27FC236}">
                <a16:creationId xmlns:a16="http://schemas.microsoft.com/office/drawing/2014/main" id="{FE01B269-078E-441A-B7CB-7B1C14CD53B8}"/>
              </a:ext>
            </a:extLst>
          </p:cNvPr>
          <p:cNvSpPr txBox="1"/>
          <p:nvPr/>
        </p:nvSpPr>
        <p:spPr>
          <a:xfrm>
            <a:off x="5738306" y="2198852"/>
            <a:ext cx="629666" cy="253916"/>
          </a:xfrm>
          <a:prstGeom prst="rect">
            <a:avLst/>
          </a:prstGeom>
          <a:solidFill>
            <a:srgbClr val="FFFF00"/>
          </a:solidFill>
        </p:spPr>
        <p:txBody>
          <a:bodyPr wrap="square" rtlCol="0">
            <a:spAutoFit/>
          </a:bodyPr>
          <a:lstStyle/>
          <a:p>
            <a:pPr algn="ctr"/>
            <a:r>
              <a:rPr lang="en-US" sz="1050" dirty="0"/>
              <a:t>h</a:t>
            </a:r>
            <a:endParaRPr lang="en-SG" sz="1050" dirty="0"/>
          </a:p>
        </p:txBody>
      </p:sp>
      <p:sp>
        <p:nvSpPr>
          <p:cNvPr id="40" name="TextBox 39">
            <a:extLst>
              <a:ext uri="{FF2B5EF4-FFF2-40B4-BE49-F238E27FC236}">
                <a16:creationId xmlns:a16="http://schemas.microsoft.com/office/drawing/2014/main" id="{B34250BE-26D7-4BE4-BF84-7DEDE120E52E}"/>
              </a:ext>
            </a:extLst>
          </p:cNvPr>
          <p:cNvSpPr txBox="1"/>
          <p:nvPr/>
        </p:nvSpPr>
        <p:spPr>
          <a:xfrm>
            <a:off x="3868115" y="2987113"/>
            <a:ext cx="629666" cy="253916"/>
          </a:xfrm>
          <a:prstGeom prst="rect">
            <a:avLst/>
          </a:prstGeom>
          <a:solidFill>
            <a:srgbClr val="FFFF00"/>
          </a:solidFill>
        </p:spPr>
        <p:txBody>
          <a:bodyPr wrap="square" rtlCol="0">
            <a:spAutoFit/>
          </a:bodyPr>
          <a:lstStyle/>
          <a:p>
            <a:pPr algn="ctr"/>
            <a:r>
              <a:rPr lang="en-US" sz="1050" dirty="0"/>
              <a:t>e1</a:t>
            </a:r>
            <a:endParaRPr lang="en-SG" sz="1050" dirty="0"/>
          </a:p>
        </p:txBody>
      </p:sp>
      <p:sp>
        <p:nvSpPr>
          <p:cNvPr id="41" name="TextBox 40">
            <a:extLst>
              <a:ext uri="{FF2B5EF4-FFF2-40B4-BE49-F238E27FC236}">
                <a16:creationId xmlns:a16="http://schemas.microsoft.com/office/drawing/2014/main" id="{FEC98AE0-2225-491B-B6B9-A9E1B5DC4B37}"/>
              </a:ext>
            </a:extLst>
          </p:cNvPr>
          <p:cNvSpPr txBox="1"/>
          <p:nvPr/>
        </p:nvSpPr>
        <p:spPr>
          <a:xfrm>
            <a:off x="1466799" y="3037178"/>
            <a:ext cx="629666" cy="253916"/>
          </a:xfrm>
          <a:prstGeom prst="rect">
            <a:avLst/>
          </a:prstGeom>
          <a:solidFill>
            <a:srgbClr val="FFFF00"/>
          </a:solidFill>
        </p:spPr>
        <p:txBody>
          <a:bodyPr wrap="square" rtlCol="0">
            <a:spAutoFit/>
          </a:bodyPr>
          <a:lstStyle/>
          <a:p>
            <a:pPr algn="ctr"/>
            <a:r>
              <a:rPr lang="en-US" sz="1050" dirty="0"/>
              <a:t>e2</a:t>
            </a:r>
            <a:endParaRPr lang="en-SG" sz="1050" dirty="0"/>
          </a:p>
        </p:txBody>
      </p:sp>
      <p:sp>
        <p:nvSpPr>
          <p:cNvPr id="42" name="TextBox 41">
            <a:extLst>
              <a:ext uri="{FF2B5EF4-FFF2-40B4-BE49-F238E27FC236}">
                <a16:creationId xmlns:a16="http://schemas.microsoft.com/office/drawing/2014/main" id="{6946C5F5-EB15-469E-BBA6-64ECDCB27690}"/>
              </a:ext>
            </a:extLst>
          </p:cNvPr>
          <p:cNvSpPr txBox="1"/>
          <p:nvPr/>
        </p:nvSpPr>
        <p:spPr>
          <a:xfrm>
            <a:off x="2608783" y="3010350"/>
            <a:ext cx="629666" cy="253916"/>
          </a:xfrm>
          <a:prstGeom prst="rect">
            <a:avLst/>
          </a:prstGeom>
          <a:solidFill>
            <a:srgbClr val="FFFF00"/>
          </a:solidFill>
        </p:spPr>
        <p:txBody>
          <a:bodyPr wrap="square" rtlCol="0">
            <a:spAutoFit/>
          </a:bodyPr>
          <a:lstStyle/>
          <a:p>
            <a:pPr algn="ctr"/>
            <a:r>
              <a:rPr lang="en-US" sz="1050" dirty="0"/>
              <a:t>e3</a:t>
            </a:r>
            <a:endParaRPr lang="en-SG" sz="1050" dirty="0"/>
          </a:p>
        </p:txBody>
      </p:sp>
      <p:sp>
        <p:nvSpPr>
          <p:cNvPr id="43" name="TextBox 42">
            <a:extLst>
              <a:ext uri="{FF2B5EF4-FFF2-40B4-BE49-F238E27FC236}">
                <a16:creationId xmlns:a16="http://schemas.microsoft.com/office/drawing/2014/main" id="{697486E0-F2A4-4871-AC22-631544FACC03}"/>
              </a:ext>
            </a:extLst>
          </p:cNvPr>
          <p:cNvSpPr txBox="1"/>
          <p:nvPr/>
        </p:nvSpPr>
        <p:spPr>
          <a:xfrm>
            <a:off x="1466799" y="3633788"/>
            <a:ext cx="629666" cy="253916"/>
          </a:xfrm>
          <a:prstGeom prst="rect">
            <a:avLst/>
          </a:prstGeom>
          <a:solidFill>
            <a:srgbClr val="FFFF00"/>
          </a:solidFill>
        </p:spPr>
        <p:txBody>
          <a:bodyPr wrap="square" rtlCol="0">
            <a:spAutoFit/>
          </a:bodyPr>
          <a:lstStyle/>
          <a:p>
            <a:pPr algn="ctr"/>
            <a:r>
              <a:rPr lang="en-US" sz="1050" dirty="0"/>
              <a:t>e4</a:t>
            </a:r>
            <a:endParaRPr lang="en-SG" sz="1050" dirty="0"/>
          </a:p>
        </p:txBody>
      </p:sp>
      <p:sp>
        <p:nvSpPr>
          <p:cNvPr id="45" name="TextBox 44">
            <a:extLst>
              <a:ext uri="{FF2B5EF4-FFF2-40B4-BE49-F238E27FC236}">
                <a16:creationId xmlns:a16="http://schemas.microsoft.com/office/drawing/2014/main" id="{038AF521-91BC-4FDA-8383-D3F30DBDDA14}"/>
              </a:ext>
            </a:extLst>
          </p:cNvPr>
          <p:cNvSpPr txBox="1"/>
          <p:nvPr/>
        </p:nvSpPr>
        <p:spPr>
          <a:xfrm>
            <a:off x="1485290" y="4230398"/>
            <a:ext cx="629666" cy="253916"/>
          </a:xfrm>
          <a:prstGeom prst="rect">
            <a:avLst/>
          </a:prstGeom>
          <a:solidFill>
            <a:srgbClr val="FFFF00"/>
          </a:solidFill>
        </p:spPr>
        <p:txBody>
          <a:bodyPr wrap="square" rtlCol="0">
            <a:spAutoFit/>
          </a:bodyPr>
          <a:lstStyle/>
          <a:p>
            <a:pPr algn="ctr"/>
            <a:r>
              <a:rPr lang="en-US" sz="1050" dirty="0"/>
              <a:t>e5</a:t>
            </a:r>
            <a:endParaRPr lang="en-SG" sz="1050" dirty="0"/>
          </a:p>
        </p:txBody>
      </p:sp>
      <p:sp>
        <p:nvSpPr>
          <p:cNvPr id="46" name="TextBox 45">
            <a:extLst>
              <a:ext uri="{FF2B5EF4-FFF2-40B4-BE49-F238E27FC236}">
                <a16:creationId xmlns:a16="http://schemas.microsoft.com/office/drawing/2014/main" id="{9967376F-4E04-41BD-A6D3-0C1E45030BFF}"/>
              </a:ext>
            </a:extLst>
          </p:cNvPr>
          <p:cNvSpPr txBox="1"/>
          <p:nvPr/>
        </p:nvSpPr>
        <p:spPr>
          <a:xfrm>
            <a:off x="1485290" y="4827008"/>
            <a:ext cx="629666" cy="253916"/>
          </a:xfrm>
          <a:prstGeom prst="rect">
            <a:avLst/>
          </a:prstGeom>
          <a:solidFill>
            <a:srgbClr val="FFFF00"/>
          </a:solidFill>
        </p:spPr>
        <p:txBody>
          <a:bodyPr wrap="square" rtlCol="0">
            <a:spAutoFit/>
          </a:bodyPr>
          <a:lstStyle/>
          <a:p>
            <a:pPr algn="ctr"/>
            <a:r>
              <a:rPr lang="en-US" sz="1050" dirty="0"/>
              <a:t>e6</a:t>
            </a:r>
            <a:endParaRPr lang="en-SG" sz="1050" dirty="0"/>
          </a:p>
        </p:txBody>
      </p:sp>
      <p:cxnSp>
        <p:nvCxnSpPr>
          <p:cNvPr id="11" name="Straight Arrow Connector 10">
            <a:extLst>
              <a:ext uri="{FF2B5EF4-FFF2-40B4-BE49-F238E27FC236}">
                <a16:creationId xmlns:a16="http://schemas.microsoft.com/office/drawing/2014/main" id="{A2DA44FD-1F1F-4129-A657-61CE74316C49}"/>
              </a:ext>
            </a:extLst>
          </p:cNvPr>
          <p:cNvCxnSpPr>
            <a:stCxn id="57" idx="2"/>
            <a:endCxn id="42" idx="0"/>
          </p:cNvCxnSpPr>
          <p:nvPr/>
        </p:nvCxnSpPr>
        <p:spPr>
          <a:xfrm flipH="1">
            <a:off x="2923616" y="2513870"/>
            <a:ext cx="629666" cy="49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16E442-E024-411B-8443-D69EDD506EA6}"/>
              </a:ext>
            </a:extLst>
          </p:cNvPr>
          <p:cNvCxnSpPr>
            <a:stCxn id="57" idx="2"/>
            <a:endCxn id="40" idx="0"/>
          </p:cNvCxnSpPr>
          <p:nvPr/>
        </p:nvCxnSpPr>
        <p:spPr>
          <a:xfrm>
            <a:off x="3553282" y="2513870"/>
            <a:ext cx="629666" cy="47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814107-F6DF-4082-A7CA-E88A537B1458}"/>
              </a:ext>
            </a:extLst>
          </p:cNvPr>
          <p:cNvCxnSpPr>
            <a:stCxn id="57" idx="2"/>
            <a:endCxn id="41" idx="0"/>
          </p:cNvCxnSpPr>
          <p:nvPr/>
        </p:nvCxnSpPr>
        <p:spPr>
          <a:xfrm flipH="1">
            <a:off x="1781632" y="2513870"/>
            <a:ext cx="1771650" cy="52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BDC595-A779-4BA1-B413-2CF29BCB7AAF}"/>
              </a:ext>
            </a:extLst>
          </p:cNvPr>
          <p:cNvCxnSpPr>
            <a:stCxn id="41" idx="2"/>
            <a:endCxn id="43" idx="0"/>
          </p:cNvCxnSpPr>
          <p:nvPr/>
        </p:nvCxnSpPr>
        <p:spPr>
          <a:xfrm>
            <a:off x="1781632" y="3291094"/>
            <a:ext cx="0"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77962C-560E-4781-BDB4-A34A5E01C566}"/>
              </a:ext>
            </a:extLst>
          </p:cNvPr>
          <p:cNvCxnSpPr>
            <a:stCxn id="42" idx="2"/>
            <a:endCxn id="45" idx="0"/>
          </p:cNvCxnSpPr>
          <p:nvPr/>
        </p:nvCxnSpPr>
        <p:spPr>
          <a:xfrm flipH="1">
            <a:off x="1800123" y="3264266"/>
            <a:ext cx="1123493" cy="9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40426C-6744-4A32-9F5E-A50F5C916138}"/>
              </a:ext>
            </a:extLst>
          </p:cNvPr>
          <p:cNvCxnSpPr>
            <a:stCxn id="43" idx="2"/>
            <a:endCxn id="45" idx="0"/>
          </p:cNvCxnSpPr>
          <p:nvPr/>
        </p:nvCxnSpPr>
        <p:spPr>
          <a:xfrm>
            <a:off x="1781632" y="3887704"/>
            <a:ext cx="18491"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1722F7C-3332-4F23-98AB-9AA17C5F4563}"/>
              </a:ext>
            </a:extLst>
          </p:cNvPr>
          <p:cNvCxnSpPr>
            <a:stCxn id="45" idx="2"/>
            <a:endCxn id="46" idx="0"/>
          </p:cNvCxnSpPr>
          <p:nvPr/>
        </p:nvCxnSpPr>
        <p:spPr>
          <a:xfrm>
            <a:off x="1800123" y="4484314"/>
            <a:ext cx="0"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1EA8E17-BCBD-466D-9F5D-E9D1AC5B8B82}"/>
              </a:ext>
            </a:extLst>
          </p:cNvPr>
          <p:cNvSpPr txBox="1"/>
          <p:nvPr/>
        </p:nvSpPr>
        <p:spPr>
          <a:xfrm>
            <a:off x="4267200" y="1345554"/>
            <a:ext cx="1190625" cy="307777"/>
          </a:xfrm>
          <a:prstGeom prst="rect">
            <a:avLst/>
          </a:prstGeom>
          <a:solidFill>
            <a:srgbClr val="FFFF00"/>
          </a:solidFill>
        </p:spPr>
        <p:txBody>
          <a:bodyPr wrap="square" rtlCol="0">
            <a:spAutoFit/>
          </a:bodyPr>
          <a:lstStyle/>
          <a:p>
            <a:pPr algn="ctr"/>
            <a:r>
              <a:rPr lang="en-US" sz="1400" dirty="0"/>
              <a:t>Data Theft</a:t>
            </a:r>
            <a:endParaRPr lang="en-SG" sz="1400" dirty="0"/>
          </a:p>
        </p:txBody>
      </p:sp>
      <p:cxnSp>
        <p:nvCxnSpPr>
          <p:cNvPr id="51" name="Straight Arrow Connector 50">
            <a:extLst>
              <a:ext uri="{FF2B5EF4-FFF2-40B4-BE49-F238E27FC236}">
                <a16:creationId xmlns:a16="http://schemas.microsoft.com/office/drawing/2014/main" id="{39FD5C1D-581E-4C45-ABAA-66962CCB4819}"/>
              </a:ext>
            </a:extLst>
          </p:cNvPr>
          <p:cNvCxnSpPr>
            <a:stCxn id="69" idx="2"/>
            <a:endCxn id="57" idx="0"/>
          </p:cNvCxnSpPr>
          <p:nvPr/>
        </p:nvCxnSpPr>
        <p:spPr>
          <a:xfrm flipH="1">
            <a:off x="3553282" y="1653331"/>
            <a:ext cx="1309231" cy="60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80708DA-7B69-49EE-82B2-22681F3F58DC}"/>
              </a:ext>
            </a:extLst>
          </p:cNvPr>
          <p:cNvCxnSpPr>
            <a:stCxn id="69" idx="2"/>
            <a:endCxn id="39" idx="0"/>
          </p:cNvCxnSpPr>
          <p:nvPr/>
        </p:nvCxnSpPr>
        <p:spPr>
          <a:xfrm>
            <a:off x="4862513" y="1653331"/>
            <a:ext cx="1190626" cy="5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DD168A9-5CB6-4503-B568-B0E3F3EC5622}"/>
              </a:ext>
            </a:extLst>
          </p:cNvPr>
          <p:cNvSpPr txBox="1"/>
          <p:nvPr/>
        </p:nvSpPr>
        <p:spPr>
          <a:xfrm>
            <a:off x="5223956" y="2755519"/>
            <a:ext cx="629666" cy="253916"/>
          </a:xfrm>
          <a:prstGeom prst="rect">
            <a:avLst/>
          </a:prstGeom>
          <a:solidFill>
            <a:srgbClr val="FFFF00"/>
          </a:solidFill>
        </p:spPr>
        <p:txBody>
          <a:bodyPr wrap="square" rtlCol="0">
            <a:spAutoFit/>
          </a:bodyPr>
          <a:lstStyle/>
          <a:p>
            <a:pPr algn="ctr"/>
            <a:r>
              <a:rPr lang="en-US" sz="1050" dirty="0"/>
              <a:t>h2</a:t>
            </a:r>
            <a:endParaRPr lang="en-SG" sz="1050" dirty="0"/>
          </a:p>
        </p:txBody>
      </p:sp>
      <p:sp>
        <p:nvSpPr>
          <p:cNvPr id="77" name="TextBox 76">
            <a:extLst>
              <a:ext uri="{FF2B5EF4-FFF2-40B4-BE49-F238E27FC236}">
                <a16:creationId xmlns:a16="http://schemas.microsoft.com/office/drawing/2014/main" id="{72124B6A-4A70-4101-AEAB-5ADEF1D1DBF5}"/>
              </a:ext>
            </a:extLst>
          </p:cNvPr>
          <p:cNvSpPr txBox="1"/>
          <p:nvPr/>
        </p:nvSpPr>
        <p:spPr>
          <a:xfrm>
            <a:off x="6656504" y="2762110"/>
            <a:ext cx="629666" cy="253916"/>
          </a:xfrm>
          <a:prstGeom prst="rect">
            <a:avLst/>
          </a:prstGeom>
          <a:solidFill>
            <a:srgbClr val="FFFF00"/>
          </a:solidFill>
        </p:spPr>
        <p:txBody>
          <a:bodyPr wrap="square" rtlCol="0">
            <a:spAutoFit/>
          </a:bodyPr>
          <a:lstStyle/>
          <a:p>
            <a:pPr algn="ctr"/>
            <a:r>
              <a:rPr lang="en-US" sz="1050" dirty="0"/>
              <a:t>h1</a:t>
            </a:r>
            <a:endParaRPr lang="en-SG" sz="1050" dirty="0"/>
          </a:p>
        </p:txBody>
      </p:sp>
      <p:sp>
        <p:nvSpPr>
          <p:cNvPr id="78" name="TextBox 77">
            <a:extLst>
              <a:ext uri="{FF2B5EF4-FFF2-40B4-BE49-F238E27FC236}">
                <a16:creationId xmlns:a16="http://schemas.microsoft.com/office/drawing/2014/main" id="{E7DAC6DB-0073-4954-9863-97F3E3A644E4}"/>
              </a:ext>
            </a:extLst>
          </p:cNvPr>
          <p:cNvSpPr txBox="1"/>
          <p:nvPr/>
        </p:nvSpPr>
        <p:spPr>
          <a:xfrm>
            <a:off x="5223956" y="3335483"/>
            <a:ext cx="629666" cy="253916"/>
          </a:xfrm>
          <a:prstGeom prst="rect">
            <a:avLst/>
          </a:prstGeom>
          <a:solidFill>
            <a:srgbClr val="FFFF00"/>
          </a:solidFill>
        </p:spPr>
        <p:txBody>
          <a:bodyPr wrap="square" rtlCol="0">
            <a:spAutoFit/>
          </a:bodyPr>
          <a:lstStyle/>
          <a:p>
            <a:pPr algn="ctr"/>
            <a:r>
              <a:rPr lang="en-US" sz="1050" dirty="0"/>
              <a:t>h3</a:t>
            </a:r>
            <a:endParaRPr lang="en-SG" sz="1050" dirty="0"/>
          </a:p>
        </p:txBody>
      </p:sp>
      <p:sp>
        <p:nvSpPr>
          <p:cNvPr id="79" name="TextBox 78">
            <a:extLst>
              <a:ext uri="{FF2B5EF4-FFF2-40B4-BE49-F238E27FC236}">
                <a16:creationId xmlns:a16="http://schemas.microsoft.com/office/drawing/2014/main" id="{65A7A95A-5242-491C-9E5C-2A97C1FFE5BF}"/>
              </a:ext>
            </a:extLst>
          </p:cNvPr>
          <p:cNvSpPr txBox="1"/>
          <p:nvPr/>
        </p:nvSpPr>
        <p:spPr>
          <a:xfrm>
            <a:off x="4858259" y="3933531"/>
            <a:ext cx="629666" cy="253916"/>
          </a:xfrm>
          <a:prstGeom prst="rect">
            <a:avLst/>
          </a:prstGeom>
          <a:solidFill>
            <a:srgbClr val="FFFF00"/>
          </a:solidFill>
        </p:spPr>
        <p:txBody>
          <a:bodyPr wrap="square" rtlCol="0">
            <a:spAutoFit/>
          </a:bodyPr>
          <a:lstStyle/>
          <a:p>
            <a:pPr algn="ctr"/>
            <a:r>
              <a:rPr lang="en-US" sz="1050" dirty="0"/>
              <a:t>h4</a:t>
            </a:r>
            <a:endParaRPr lang="en-SG" sz="1050" dirty="0"/>
          </a:p>
        </p:txBody>
      </p:sp>
      <p:sp>
        <p:nvSpPr>
          <p:cNvPr id="80" name="TextBox 79">
            <a:extLst>
              <a:ext uri="{FF2B5EF4-FFF2-40B4-BE49-F238E27FC236}">
                <a16:creationId xmlns:a16="http://schemas.microsoft.com/office/drawing/2014/main" id="{286C77D5-56AF-4C53-A0AD-64418206A711}"/>
              </a:ext>
            </a:extLst>
          </p:cNvPr>
          <p:cNvSpPr txBox="1"/>
          <p:nvPr/>
        </p:nvSpPr>
        <p:spPr>
          <a:xfrm>
            <a:off x="5853622" y="3915447"/>
            <a:ext cx="629666" cy="253916"/>
          </a:xfrm>
          <a:prstGeom prst="rect">
            <a:avLst/>
          </a:prstGeom>
          <a:solidFill>
            <a:srgbClr val="FFFF00"/>
          </a:solidFill>
        </p:spPr>
        <p:txBody>
          <a:bodyPr wrap="square" rtlCol="0">
            <a:spAutoFit/>
          </a:bodyPr>
          <a:lstStyle/>
          <a:p>
            <a:pPr algn="ctr"/>
            <a:r>
              <a:rPr lang="en-US" sz="1050" dirty="0"/>
              <a:t>h5</a:t>
            </a:r>
            <a:endParaRPr lang="en-SG" sz="1050" dirty="0"/>
          </a:p>
        </p:txBody>
      </p:sp>
      <p:sp>
        <p:nvSpPr>
          <p:cNvPr id="81" name="TextBox 80">
            <a:extLst>
              <a:ext uri="{FF2B5EF4-FFF2-40B4-BE49-F238E27FC236}">
                <a16:creationId xmlns:a16="http://schemas.microsoft.com/office/drawing/2014/main" id="{38AAFA86-6617-4D89-AC61-4DAFEAA2A398}"/>
              </a:ext>
            </a:extLst>
          </p:cNvPr>
          <p:cNvSpPr txBox="1"/>
          <p:nvPr/>
        </p:nvSpPr>
        <p:spPr>
          <a:xfrm>
            <a:off x="5853622" y="4401745"/>
            <a:ext cx="629666" cy="253916"/>
          </a:xfrm>
          <a:prstGeom prst="rect">
            <a:avLst/>
          </a:prstGeom>
          <a:solidFill>
            <a:srgbClr val="FFFF00"/>
          </a:solidFill>
        </p:spPr>
        <p:txBody>
          <a:bodyPr wrap="square" rtlCol="0">
            <a:spAutoFit/>
          </a:bodyPr>
          <a:lstStyle/>
          <a:p>
            <a:pPr algn="ctr"/>
            <a:r>
              <a:rPr lang="en-US" sz="1050" dirty="0"/>
              <a:t>h6</a:t>
            </a:r>
            <a:endParaRPr lang="en-SG" sz="1050" dirty="0"/>
          </a:p>
        </p:txBody>
      </p:sp>
      <p:sp>
        <p:nvSpPr>
          <p:cNvPr id="83" name="TextBox 82">
            <a:extLst>
              <a:ext uri="{FF2B5EF4-FFF2-40B4-BE49-F238E27FC236}">
                <a16:creationId xmlns:a16="http://schemas.microsoft.com/office/drawing/2014/main" id="{FBE977F7-2F0C-48A1-BDF2-141FCBAF101D}"/>
              </a:ext>
            </a:extLst>
          </p:cNvPr>
          <p:cNvSpPr txBox="1"/>
          <p:nvPr/>
        </p:nvSpPr>
        <p:spPr>
          <a:xfrm>
            <a:off x="5853622" y="4964700"/>
            <a:ext cx="629666" cy="253916"/>
          </a:xfrm>
          <a:prstGeom prst="rect">
            <a:avLst/>
          </a:prstGeom>
          <a:solidFill>
            <a:srgbClr val="FFFF00"/>
          </a:solidFill>
        </p:spPr>
        <p:txBody>
          <a:bodyPr wrap="square" rtlCol="0">
            <a:spAutoFit/>
          </a:bodyPr>
          <a:lstStyle/>
          <a:p>
            <a:pPr algn="ctr"/>
            <a:r>
              <a:rPr lang="en-US" sz="1050" dirty="0"/>
              <a:t>h7</a:t>
            </a:r>
            <a:endParaRPr lang="en-SG" sz="1050" dirty="0"/>
          </a:p>
        </p:txBody>
      </p:sp>
      <p:cxnSp>
        <p:nvCxnSpPr>
          <p:cNvPr id="60" name="Straight Arrow Connector 59">
            <a:extLst>
              <a:ext uri="{FF2B5EF4-FFF2-40B4-BE49-F238E27FC236}">
                <a16:creationId xmlns:a16="http://schemas.microsoft.com/office/drawing/2014/main" id="{30E4AD22-E7E0-4952-B1AE-49A5881F13F9}"/>
              </a:ext>
            </a:extLst>
          </p:cNvPr>
          <p:cNvCxnSpPr>
            <a:stCxn id="39" idx="2"/>
            <a:endCxn id="76" idx="0"/>
          </p:cNvCxnSpPr>
          <p:nvPr/>
        </p:nvCxnSpPr>
        <p:spPr>
          <a:xfrm flipH="1">
            <a:off x="5538789" y="2452768"/>
            <a:ext cx="514350" cy="30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588226B-ED4C-4C2B-9B0A-B2F65733CEE0}"/>
              </a:ext>
            </a:extLst>
          </p:cNvPr>
          <p:cNvCxnSpPr>
            <a:stCxn id="39" idx="2"/>
            <a:endCxn id="77" idx="0"/>
          </p:cNvCxnSpPr>
          <p:nvPr/>
        </p:nvCxnSpPr>
        <p:spPr>
          <a:xfrm>
            <a:off x="6053139" y="2452768"/>
            <a:ext cx="918198" cy="3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135D754-EE55-442F-8BF0-05EC96EB4906}"/>
              </a:ext>
            </a:extLst>
          </p:cNvPr>
          <p:cNvCxnSpPr>
            <a:stCxn id="76" idx="2"/>
            <a:endCxn id="78" idx="0"/>
          </p:cNvCxnSpPr>
          <p:nvPr/>
        </p:nvCxnSpPr>
        <p:spPr>
          <a:xfrm>
            <a:off x="5538789" y="3009435"/>
            <a:ext cx="0" cy="32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DC792BE-B3A7-4989-A961-111D64C56B9C}"/>
              </a:ext>
            </a:extLst>
          </p:cNvPr>
          <p:cNvCxnSpPr>
            <a:stCxn id="78" idx="2"/>
            <a:endCxn id="79" idx="0"/>
          </p:cNvCxnSpPr>
          <p:nvPr/>
        </p:nvCxnSpPr>
        <p:spPr>
          <a:xfrm flipH="1">
            <a:off x="5173092" y="3589399"/>
            <a:ext cx="365697" cy="34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11AACC9-5204-4C29-8F13-AAC52905F063}"/>
              </a:ext>
            </a:extLst>
          </p:cNvPr>
          <p:cNvCxnSpPr>
            <a:stCxn id="78" idx="2"/>
            <a:endCxn id="80" idx="0"/>
          </p:cNvCxnSpPr>
          <p:nvPr/>
        </p:nvCxnSpPr>
        <p:spPr>
          <a:xfrm>
            <a:off x="5538789" y="3589399"/>
            <a:ext cx="629666" cy="32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BCF1D0A-6D9E-43FD-B823-5F3908F99FD2}"/>
              </a:ext>
            </a:extLst>
          </p:cNvPr>
          <p:cNvCxnSpPr>
            <a:stCxn id="80" idx="2"/>
            <a:endCxn id="81" idx="0"/>
          </p:cNvCxnSpPr>
          <p:nvPr/>
        </p:nvCxnSpPr>
        <p:spPr>
          <a:xfrm>
            <a:off x="6168455" y="4169363"/>
            <a:ext cx="0" cy="23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4EFE3B6-0338-4598-81EF-0E0D947EF7F4}"/>
              </a:ext>
            </a:extLst>
          </p:cNvPr>
          <p:cNvCxnSpPr>
            <a:stCxn id="81" idx="2"/>
            <a:endCxn id="83" idx="0"/>
          </p:cNvCxnSpPr>
          <p:nvPr/>
        </p:nvCxnSpPr>
        <p:spPr>
          <a:xfrm>
            <a:off x="6168455" y="4655661"/>
            <a:ext cx="0" cy="30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99" descr="Icon&#10;&#10;Description automatically generated">
            <a:extLst>
              <a:ext uri="{FF2B5EF4-FFF2-40B4-BE49-F238E27FC236}">
                <a16:creationId xmlns:a16="http://schemas.microsoft.com/office/drawing/2014/main" id="{E4189817-DCB4-4583-B8A3-CB60B1207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88" y="3257134"/>
            <a:ext cx="503793" cy="503793"/>
          </a:xfrm>
          <a:prstGeom prst="rect">
            <a:avLst/>
          </a:prstGeom>
        </p:spPr>
      </p:pic>
      <p:pic>
        <p:nvPicPr>
          <p:cNvPr id="102" name="Picture 8" descr="Green Tick Vector PNG | PNG All">
            <a:extLst>
              <a:ext uri="{FF2B5EF4-FFF2-40B4-BE49-F238E27FC236}">
                <a16:creationId xmlns:a16="http://schemas.microsoft.com/office/drawing/2014/main" id="{2AB596A3-504D-4A79-90C4-2EC2CA996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188" y="2642932"/>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Green Tick Vector PNG | PNG All">
            <a:extLst>
              <a:ext uri="{FF2B5EF4-FFF2-40B4-BE49-F238E27FC236}">
                <a16:creationId xmlns:a16="http://schemas.microsoft.com/office/drawing/2014/main" id="{4311592A-46F9-439F-B714-33232162D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53" y="2680445"/>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Green Tick Vector PNG | PNG All">
            <a:extLst>
              <a:ext uri="{FF2B5EF4-FFF2-40B4-BE49-F238E27FC236}">
                <a16:creationId xmlns:a16="http://schemas.microsoft.com/office/drawing/2014/main" id="{7617A829-1E48-4BEB-B3B0-C9E93BEE4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118" y="2195365"/>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Green Tick Vector PNG | PNG All">
            <a:extLst>
              <a:ext uri="{FF2B5EF4-FFF2-40B4-BE49-F238E27FC236}">
                <a16:creationId xmlns:a16="http://schemas.microsoft.com/office/drawing/2014/main" id="{512BB454-6C14-4DBD-87AF-40FC92E87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558" y="2257056"/>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Green Tick Vector PNG | PNG All">
            <a:extLst>
              <a:ext uri="{FF2B5EF4-FFF2-40B4-BE49-F238E27FC236}">
                <a16:creationId xmlns:a16="http://schemas.microsoft.com/office/drawing/2014/main" id="{03CA3045-4774-4145-8EED-6670377D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036" y="2920152"/>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Green Tick Vector PNG | PNG All">
            <a:extLst>
              <a:ext uri="{FF2B5EF4-FFF2-40B4-BE49-F238E27FC236}">
                <a16:creationId xmlns:a16="http://schemas.microsoft.com/office/drawing/2014/main" id="{A5A6979C-4D31-4D3C-99F3-4129EBA9A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743" y="3010350"/>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08" descr="Icon&#10;&#10;Description automatically generated">
            <a:extLst>
              <a:ext uri="{FF2B5EF4-FFF2-40B4-BE49-F238E27FC236}">
                <a16:creationId xmlns:a16="http://schemas.microsoft.com/office/drawing/2014/main" id="{AEAE3C55-A78F-44E3-BE8F-05225A53C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895" y="2914301"/>
            <a:ext cx="503793" cy="503793"/>
          </a:xfrm>
          <a:prstGeom prst="rect">
            <a:avLst/>
          </a:prstGeom>
        </p:spPr>
      </p:pic>
      <p:pic>
        <p:nvPicPr>
          <p:cNvPr id="110" name="Picture 8" descr="Green Tick Vector PNG | PNG All">
            <a:extLst>
              <a:ext uri="{FF2B5EF4-FFF2-40B4-BE49-F238E27FC236}">
                <a16:creationId xmlns:a16="http://schemas.microsoft.com/office/drawing/2014/main" id="{E670BAA8-B73C-47CF-B72A-7CE737160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539" y="4187447"/>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Green Tick Vector PNG | PNG All">
            <a:extLst>
              <a:ext uri="{FF2B5EF4-FFF2-40B4-BE49-F238E27FC236}">
                <a16:creationId xmlns:a16="http://schemas.microsoft.com/office/drawing/2014/main" id="{0B79F983-F9B0-4354-9278-CF237AD4C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048" y="4784557"/>
            <a:ext cx="314833" cy="360286"/>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F2884E78-8C55-4450-9E4B-B365566B8298}"/>
              </a:ext>
            </a:extLst>
          </p:cNvPr>
          <p:cNvSpPr txBox="1"/>
          <p:nvPr/>
        </p:nvSpPr>
        <p:spPr>
          <a:xfrm>
            <a:off x="7766928" y="422224"/>
            <a:ext cx="4044056" cy="923330"/>
          </a:xfrm>
          <a:prstGeom prst="rect">
            <a:avLst/>
          </a:prstGeom>
          <a:noFill/>
        </p:spPr>
        <p:txBody>
          <a:bodyPr wrap="square" rtlCol="0">
            <a:spAutoFit/>
          </a:bodyPr>
          <a:lstStyle/>
          <a:p>
            <a:r>
              <a:rPr lang="en-US" dirty="0"/>
              <a:t>7. After reaching the end of queue, module returns a workflow of the detected TTP.</a:t>
            </a:r>
            <a:endParaRPr lang="en-SG" dirty="0"/>
          </a:p>
        </p:txBody>
      </p:sp>
      <p:sp>
        <p:nvSpPr>
          <p:cNvPr id="113" name="Arrow: Down 112">
            <a:extLst>
              <a:ext uri="{FF2B5EF4-FFF2-40B4-BE49-F238E27FC236}">
                <a16:creationId xmlns:a16="http://schemas.microsoft.com/office/drawing/2014/main" id="{9EB476DA-0017-460D-8528-7F196A743E75}"/>
              </a:ext>
            </a:extLst>
          </p:cNvPr>
          <p:cNvSpPr/>
          <p:nvPr/>
        </p:nvSpPr>
        <p:spPr>
          <a:xfrm rot="2737109">
            <a:off x="7131388" y="1044537"/>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TextBox 113">
            <a:extLst>
              <a:ext uri="{FF2B5EF4-FFF2-40B4-BE49-F238E27FC236}">
                <a16:creationId xmlns:a16="http://schemas.microsoft.com/office/drawing/2014/main" id="{9AA77DCF-5242-47F3-AEFD-C26E2B6E8F14}"/>
              </a:ext>
            </a:extLst>
          </p:cNvPr>
          <p:cNvSpPr txBox="1"/>
          <p:nvPr/>
        </p:nvSpPr>
        <p:spPr>
          <a:xfrm>
            <a:off x="6962272" y="3548634"/>
            <a:ext cx="3550278" cy="954107"/>
          </a:xfrm>
          <a:prstGeom prst="rect">
            <a:avLst/>
          </a:prstGeom>
          <a:noFill/>
        </p:spPr>
        <p:txBody>
          <a:bodyPr wrap="square" rtlCol="0">
            <a:spAutoFit/>
          </a:bodyPr>
          <a:lstStyle/>
          <a:p>
            <a:r>
              <a:rPr lang="en-US" sz="1400" dirty="0"/>
              <a:t>During the scanning process, if the TTP associated in the tree graph is not detected, the subsequent TTP will not be scanned, allows quicker playbook runs.</a:t>
            </a:r>
            <a:endParaRPr lang="en-SG" sz="1400" dirty="0"/>
          </a:p>
        </p:txBody>
      </p:sp>
      <p:sp>
        <p:nvSpPr>
          <p:cNvPr id="115" name="Arrow: Down 114">
            <a:extLst>
              <a:ext uri="{FF2B5EF4-FFF2-40B4-BE49-F238E27FC236}">
                <a16:creationId xmlns:a16="http://schemas.microsoft.com/office/drawing/2014/main" id="{F3F80D70-6A47-4314-AF4A-3DFF67F20123}"/>
              </a:ext>
            </a:extLst>
          </p:cNvPr>
          <p:cNvSpPr/>
          <p:nvPr/>
        </p:nvSpPr>
        <p:spPr>
          <a:xfrm rot="5987404">
            <a:off x="6313785" y="3184019"/>
            <a:ext cx="341832" cy="7354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6427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ython Interactive Network Visualization Using NetworkX, Plotly, and Dash |  by Jiahui Wang | Towards Data Science">
            <a:extLst>
              <a:ext uri="{FF2B5EF4-FFF2-40B4-BE49-F238E27FC236}">
                <a16:creationId xmlns:a16="http://schemas.microsoft.com/office/drawing/2014/main" id="{2E339286-A464-4554-9495-F9CF629E1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15" y="1792866"/>
            <a:ext cx="7574902" cy="358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E9DDA5-06EE-4E94-8269-0A6D0D959759}"/>
              </a:ext>
            </a:extLst>
          </p:cNvPr>
          <p:cNvSpPr txBox="1"/>
          <p:nvPr/>
        </p:nvSpPr>
        <p:spPr>
          <a:xfrm>
            <a:off x="3573625" y="2985795"/>
            <a:ext cx="413896" cy="369332"/>
          </a:xfrm>
          <a:prstGeom prst="rect">
            <a:avLst/>
          </a:prstGeom>
          <a:noFill/>
        </p:spPr>
        <p:txBody>
          <a:bodyPr wrap="none" rtlCol="0">
            <a:spAutoFit/>
          </a:bodyPr>
          <a:lstStyle/>
          <a:p>
            <a:r>
              <a:rPr lang="en-US" dirty="0"/>
              <a:t>T1</a:t>
            </a:r>
            <a:endParaRPr lang="en-SG" dirty="0"/>
          </a:p>
        </p:txBody>
      </p:sp>
      <p:sp>
        <p:nvSpPr>
          <p:cNvPr id="6" name="TextBox 5">
            <a:extLst>
              <a:ext uri="{FF2B5EF4-FFF2-40B4-BE49-F238E27FC236}">
                <a16:creationId xmlns:a16="http://schemas.microsoft.com/office/drawing/2014/main" id="{E0E6B328-AE42-4FEE-98E2-F528EC25B104}"/>
              </a:ext>
            </a:extLst>
          </p:cNvPr>
          <p:cNvSpPr txBox="1"/>
          <p:nvPr/>
        </p:nvSpPr>
        <p:spPr>
          <a:xfrm>
            <a:off x="4425821" y="4173893"/>
            <a:ext cx="413896" cy="369332"/>
          </a:xfrm>
          <a:prstGeom prst="rect">
            <a:avLst/>
          </a:prstGeom>
          <a:noFill/>
        </p:spPr>
        <p:txBody>
          <a:bodyPr wrap="none" rtlCol="0">
            <a:spAutoFit/>
          </a:bodyPr>
          <a:lstStyle/>
          <a:p>
            <a:r>
              <a:rPr lang="en-US" dirty="0"/>
              <a:t>T6</a:t>
            </a:r>
            <a:endParaRPr lang="en-SG" dirty="0"/>
          </a:p>
        </p:txBody>
      </p:sp>
      <p:sp>
        <p:nvSpPr>
          <p:cNvPr id="7" name="TextBox 6">
            <a:extLst>
              <a:ext uri="{FF2B5EF4-FFF2-40B4-BE49-F238E27FC236}">
                <a16:creationId xmlns:a16="http://schemas.microsoft.com/office/drawing/2014/main" id="{A92875C4-BACA-4723-A637-9EAA3925573B}"/>
              </a:ext>
            </a:extLst>
          </p:cNvPr>
          <p:cNvSpPr txBox="1"/>
          <p:nvPr/>
        </p:nvSpPr>
        <p:spPr>
          <a:xfrm>
            <a:off x="6482323" y="2937900"/>
            <a:ext cx="413896" cy="369332"/>
          </a:xfrm>
          <a:prstGeom prst="rect">
            <a:avLst/>
          </a:prstGeom>
          <a:noFill/>
        </p:spPr>
        <p:txBody>
          <a:bodyPr wrap="none" rtlCol="0">
            <a:spAutoFit/>
          </a:bodyPr>
          <a:lstStyle/>
          <a:p>
            <a:r>
              <a:rPr lang="en-US" dirty="0"/>
              <a:t>T4</a:t>
            </a:r>
            <a:endParaRPr lang="en-SG" dirty="0"/>
          </a:p>
        </p:txBody>
      </p:sp>
      <p:sp>
        <p:nvSpPr>
          <p:cNvPr id="8" name="TextBox 7">
            <a:extLst>
              <a:ext uri="{FF2B5EF4-FFF2-40B4-BE49-F238E27FC236}">
                <a16:creationId xmlns:a16="http://schemas.microsoft.com/office/drawing/2014/main" id="{19B6BEF4-755D-43BE-82CA-C63652B77D98}"/>
              </a:ext>
            </a:extLst>
          </p:cNvPr>
          <p:cNvSpPr txBox="1"/>
          <p:nvPr/>
        </p:nvSpPr>
        <p:spPr>
          <a:xfrm>
            <a:off x="7825274" y="3585593"/>
            <a:ext cx="413896" cy="369332"/>
          </a:xfrm>
          <a:prstGeom prst="rect">
            <a:avLst/>
          </a:prstGeom>
          <a:noFill/>
        </p:spPr>
        <p:txBody>
          <a:bodyPr wrap="square" rtlCol="0">
            <a:spAutoFit/>
          </a:bodyPr>
          <a:lstStyle/>
          <a:p>
            <a:r>
              <a:rPr lang="en-US" dirty="0"/>
              <a:t>T9</a:t>
            </a:r>
            <a:endParaRPr lang="en-SG" dirty="0"/>
          </a:p>
        </p:txBody>
      </p:sp>
      <p:sp>
        <p:nvSpPr>
          <p:cNvPr id="9" name="TextBox 8">
            <a:extLst>
              <a:ext uri="{FF2B5EF4-FFF2-40B4-BE49-F238E27FC236}">
                <a16:creationId xmlns:a16="http://schemas.microsoft.com/office/drawing/2014/main" id="{598704BA-BCAE-49EA-BEE9-9EBC62202367}"/>
              </a:ext>
            </a:extLst>
          </p:cNvPr>
          <p:cNvSpPr txBox="1"/>
          <p:nvPr/>
        </p:nvSpPr>
        <p:spPr>
          <a:xfrm>
            <a:off x="6946946" y="364073"/>
            <a:ext cx="4044056" cy="646331"/>
          </a:xfrm>
          <a:prstGeom prst="rect">
            <a:avLst/>
          </a:prstGeom>
          <a:noFill/>
        </p:spPr>
        <p:txBody>
          <a:bodyPr wrap="square" rtlCol="0">
            <a:spAutoFit/>
          </a:bodyPr>
          <a:lstStyle/>
          <a:p>
            <a:r>
              <a:rPr lang="en-US" dirty="0"/>
              <a:t>8. User can then view the result on the Knowledge Graph</a:t>
            </a:r>
            <a:endParaRPr lang="en-SG" dirty="0"/>
          </a:p>
        </p:txBody>
      </p:sp>
      <p:sp>
        <p:nvSpPr>
          <p:cNvPr id="10" name="Arrow: Down 9">
            <a:extLst>
              <a:ext uri="{FF2B5EF4-FFF2-40B4-BE49-F238E27FC236}">
                <a16:creationId xmlns:a16="http://schemas.microsoft.com/office/drawing/2014/main" id="{20599E46-D50A-466B-A007-D507407ECE81}"/>
              </a:ext>
            </a:extLst>
          </p:cNvPr>
          <p:cNvSpPr/>
          <p:nvPr/>
        </p:nvSpPr>
        <p:spPr>
          <a:xfrm rot="2737109">
            <a:off x="6311406" y="986386"/>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846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D734-600B-4664-809D-14F721ECF434}"/>
              </a:ext>
            </a:extLst>
          </p:cNvPr>
          <p:cNvSpPr>
            <a:spLocks noGrp="1"/>
          </p:cNvSpPr>
          <p:nvPr>
            <p:ph type="title"/>
          </p:nvPr>
        </p:nvSpPr>
        <p:spPr/>
        <p:txBody>
          <a:bodyPr/>
          <a:lstStyle/>
          <a:p>
            <a:r>
              <a:rPr lang="en-US" dirty="0"/>
              <a:t>Method (b)</a:t>
            </a:r>
            <a:endParaRPr lang="en-SG" dirty="0"/>
          </a:p>
        </p:txBody>
      </p:sp>
      <p:sp>
        <p:nvSpPr>
          <p:cNvPr id="3" name="TextBox 2">
            <a:extLst>
              <a:ext uri="{FF2B5EF4-FFF2-40B4-BE49-F238E27FC236}">
                <a16:creationId xmlns:a16="http://schemas.microsoft.com/office/drawing/2014/main" id="{CCD6E7C7-C164-430D-8AC6-49AD65CEC24B}"/>
              </a:ext>
            </a:extLst>
          </p:cNvPr>
          <p:cNvSpPr txBox="1"/>
          <p:nvPr/>
        </p:nvSpPr>
        <p:spPr>
          <a:xfrm>
            <a:off x="1057275" y="1905000"/>
            <a:ext cx="8345618" cy="369332"/>
          </a:xfrm>
          <a:prstGeom prst="rect">
            <a:avLst/>
          </a:prstGeom>
          <a:noFill/>
        </p:spPr>
        <p:txBody>
          <a:bodyPr wrap="none" rtlCol="0">
            <a:spAutoFit/>
          </a:bodyPr>
          <a:lstStyle/>
          <a:p>
            <a:pPr marL="285750" indent="-285750">
              <a:buFont typeface="Arial" panose="020B0604020202020204" pitchFamily="34" charset="0"/>
              <a:buChar char="•"/>
            </a:pPr>
            <a:r>
              <a:rPr lang="en-US" dirty="0"/>
              <a:t>For user based, customized playbook workflow selection from the playbook manager</a:t>
            </a:r>
            <a:endParaRPr lang="en-SG" dirty="0"/>
          </a:p>
        </p:txBody>
      </p:sp>
    </p:spTree>
    <p:extLst>
      <p:ext uri="{BB962C8B-B14F-4D97-AF65-F5344CB8AC3E}">
        <p14:creationId xmlns:p14="http://schemas.microsoft.com/office/powerpoint/2010/main" val="58245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8565" y="2162086"/>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18" name="Oval 17">
            <a:extLst>
              <a:ext uri="{FF2B5EF4-FFF2-40B4-BE49-F238E27FC236}">
                <a16:creationId xmlns:a16="http://schemas.microsoft.com/office/drawing/2014/main" id="{F5E43B09-47B3-4D34-A2C1-CB34DABA411E}"/>
              </a:ext>
            </a:extLst>
          </p:cNvPr>
          <p:cNvSpPr/>
          <p:nvPr/>
        </p:nvSpPr>
        <p:spPr>
          <a:xfrm>
            <a:off x="7724127" y="2252521"/>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3" name="Oval 22">
            <a:extLst>
              <a:ext uri="{FF2B5EF4-FFF2-40B4-BE49-F238E27FC236}">
                <a16:creationId xmlns:a16="http://schemas.microsoft.com/office/drawing/2014/main" id="{4FAF5365-6870-4174-95D4-7032087030D6}"/>
              </a:ext>
            </a:extLst>
          </p:cNvPr>
          <p:cNvSpPr/>
          <p:nvPr/>
        </p:nvSpPr>
        <p:spPr>
          <a:xfrm>
            <a:off x="6529932" y="2800754"/>
            <a:ext cx="912653"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Oval 23">
            <a:extLst>
              <a:ext uri="{FF2B5EF4-FFF2-40B4-BE49-F238E27FC236}">
                <a16:creationId xmlns:a16="http://schemas.microsoft.com/office/drawing/2014/main" id="{2A1B242B-435D-468A-8EE3-D93BDDDAE0F4}"/>
              </a:ext>
            </a:extLst>
          </p:cNvPr>
          <p:cNvSpPr/>
          <p:nvPr/>
        </p:nvSpPr>
        <p:spPr>
          <a:xfrm>
            <a:off x="6434620" y="2096147"/>
            <a:ext cx="997674"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5" name="Oval 24">
            <a:extLst>
              <a:ext uri="{FF2B5EF4-FFF2-40B4-BE49-F238E27FC236}">
                <a16:creationId xmlns:a16="http://schemas.microsoft.com/office/drawing/2014/main" id="{89014CB1-9B78-4455-9011-B4C26215C459}"/>
              </a:ext>
            </a:extLst>
          </p:cNvPr>
          <p:cNvSpPr/>
          <p:nvPr/>
        </p:nvSpPr>
        <p:spPr>
          <a:xfrm>
            <a:off x="10687415" y="2526702"/>
            <a:ext cx="997674"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7" name="Oval 26">
            <a:extLst>
              <a:ext uri="{FF2B5EF4-FFF2-40B4-BE49-F238E27FC236}">
                <a16:creationId xmlns:a16="http://schemas.microsoft.com/office/drawing/2014/main" id="{6121EF4E-EF69-4071-A94C-D94D1883568D}"/>
              </a:ext>
            </a:extLst>
          </p:cNvPr>
          <p:cNvSpPr/>
          <p:nvPr/>
        </p:nvSpPr>
        <p:spPr>
          <a:xfrm>
            <a:off x="10724257" y="3039740"/>
            <a:ext cx="923989"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8" name="Oval 27">
            <a:extLst>
              <a:ext uri="{FF2B5EF4-FFF2-40B4-BE49-F238E27FC236}">
                <a16:creationId xmlns:a16="http://schemas.microsoft.com/office/drawing/2014/main" id="{4C6F7261-0D2A-4874-9023-BE0752C48649}"/>
              </a:ext>
            </a:extLst>
          </p:cNvPr>
          <p:cNvSpPr/>
          <p:nvPr/>
        </p:nvSpPr>
        <p:spPr>
          <a:xfrm>
            <a:off x="10724257" y="36563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0852" y="273756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1" name="Oval 30">
            <a:extLst>
              <a:ext uri="{FF2B5EF4-FFF2-40B4-BE49-F238E27FC236}">
                <a16:creationId xmlns:a16="http://schemas.microsoft.com/office/drawing/2014/main" id="{3EE94C05-97E2-4222-A72C-E0AF7BB3E933}"/>
              </a:ext>
            </a:extLst>
          </p:cNvPr>
          <p:cNvSpPr/>
          <p:nvPr/>
        </p:nvSpPr>
        <p:spPr>
          <a:xfrm>
            <a:off x="3777252" y="4412239"/>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5" name="Oval 34">
            <a:extLst>
              <a:ext uri="{FF2B5EF4-FFF2-40B4-BE49-F238E27FC236}">
                <a16:creationId xmlns:a16="http://schemas.microsoft.com/office/drawing/2014/main" id="{1FD411E3-40A3-42A1-A41E-08F2768E1BBD}"/>
              </a:ext>
            </a:extLst>
          </p:cNvPr>
          <p:cNvSpPr/>
          <p:nvPr/>
        </p:nvSpPr>
        <p:spPr>
          <a:xfrm>
            <a:off x="3843539" y="317530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8" name="Oval 37">
            <a:extLst>
              <a:ext uri="{FF2B5EF4-FFF2-40B4-BE49-F238E27FC236}">
                <a16:creationId xmlns:a16="http://schemas.microsoft.com/office/drawing/2014/main" id="{4AB8BAFD-ABB9-4A15-9BF4-02D1312C9750}"/>
              </a:ext>
            </a:extLst>
          </p:cNvPr>
          <p:cNvSpPr/>
          <p:nvPr/>
        </p:nvSpPr>
        <p:spPr>
          <a:xfrm>
            <a:off x="436147" y="38362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04BB718E-2521-4415-8A7B-45734B97276D}"/>
              </a:ext>
            </a:extLst>
          </p:cNvPr>
          <p:cNvCxnSpPr>
            <a:stCxn id="3" idx="6"/>
            <a:endCxn id="25" idx="1"/>
          </p:cNvCxnSpPr>
          <p:nvPr/>
        </p:nvCxnSpPr>
        <p:spPr>
          <a:xfrm>
            <a:off x="10541525" y="2344394"/>
            <a:ext cx="291996" cy="2273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C42B0C-4B3F-4626-BEB7-E31292608248}"/>
              </a:ext>
            </a:extLst>
          </p:cNvPr>
          <p:cNvCxnSpPr>
            <a:cxnSpLocks/>
            <a:stCxn id="3" idx="6"/>
            <a:endCxn id="27" idx="2"/>
          </p:cNvCxnSpPr>
          <p:nvPr/>
        </p:nvCxnSpPr>
        <p:spPr>
          <a:xfrm>
            <a:off x="10541525" y="2344394"/>
            <a:ext cx="182732" cy="8492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1CD6F3-064A-40C1-ABF1-B7148DEE9313}"/>
              </a:ext>
            </a:extLst>
          </p:cNvPr>
          <p:cNvCxnSpPr>
            <a:cxnSpLocks/>
            <a:stCxn id="3" idx="6"/>
            <a:endCxn id="28" idx="2"/>
          </p:cNvCxnSpPr>
          <p:nvPr/>
        </p:nvCxnSpPr>
        <p:spPr>
          <a:xfrm>
            <a:off x="10541525" y="2344394"/>
            <a:ext cx="182732" cy="14980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772B87-EAEF-48A5-B88A-AA0EA0E62C89}"/>
              </a:ext>
            </a:extLst>
          </p:cNvPr>
          <p:cNvCxnSpPr>
            <a:cxnSpLocks/>
            <a:stCxn id="3" idx="2"/>
            <a:endCxn id="18" idx="6"/>
          </p:cNvCxnSpPr>
          <p:nvPr/>
        </p:nvCxnSpPr>
        <p:spPr>
          <a:xfrm flipH="1">
            <a:off x="8660941" y="2344394"/>
            <a:ext cx="1057624" cy="1823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a:off x="8633261" y="2344394"/>
            <a:ext cx="1085304" cy="13350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840923-6C3E-45B9-9855-A4B5C20A411C}"/>
              </a:ext>
            </a:extLst>
          </p:cNvPr>
          <p:cNvCxnSpPr>
            <a:cxnSpLocks/>
            <a:stCxn id="18" idx="2"/>
            <a:endCxn id="24" idx="6"/>
          </p:cNvCxnSpPr>
          <p:nvPr/>
        </p:nvCxnSpPr>
        <p:spPr>
          <a:xfrm flipH="1" flipV="1">
            <a:off x="7432294" y="2250036"/>
            <a:ext cx="291833" cy="276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013D081-5F2D-4366-9BA6-55A77C19B308}"/>
              </a:ext>
            </a:extLst>
          </p:cNvPr>
          <p:cNvCxnSpPr>
            <a:cxnSpLocks/>
            <a:stCxn id="18" idx="2"/>
            <a:endCxn id="23" idx="6"/>
          </p:cNvCxnSpPr>
          <p:nvPr/>
        </p:nvCxnSpPr>
        <p:spPr>
          <a:xfrm flipH="1">
            <a:off x="7442585" y="2526702"/>
            <a:ext cx="281542" cy="4601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23" idx="6"/>
          </p:cNvCxnSpPr>
          <p:nvPr/>
        </p:nvCxnSpPr>
        <p:spPr>
          <a:xfrm flipH="1" flipV="1">
            <a:off x="7442585" y="2986857"/>
            <a:ext cx="253862" cy="6925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75C777-EFC2-4B30-9E2B-184A607ECDEC}"/>
              </a:ext>
            </a:extLst>
          </p:cNvPr>
          <p:cNvCxnSpPr>
            <a:cxnSpLocks/>
          </p:cNvCxnSpPr>
          <p:nvPr/>
        </p:nvCxnSpPr>
        <p:spPr>
          <a:xfrm flipH="1" flipV="1">
            <a:off x="6182023" y="2923669"/>
            <a:ext cx="321406" cy="63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11" idx="3"/>
          </p:cNvCxnSpPr>
          <p:nvPr/>
        </p:nvCxnSpPr>
        <p:spPr>
          <a:xfrm flipH="1">
            <a:off x="4912857" y="2923669"/>
            <a:ext cx="297995" cy="384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52B286-7FB6-468A-A003-834698606152}"/>
              </a:ext>
            </a:extLst>
          </p:cNvPr>
          <p:cNvCxnSpPr>
            <a:cxnSpLocks/>
            <a:stCxn id="29" idx="2"/>
            <a:endCxn id="31" idx="6"/>
          </p:cNvCxnSpPr>
          <p:nvPr/>
        </p:nvCxnSpPr>
        <p:spPr>
          <a:xfrm flipH="1">
            <a:off x="4774926" y="2923669"/>
            <a:ext cx="435926" cy="16746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805130-2173-4242-8144-BD8C6152E7ED}"/>
              </a:ext>
            </a:extLst>
          </p:cNvPr>
          <p:cNvCxnSpPr>
            <a:cxnSpLocks/>
            <a:stCxn id="35" idx="2"/>
            <a:endCxn id="36" idx="6"/>
          </p:cNvCxnSpPr>
          <p:nvPr/>
        </p:nvCxnSpPr>
        <p:spPr>
          <a:xfrm flipH="1" flipV="1">
            <a:off x="3483025" y="2834479"/>
            <a:ext cx="360514" cy="526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2A8B7B9-61C6-4ED5-B4EC-876D0BEEED11}"/>
              </a:ext>
            </a:extLst>
          </p:cNvPr>
          <p:cNvCxnSpPr>
            <a:cxnSpLocks/>
            <a:stCxn id="36" idx="2"/>
            <a:endCxn id="38" idx="6"/>
          </p:cNvCxnSpPr>
          <p:nvPr/>
        </p:nvCxnSpPr>
        <p:spPr>
          <a:xfrm flipH="1">
            <a:off x="1433821" y="2834479"/>
            <a:ext cx="1051530" cy="11878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92A3D12-0032-4472-A9CF-E61699A90094}"/>
              </a:ext>
            </a:extLst>
          </p:cNvPr>
          <p:cNvSpPr txBox="1"/>
          <p:nvPr/>
        </p:nvSpPr>
        <p:spPr>
          <a:xfrm>
            <a:off x="10117465" y="2422928"/>
            <a:ext cx="278144" cy="200055"/>
          </a:xfrm>
          <a:prstGeom prst="rect">
            <a:avLst/>
          </a:prstGeom>
          <a:solidFill>
            <a:srgbClr val="FFFF00"/>
          </a:solidFill>
        </p:spPr>
        <p:txBody>
          <a:bodyPr wrap="square" rtlCol="0">
            <a:spAutoFit/>
          </a:bodyPr>
          <a:lstStyle/>
          <a:p>
            <a:pPr algn="ctr"/>
            <a:r>
              <a:rPr lang="en-US" sz="700" dirty="0"/>
              <a:t>T1</a:t>
            </a:r>
            <a:endParaRPr lang="en-SG" sz="700" dirty="0"/>
          </a:p>
        </p:txBody>
      </p:sp>
      <p:sp>
        <p:nvSpPr>
          <p:cNvPr id="76" name="TextBox 75">
            <a:extLst>
              <a:ext uri="{FF2B5EF4-FFF2-40B4-BE49-F238E27FC236}">
                <a16:creationId xmlns:a16="http://schemas.microsoft.com/office/drawing/2014/main" id="{5900C386-BEDC-45D4-AA1C-BBD55C928855}"/>
              </a:ext>
            </a:extLst>
          </p:cNvPr>
          <p:cNvSpPr txBox="1"/>
          <p:nvPr/>
        </p:nvSpPr>
        <p:spPr>
          <a:xfrm>
            <a:off x="11426871" y="2627221"/>
            <a:ext cx="278144" cy="200055"/>
          </a:xfrm>
          <a:prstGeom prst="rect">
            <a:avLst/>
          </a:prstGeom>
          <a:solidFill>
            <a:srgbClr val="FFFF00"/>
          </a:solidFill>
        </p:spPr>
        <p:txBody>
          <a:bodyPr wrap="square" rtlCol="0">
            <a:spAutoFit/>
          </a:bodyPr>
          <a:lstStyle/>
          <a:p>
            <a:pPr algn="ctr"/>
            <a:r>
              <a:rPr lang="en-US" sz="700" dirty="0"/>
              <a:t>T2</a:t>
            </a:r>
            <a:endParaRPr lang="en-SG" sz="700" dirty="0"/>
          </a:p>
        </p:txBody>
      </p:sp>
      <p:sp>
        <p:nvSpPr>
          <p:cNvPr id="77" name="TextBox 76">
            <a:extLst>
              <a:ext uri="{FF2B5EF4-FFF2-40B4-BE49-F238E27FC236}">
                <a16:creationId xmlns:a16="http://schemas.microsoft.com/office/drawing/2014/main" id="{3051F3AF-4002-45BA-B894-93FF8775F90E}"/>
              </a:ext>
            </a:extLst>
          </p:cNvPr>
          <p:cNvSpPr txBox="1"/>
          <p:nvPr/>
        </p:nvSpPr>
        <p:spPr>
          <a:xfrm>
            <a:off x="11370102" y="3147462"/>
            <a:ext cx="278144" cy="200055"/>
          </a:xfrm>
          <a:prstGeom prst="rect">
            <a:avLst/>
          </a:prstGeom>
          <a:solidFill>
            <a:srgbClr val="FFFF00"/>
          </a:solidFill>
        </p:spPr>
        <p:txBody>
          <a:bodyPr wrap="square" rtlCol="0">
            <a:spAutoFit/>
          </a:bodyPr>
          <a:lstStyle/>
          <a:p>
            <a:pPr algn="ctr"/>
            <a:r>
              <a:rPr lang="en-US" sz="700" dirty="0"/>
              <a:t>T3</a:t>
            </a:r>
            <a:endParaRPr lang="en-SG" sz="700" dirty="0"/>
          </a:p>
        </p:txBody>
      </p:sp>
      <p:sp>
        <p:nvSpPr>
          <p:cNvPr id="78" name="TextBox 77">
            <a:extLst>
              <a:ext uri="{FF2B5EF4-FFF2-40B4-BE49-F238E27FC236}">
                <a16:creationId xmlns:a16="http://schemas.microsoft.com/office/drawing/2014/main" id="{57EE554F-3C98-4C9D-8D81-2A3A5D00070D}"/>
              </a:ext>
            </a:extLst>
          </p:cNvPr>
          <p:cNvSpPr txBox="1"/>
          <p:nvPr/>
        </p:nvSpPr>
        <p:spPr>
          <a:xfrm>
            <a:off x="11394661" y="3765253"/>
            <a:ext cx="278144" cy="200055"/>
          </a:xfrm>
          <a:prstGeom prst="rect">
            <a:avLst/>
          </a:prstGeom>
          <a:solidFill>
            <a:srgbClr val="FFFF00"/>
          </a:solidFill>
        </p:spPr>
        <p:txBody>
          <a:bodyPr wrap="square" rtlCol="0">
            <a:spAutoFit/>
          </a:bodyPr>
          <a:lstStyle/>
          <a:p>
            <a:pPr algn="ctr"/>
            <a:r>
              <a:rPr lang="en-US" sz="700" dirty="0"/>
              <a:t>T4</a:t>
            </a:r>
            <a:endParaRPr lang="en-SG" sz="700" dirty="0"/>
          </a:p>
        </p:txBody>
      </p:sp>
      <p:sp>
        <p:nvSpPr>
          <p:cNvPr id="79" name="TextBox 78">
            <a:extLst>
              <a:ext uri="{FF2B5EF4-FFF2-40B4-BE49-F238E27FC236}">
                <a16:creationId xmlns:a16="http://schemas.microsoft.com/office/drawing/2014/main" id="{141DFFEC-994F-49D9-9918-774BA719C0C0}"/>
              </a:ext>
            </a:extLst>
          </p:cNvPr>
          <p:cNvSpPr txBox="1"/>
          <p:nvPr/>
        </p:nvSpPr>
        <p:spPr>
          <a:xfrm>
            <a:off x="8328080" y="2516016"/>
            <a:ext cx="278144" cy="200055"/>
          </a:xfrm>
          <a:prstGeom prst="rect">
            <a:avLst/>
          </a:prstGeom>
          <a:solidFill>
            <a:srgbClr val="FFFF00"/>
          </a:solidFill>
        </p:spPr>
        <p:txBody>
          <a:bodyPr wrap="square" rtlCol="0">
            <a:spAutoFit/>
          </a:bodyPr>
          <a:lstStyle/>
          <a:p>
            <a:pPr algn="ctr"/>
            <a:r>
              <a:rPr lang="en-US" sz="700" dirty="0"/>
              <a:t>T6</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T7</a:t>
            </a:r>
            <a:endParaRPr lang="en-SG" sz="700" dirty="0"/>
          </a:p>
        </p:txBody>
      </p:sp>
      <p:sp>
        <p:nvSpPr>
          <p:cNvPr id="81" name="TextBox 80">
            <a:extLst>
              <a:ext uri="{FF2B5EF4-FFF2-40B4-BE49-F238E27FC236}">
                <a16:creationId xmlns:a16="http://schemas.microsoft.com/office/drawing/2014/main" id="{7561931D-7DD5-4327-AC47-5BBDFCDC8E55}"/>
              </a:ext>
            </a:extLst>
          </p:cNvPr>
          <p:cNvSpPr txBox="1"/>
          <p:nvPr/>
        </p:nvSpPr>
        <p:spPr>
          <a:xfrm>
            <a:off x="7166087" y="2258029"/>
            <a:ext cx="278144" cy="200055"/>
          </a:xfrm>
          <a:prstGeom prst="rect">
            <a:avLst/>
          </a:prstGeom>
          <a:solidFill>
            <a:srgbClr val="FFFF00"/>
          </a:solidFill>
        </p:spPr>
        <p:txBody>
          <a:bodyPr wrap="square" rtlCol="0">
            <a:spAutoFit/>
          </a:bodyPr>
          <a:lstStyle/>
          <a:p>
            <a:pPr algn="ctr"/>
            <a:r>
              <a:rPr lang="en-US" sz="700" dirty="0"/>
              <a:t>T8</a:t>
            </a:r>
            <a:endParaRPr lang="en-SG" sz="700" dirty="0"/>
          </a:p>
        </p:txBody>
      </p:sp>
      <p:sp>
        <p:nvSpPr>
          <p:cNvPr id="83" name="TextBox 82">
            <a:extLst>
              <a:ext uri="{FF2B5EF4-FFF2-40B4-BE49-F238E27FC236}">
                <a16:creationId xmlns:a16="http://schemas.microsoft.com/office/drawing/2014/main" id="{649609B1-39BA-475F-AD9E-6B6BBB710AE0}"/>
              </a:ext>
            </a:extLst>
          </p:cNvPr>
          <p:cNvSpPr txBox="1"/>
          <p:nvPr/>
        </p:nvSpPr>
        <p:spPr>
          <a:xfrm>
            <a:off x="7102594" y="3012936"/>
            <a:ext cx="278144" cy="200055"/>
          </a:xfrm>
          <a:prstGeom prst="rect">
            <a:avLst/>
          </a:prstGeom>
          <a:solidFill>
            <a:srgbClr val="FFFF00"/>
          </a:solidFill>
        </p:spPr>
        <p:txBody>
          <a:bodyPr wrap="square" rtlCol="0">
            <a:spAutoFit/>
          </a:bodyPr>
          <a:lstStyle/>
          <a:p>
            <a:pPr algn="ctr"/>
            <a:r>
              <a:rPr lang="en-US" sz="700" dirty="0"/>
              <a:t>T9</a:t>
            </a:r>
            <a:endParaRPr lang="en-SG" sz="700" dirty="0"/>
          </a:p>
        </p:txBody>
      </p:sp>
      <p:sp>
        <p:nvSpPr>
          <p:cNvPr id="84" name="TextBox 83">
            <a:extLst>
              <a:ext uri="{FF2B5EF4-FFF2-40B4-BE49-F238E27FC236}">
                <a16:creationId xmlns:a16="http://schemas.microsoft.com/office/drawing/2014/main" id="{F4FFB9FF-7564-4231-B129-F88292553581}"/>
              </a:ext>
            </a:extLst>
          </p:cNvPr>
          <p:cNvSpPr txBox="1"/>
          <p:nvPr/>
        </p:nvSpPr>
        <p:spPr>
          <a:xfrm>
            <a:off x="5884155" y="2915814"/>
            <a:ext cx="318560" cy="200055"/>
          </a:xfrm>
          <a:prstGeom prst="rect">
            <a:avLst/>
          </a:prstGeom>
          <a:solidFill>
            <a:srgbClr val="FFFF00"/>
          </a:solidFill>
        </p:spPr>
        <p:txBody>
          <a:bodyPr wrap="square" rtlCol="0">
            <a:spAutoFit/>
          </a:bodyPr>
          <a:lstStyle/>
          <a:p>
            <a:pPr algn="ctr"/>
            <a:r>
              <a:rPr lang="en-US" sz="700" dirty="0"/>
              <a:t>T10</a:t>
            </a:r>
            <a:endParaRPr lang="en-SG" sz="700" dirty="0"/>
          </a:p>
        </p:txBody>
      </p:sp>
      <p:sp>
        <p:nvSpPr>
          <p:cNvPr id="85" name="TextBox 84">
            <a:extLst>
              <a:ext uri="{FF2B5EF4-FFF2-40B4-BE49-F238E27FC236}">
                <a16:creationId xmlns:a16="http://schemas.microsoft.com/office/drawing/2014/main" id="{112E288B-BD18-4B32-A35F-36E0C0DD60AB}"/>
              </a:ext>
            </a:extLst>
          </p:cNvPr>
          <p:cNvSpPr txBox="1"/>
          <p:nvPr/>
        </p:nvSpPr>
        <p:spPr>
          <a:xfrm>
            <a:off x="4614223" y="3303868"/>
            <a:ext cx="318560" cy="200055"/>
          </a:xfrm>
          <a:prstGeom prst="rect">
            <a:avLst/>
          </a:prstGeom>
          <a:solidFill>
            <a:srgbClr val="FFFF00"/>
          </a:solidFill>
        </p:spPr>
        <p:txBody>
          <a:bodyPr wrap="square" rtlCol="0">
            <a:spAutoFit/>
          </a:bodyPr>
          <a:lstStyle/>
          <a:p>
            <a:pPr algn="ctr"/>
            <a:r>
              <a:rPr lang="en-US" sz="700" dirty="0"/>
              <a:t>T11</a:t>
            </a:r>
            <a:endParaRPr lang="en-SG" sz="700" dirty="0"/>
          </a:p>
        </p:txBody>
      </p:sp>
      <p:sp>
        <p:nvSpPr>
          <p:cNvPr id="86" name="TextBox 85">
            <a:extLst>
              <a:ext uri="{FF2B5EF4-FFF2-40B4-BE49-F238E27FC236}">
                <a16:creationId xmlns:a16="http://schemas.microsoft.com/office/drawing/2014/main" id="{C570F0A9-AED0-4A3E-B316-F7CE7A1A6AAD}"/>
              </a:ext>
            </a:extLst>
          </p:cNvPr>
          <p:cNvSpPr txBox="1"/>
          <p:nvPr/>
        </p:nvSpPr>
        <p:spPr>
          <a:xfrm>
            <a:off x="4469703" y="4606181"/>
            <a:ext cx="318560" cy="200055"/>
          </a:xfrm>
          <a:prstGeom prst="rect">
            <a:avLst/>
          </a:prstGeom>
          <a:solidFill>
            <a:srgbClr val="FFFF00"/>
          </a:solidFill>
        </p:spPr>
        <p:txBody>
          <a:bodyPr wrap="square" rtlCol="0">
            <a:spAutoFit/>
          </a:bodyPr>
          <a:lstStyle/>
          <a:p>
            <a:pPr algn="ctr"/>
            <a:r>
              <a:rPr lang="en-US" sz="700" dirty="0"/>
              <a:t>T12</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T13</a:t>
            </a:r>
            <a:endParaRPr lang="en-SG" sz="700" dirty="0"/>
          </a:p>
        </p:txBody>
      </p:sp>
      <p:sp>
        <p:nvSpPr>
          <p:cNvPr id="88" name="TextBox 87">
            <a:extLst>
              <a:ext uri="{FF2B5EF4-FFF2-40B4-BE49-F238E27FC236}">
                <a16:creationId xmlns:a16="http://schemas.microsoft.com/office/drawing/2014/main" id="{7E2E1C15-DAA5-4D85-9311-92580B866B94}"/>
              </a:ext>
            </a:extLst>
          </p:cNvPr>
          <p:cNvSpPr txBox="1"/>
          <p:nvPr/>
        </p:nvSpPr>
        <p:spPr>
          <a:xfrm>
            <a:off x="1120389" y="4007934"/>
            <a:ext cx="318560" cy="200055"/>
          </a:xfrm>
          <a:prstGeom prst="rect">
            <a:avLst/>
          </a:prstGeom>
          <a:solidFill>
            <a:srgbClr val="FFFF00"/>
          </a:solidFill>
        </p:spPr>
        <p:txBody>
          <a:bodyPr wrap="square" rtlCol="0">
            <a:spAutoFit/>
          </a:bodyPr>
          <a:lstStyle/>
          <a:p>
            <a:pPr algn="ctr"/>
            <a:r>
              <a:rPr lang="en-US" sz="700" dirty="0"/>
              <a:t>T14</a:t>
            </a:r>
            <a:endParaRPr lang="en-SG" sz="700" dirty="0"/>
          </a:p>
        </p:txBody>
      </p:sp>
      <p:sp>
        <p:nvSpPr>
          <p:cNvPr id="89" name="Arrow: Down 88">
            <a:extLst>
              <a:ext uri="{FF2B5EF4-FFF2-40B4-BE49-F238E27FC236}">
                <a16:creationId xmlns:a16="http://schemas.microsoft.com/office/drawing/2014/main" id="{0CA06271-6718-4FC6-89E4-BE62EF228F12}"/>
              </a:ext>
            </a:extLst>
          </p:cNvPr>
          <p:cNvSpPr/>
          <p:nvPr/>
        </p:nvSpPr>
        <p:spPr>
          <a:xfrm>
            <a:off x="9938759" y="1230593"/>
            <a:ext cx="341832" cy="50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8421619" y="306021"/>
            <a:ext cx="3513206" cy="923330"/>
          </a:xfrm>
          <a:prstGeom prst="rect">
            <a:avLst/>
          </a:prstGeom>
          <a:noFill/>
        </p:spPr>
        <p:txBody>
          <a:bodyPr wrap="square" rtlCol="0">
            <a:spAutoFit/>
          </a:bodyPr>
          <a:lstStyle/>
          <a:p>
            <a:r>
              <a:rPr lang="en-US" dirty="0"/>
              <a:t>1. User goes to the playbook manager and select a particular TTP(e.g. T1).</a:t>
            </a:r>
            <a:endParaRPr lang="en-SG" dirty="0"/>
          </a:p>
        </p:txBody>
      </p:sp>
      <p:sp>
        <p:nvSpPr>
          <p:cNvPr id="94" name="Arrow: Down 93">
            <a:extLst>
              <a:ext uri="{FF2B5EF4-FFF2-40B4-BE49-F238E27FC236}">
                <a16:creationId xmlns:a16="http://schemas.microsoft.com/office/drawing/2014/main" id="{C3FD4C9B-CE4E-4582-86C9-FF399BC4384A}"/>
              </a:ext>
            </a:extLst>
          </p:cNvPr>
          <p:cNvSpPr/>
          <p:nvPr/>
        </p:nvSpPr>
        <p:spPr>
          <a:xfrm rot="9568411">
            <a:off x="9001458" y="3635887"/>
            <a:ext cx="341832" cy="150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TextBox 94">
            <a:extLst>
              <a:ext uri="{FF2B5EF4-FFF2-40B4-BE49-F238E27FC236}">
                <a16:creationId xmlns:a16="http://schemas.microsoft.com/office/drawing/2014/main" id="{80397AE2-84B6-4118-8607-8367C3C967EF}"/>
              </a:ext>
            </a:extLst>
          </p:cNvPr>
          <p:cNvSpPr txBox="1"/>
          <p:nvPr/>
        </p:nvSpPr>
        <p:spPr>
          <a:xfrm>
            <a:off x="8840101" y="5309223"/>
            <a:ext cx="3336099" cy="1323439"/>
          </a:xfrm>
          <a:prstGeom prst="rect">
            <a:avLst/>
          </a:prstGeom>
          <a:noFill/>
        </p:spPr>
        <p:txBody>
          <a:bodyPr wrap="square" rtlCol="0">
            <a:spAutoFit/>
          </a:bodyPr>
          <a:lstStyle/>
          <a:p>
            <a:r>
              <a:rPr lang="en-US" sz="1600" dirty="0"/>
              <a:t>2. Automatically generates a workflow related to the crimetype playbook selected based on next most relevant TTP to search(internal algorithm)</a:t>
            </a:r>
            <a:endParaRPr lang="en-SG" sz="1600" dirty="0"/>
          </a:p>
        </p:txBody>
      </p:sp>
      <p:sp>
        <p:nvSpPr>
          <p:cNvPr id="99" name="Title 1">
            <a:extLst>
              <a:ext uri="{FF2B5EF4-FFF2-40B4-BE49-F238E27FC236}">
                <a16:creationId xmlns:a16="http://schemas.microsoft.com/office/drawing/2014/main" id="{E6CE172E-B6B0-459D-B430-F30F853098B2}"/>
              </a:ext>
            </a:extLst>
          </p:cNvPr>
          <p:cNvSpPr txBox="1">
            <a:spLocks/>
          </p:cNvSpPr>
          <p:nvPr/>
        </p:nvSpPr>
        <p:spPr>
          <a:xfrm>
            <a:off x="508570" y="495192"/>
            <a:ext cx="9211654" cy="7048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Steps</a:t>
            </a:r>
            <a:endParaRPr lang="en-SG" sz="3600" dirty="0"/>
          </a:p>
        </p:txBody>
      </p:sp>
    </p:spTree>
    <p:extLst>
      <p:ext uri="{BB962C8B-B14F-4D97-AF65-F5344CB8AC3E}">
        <p14:creationId xmlns:p14="http://schemas.microsoft.com/office/powerpoint/2010/main" val="150072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6172149" y="1614141"/>
            <a:ext cx="629666" cy="253916"/>
          </a:xfrm>
          <a:prstGeom prst="rect">
            <a:avLst/>
          </a:prstGeom>
          <a:solidFill>
            <a:srgbClr val="FFFF00"/>
          </a:solidFill>
        </p:spPr>
        <p:txBody>
          <a:bodyPr wrap="square" rtlCol="0">
            <a:spAutoFit/>
          </a:bodyPr>
          <a:lstStyle/>
          <a:p>
            <a:pPr algn="ctr"/>
            <a:r>
              <a:rPr lang="en-US" sz="1050" dirty="0"/>
              <a:t>T1</a:t>
            </a:r>
            <a:endParaRPr lang="en-SG" sz="1050" dirty="0"/>
          </a:p>
        </p:txBody>
      </p:sp>
      <p:sp>
        <p:nvSpPr>
          <p:cNvPr id="61" name="TextBox 60">
            <a:extLst>
              <a:ext uri="{FF2B5EF4-FFF2-40B4-BE49-F238E27FC236}">
                <a16:creationId xmlns:a16="http://schemas.microsoft.com/office/drawing/2014/main" id="{1B244388-CEE9-4BFC-8491-B8D1A4FB37A9}"/>
              </a:ext>
            </a:extLst>
          </p:cNvPr>
          <p:cNvSpPr txBox="1"/>
          <p:nvPr/>
        </p:nvSpPr>
        <p:spPr>
          <a:xfrm>
            <a:off x="6291070" y="2444244"/>
            <a:ext cx="629666" cy="253916"/>
          </a:xfrm>
          <a:prstGeom prst="rect">
            <a:avLst/>
          </a:prstGeom>
          <a:solidFill>
            <a:srgbClr val="FFFF00"/>
          </a:solidFill>
        </p:spPr>
        <p:txBody>
          <a:bodyPr wrap="square" rtlCol="0">
            <a:spAutoFit/>
          </a:bodyPr>
          <a:lstStyle/>
          <a:p>
            <a:pPr algn="ctr"/>
            <a:r>
              <a:rPr lang="en-US" sz="1050" dirty="0"/>
              <a:t>T2</a:t>
            </a:r>
            <a:endParaRPr lang="en-SG" sz="1050" dirty="0"/>
          </a:p>
        </p:txBody>
      </p:sp>
      <p:sp>
        <p:nvSpPr>
          <p:cNvPr id="63" name="TextBox 62">
            <a:extLst>
              <a:ext uri="{FF2B5EF4-FFF2-40B4-BE49-F238E27FC236}">
                <a16:creationId xmlns:a16="http://schemas.microsoft.com/office/drawing/2014/main" id="{B9D3430C-EA24-4C5C-9ACA-CFF73B2D6261}"/>
              </a:ext>
            </a:extLst>
          </p:cNvPr>
          <p:cNvSpPr txBox="1"/>
          <p:nvPr/>
        </p:nvSpPr>
        <p:spPr>
          <a:xfrm>
            <a:off x="7207372" y="2406042"/>
            <a:ext cx="629666" cy="253916"/>
          </a:xfrm>
          <a:prstGeom prst="rect">
            <a:avLst/>
          </a:prstGeom>
          <a:solidFill>
            <a:srgbClr val="FFFF00"/>
          </a:solidFill>
        </p:spPr>
        <p:txBody>
          <a:bodyPr wrap="square" rtlCol="0">
            <a:spAutoFit/>
          </a:bodyPr>
          <a:lstStyle/>
          <a:p>
            <a:pPr algn="ctr"/>
            <a:r>
              <a:rPr lang="en-US" sz="1050" dirty="0"/>
              <a:t>T3</a:t>
            </a:r>
            <a:endParaRPr lang="en-SG" sz="1050" dirty="0"/>
          </a:p>
        </p:txBody>
      </p:sp>
      <p:sp>
        <p:nvSpPr>
          <p:cNvPr id="64" name="TextBox 63">
            <a:extLst>
              <a:ext uri="{FF2B5EF4-FFF2-40B4-BE49-F238E27FC236}">
                <a16:creationId xmlns:a16="http://schemas.microsoft.com/office/drawing/2014/main" id="{618CF5DB-222C-4F8B-92DC-DF5C5AB99476}"/>
              </a:ext>
            </a:extLst>
          </p:cNvPr>
          <p:cNvSpPr txBox="1"/>
          <p:nvPr/>
        </p:nvSpPr>
        <p:spPr>
          <a:xfrm>
            <a:off x="8165680" y="2383024"/>
            <a:ext cx="629666" cy="253916"/>
          </a:xfrm>
          <a:prstGeom prst="rect">
            <a:avLst/>
          </a:prstGeom>
          <a:solidFill>
            <a:srgbClr val="FFFF00"/>
          </a:solidFill>
        </p:spPr>
        <p:txBody>
          <a:bodyPr wrap="square" rtlCol="0">
            <a:spAutoFit/>
          </a:bodyPr>
          <a:lstStyle/>
          <a:p>
            <a:pPr algn="ctr"/>
            <a:r>
              <a:rPr lang="en-US" sz="1050" dirty="0"/>
              <a:t>T4</a:t>
            </a:r>
            <a:endParaRPr lang="en-SG" sz="1050" dirty="0"/>
          </a:p>
        </p:txBody>
      </p:sp>
      <p:cxnSp>
        <p:nvCxnSpPr>
          <p:cNvPr id="8" name="Straight Arrow Connector 7">
            <a:extLst>
              <a:ext uri="{FF2B5EF4-FFF2-40B4-BE49-F238E27FC236}">
                <a16:creationId xmlns:a16="http://schemas.microsoft.com/office/drawing/2014/main" id="{6CB56315-F051-4F29-BC99-909C4427C100}"/>
              </a:ext>
            </a:extLst>
          </p:cNvPr>
          <p:cNvCxnSpPr>
            <a:stCxn id="57" idx="2"/>
            <a:endCxn id="61" idx="0"/>
          </p:cNvCxnSpPr>
          <p:nvPr/>
        </p:nvCxnSpPr>
        <p:spPr>
          <a:xfrm>
            <a:off x="6486982" y="1868057"/>
            <a:ext cx="118921" cy="57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1C7F390-6B07-43BA-9FCF-C42E2E6A5E29}"/>
              </a:ext>
            </a:extLst>
          </p:cNvPr>
          <p:cNvSpPr txBox="1"/>
          <p:nvPr/>
        </p:nvSpPr>
        <p:spPr>
          <a:xfrm>
            <a:off x="4977937" y="2406042"/>
            <a:ext cx="629666" cy="253916"/>
          </a:xfrm>
          <a:prstGeom prst="rect">
            <a:avLst/>
          </a:prstGeom>
          <a:solidFill>
            <a:srgbClr val="FFFF00"/>
          </a:solidFill>
        </p:spPr>
        <p:txBody>
          <a:bodyPr wrap="square" rtlCol="0">
            <a:spAutoFit/>
          </a:bodyPr>
          <a:lstStyle/>
          <a:p>
            <a:pPr algn="ctr"/>
            <a:r>
              <a:rPr lang="en-US" sz="1050" dirty="0"/>
              <a:t>T6</a:t>
            </a:r>
            <a:endParaRPr lang="en-SG" sz="1050" dirty="0"/>
          </a:p>
        </p:txBody>
      </p:sp>
      <p:sp>
        <p:nvSpPr>
          <p:cNvPr id="71" name="TextBox 70">
            <a:extLst>
              <a:ext uri="{FF2B5EF4-FFF2-40B4-BE49-F238E27FC236}">
                <a16:creationId xmlns:a16="http://schemas.microsoft.com/office/drawing/2014/main" id="{9B9533D6-5C1E-4EDE-B2B4-5F4DDA84A2A2}"/>
              </a:ext>
            </a:extLst>
          </p:cNvPr>
          <p:cNvSpPr txBox="1"/>
          <p:nvPr/>
        </p:nvSpPr>
        <p:spPr>
          <a:xfrm>
            <a:off x="3982326" y="3012805"/>
            <a:ext cx="629666" cy="253916"/>
          </a:xfrm>
          <a:prstGeom prst="rect">
            <a:avLst/>
          </a:prstGeom>
          <a:solidFill>
            <a:srgbClr val="FFFF00"/>
          </a:solidFill>
        </p:spPr>
        <p:txBody>
          <a:bodyPr wrap="square" rtlCol="0">
            <a:spAutoFit/>
          </a:bodyPr>
          <a:lstStyle/>
          <a:p>
            <a:pPr algn="ctr"/>
            <a:r>
              <a:rPr lang="en-US" sz="1050" dirty="0"/>
              <a:t>T8</a:t>
            </a:r>
            <a:endParaRPr lang="en-SG" sz="1050" dirty="0"/>
          </a:p>
        </p:txBody>
      </p:sp>
      <p:sp>
        <p:nvSpPr>
          <p:cNvPr id="73" name="TextBox 72">
            <a:extLst>
              <a:ext uri="{FF2B5EF4-FFF2-40B4-BE49-F238E27FC236}">
                <a16:creationId xmlns:a16="http://schemas.microsoft.com/office/drawing/2014/main" id="{2A332C61-E2D4-4C4C-A513-AE3AAF2C8A34}"/>
              </a:ext>
            </a:extLst>
          </p:cNvPr>
          <p:cNvSpPr txBox="1"/>
          <p:nvPr/>
        </p:nvSpPr>
        <p:spPr>
          <a:xfrm>
            <a:off x="5545173" y="3011380"/>
            <a:ext cx="629666" cy="253916"/>
          </a:xfrm>
          <a:prstGeom prst="rect">
            <a:avLst/>
          </a:prstGeom>
          <a:solidFill>
            <a:srgbClr val="FFFF00"/>
          </a:solidFill>
        </p:spPr>
        <p:txBody>
          <a:bodyPr wrap="square" rtlCol="0">
            <a:spAutoFit/>
          </a:bodyPr>
          <a:lstStyle/>
          <a:p>
            <a:pPr algn="ctr"/>
            <a:r>
              <a:rPr lang="en-US" sz="1050" dirty="0"/>
              <a:t>T9</a:t>
            </a:r>
            <a:endParaRPr lang="en-SG" sz="1050" dirty="0"/>
          </a:p>
        </p:txBody>
      </p:sp>
      <p:sp>
        <p:nvSpPr>
          <p:cNvPr id="74" name="TextBox 73">
            <a:extLst>
              <a:ext uri="{FF2B5EF4-FFF2-40B4-BE49-F238E27FC236}">
                <a16:creationId xmlns:a16="http://schemas.microsoft.com/office/drawing/2014/main" id="{D177E90F-18BA-4F9D-9A9C-30F0366E2516}"/>
              </a:ext>
            </a:extLst>
          </p:cNvPr>
          <p:cNvSpPr txBox="1"/>
          <p:nvPr/>
        </p:nvSpPr>
        <p:spPr>
          <a:xfrm>
            <a:off x="3982326" y="3660027"/>
            <a:ext cx="629666" cy="253916"/>
          </a:xfrm>
          <a:prstGeom prst="rect">
            <a:avLst/>
          </a:prstGeom>
          <a:solidFill>
            <a:srgbClr val="FFFF00"/>
          </a:solidFill>
        </p:spPr>
        <p:txBody>
          <a:bodyPr wrap="square" rtlCol="0">
            <a:spAutoFit/>
          </a:bodyPr>
          <a:lstStyle/>
          <a:p>
            <a:pPr algn="ctr"/>
            <a:r>
              <a:rPr lang="en-US" sz="1050" dirty="0"/>
              <a:t>T10</a:t>
            </a:r>
            <a:endParaRPr lang="en-SG" sz="1050" dirty="0"/>
          </a:p>
        </p:txBody>
      </p:sp>
      <p:sp>
        <p:nvSpPr>
          <p:cNvPr id="82" name="TextBox 81">
            <a:extLst>
              <a:ext uri="{FF2B5EF4-FFF2-40B4-BE49-F238E27FC236}">
                <a16:creationId xmlns:a16="http://schemas.microsoft.com/office/drawing/2014/main" id="{B2C0DE26-E1E7-4A8C-8FA3-18F86C228A61}"/>
              </a:ext>
            </a:extLst>
          </p:cNvPr>
          <p:cNvSpPr txBox="1"/>
          <p:nvPr/>
        </p:nvSpPr>
        <p:spPr>
          <a:xfrm>
            <a:off x="3352660" y="4307250"/>
            <a:ext cx="629666" cy="253916"/>
          </a:xfrm>
          <a:prstGeom prst="rect">
            <a:avLst/>
          </a:prstGeom>
          <a:solidFill>
            <a:srgbClr val="FFFF00"/>
          </a:solidFill>
        </p:spPr>
        <p:txBody>
          <a:bodyPr wrap="square" rtlCol="0">
            <a:spAutoFit/>
          </a:bodyPr>
          <a:lstStyle/>
          <a:p>
            <a:pPr algn="ctr"/>
            <a:r>
              <a:rPr lang="en-US" sz="1050" dirty="0"/>
              <a:t>T11</a:t>
            </a:r>
            <a:endParaRPr lang="en-SG" sz="1050" dirty="0"/>
          </a:p>
        </p:txBody>
      </p:sp>
      <p:sp>
        <p:nvSpPr>
          <p:cNvPr id="89" name="TextBox 88">
            <a:extLst>
              <a:ext uri="{FF2B5EF4-FFF2-40B4-BE49-F238E27FC236}">
                <a16:creationId xmlns:a16="http://schemas.microsoft.com/office/drawing/2014/main" id="{854BEBE2-D518-4FAB-9FB1-6D4AA99B4BB9}"/>
              </a:ext>
            </a:extLst>
          </p:cNvPr>
          <p:cNvSpPr txBox="1"/>
          <p:nvPr/>
        </p:nvSpPr>
        <p:spPr>
          <a:xfrm>
            <a:off x="4480131" y="4272245"/>
            <a:ext cx="629666" cy="253916"/>
          </a:xfrm>
          <a:prstGeom prst="rect">
            <a:avLst/>
          </a:prstGeom>
          <a:solidFill>
            <a:srgbClr val="FFFF00"/>
          </a:solidFill>
        </p:spPr>
        <p:txBody>
          <a:bodyPr wrap="square" rtlCol="0">
            <a:spAutoFit/>
          </a:bodyPr>
          <a:lstStyle/>
          <a:p>
            <a:pPr algn="ctr"/>
            <a:r>
              <a:rPr lang="en-US" sz="1050" dirty="0"/>
              <a:t>T12</a:t>
            </a:r>
            <a:endParaRPr lang="en-SG" sz="1050" dirty="0"/>
          </a:p>
        </p:txBody>
      </p:sp>
      <p:sp>
        <p:nvSpPr>
          <p:cNvPr id="90" name="TextBox 89">
            <a:extLst>
              <a:ext uri="{FF2B5EF4-FFF2-40B4-BE49-F238E27FC236}">
                <a16:creationId xmlns:a16="http://schemas.microsoft.com/office/drawing/2014/main" id="{E4188C6E-A40E-45C2-8CB4-B87E4BC04870}"/>
              </a:ext>
            </a:extLst>
          </p:cNvPr>
          <p:cNvSpPr txBox="1"/>
          <p:nvPr/>
        </p:nvSpPr>
        <p:spPr>
          <a:xfrm>
            <a:off x="4480131" y="4900659"/>
            <a:ext cx="629666" cy="253916"/>
          </a:xfrm>
          <a:prstGeom prst="rect">
            <a:avLst/>
          </a:prstGeom>
          <a:solidFill>
            <a:srgbClr val="FFFF00"/>
          </a:solidFill>
        </p:spPr>
        <p:txBody>
          <a:bodyPr wrap="square" rtlCol="0">
            <a:spAutoFit/>
          </a:bodyPr>
          <a:lstStyle/>
          <a:p>
            <a:pPr algn="ctr"/>
            <a:r>
              <a:rPr lang="en-US" sz="1050" dirty="0"/>
              <a:t>T13</a:t>
            </a:r>
            <a:endParaRPr lang="en-SG" sz="1050" dirty="0"/>
          </a:p>
        </p:txBody>
      </p:sp>
      <p:sp>
        <p:nvSpPr>
          <p:cNvPr id="91" name="TextBox 90">
            <a:extLst>
              <a:ext uri="{FF2B5EF4-FFF2-40B4-BE49-F238E27FC236}">
                <a16:creationId xmlns:a16="http://schemas.microsoft.com/office/drawing/2014/main" id="{0FA87974-6A68-4B0D-B083-AC6F1383F0E3}"/>
              </a:ext>
            </a:extLst>
          </p:cNvPr>
          <p:cNvSpPr txBox="1"/>
          <p:nvPr/>
        </p:nvSpPr>
        <p:spPr>
          <a:xfrm>
            <a:off x="4480131" y="5529073"/>
            <a:ext cx="629666" cy="253916"/>
          </a:xfrm>
          <a:prstGeom prst="rect">
            <a:avLst/>
          </a:prstGeom>
          <a:solidFill>
            <a:srgbClr val="FFFF00"/>
          </a:solidFill>
        </p:spPr>
        <p:txBody>
          <a:bodyPr wrap="square" rtlCol="0">
            <a:spAutoFit/>
          </a:bodyPr>
          <a:lstStyle/>
          <a:p>
            <a:pPr algn="ctr"/>
            <a:r>
              <a:rPr lang="en-US" sz="1050" dirty="0"/>
              <a:t>T14</a:t>
            </a:r>
            <a:endParaRPr lang="en-SG" sz="1050" dirty="0"/>
          </a:p>
        </p:txBody>
      </p:sp>
      <p:cxnSp>
        <p:nvCxnSpPr>
          <p:cNvPr id="17" name="Straight Arrow Connector 16">
            <a:extLst>
              <a:ext uri="{FF2B5EF4-FFF2-40B4-BE49-F238E27FC236}">
                <a16:creationId xmlns:a16="http://schemas.microsoft.com/office/drawing/2014/main" id="{A484C206-BFA3-4CC0-B494-97D4395C00AC}"/>
              </a:ext>
            </a:extLst>
          </p:cNvPr>
          <p:cNvCxnSpPr>
            <a:stCxn id="57" idx="2"/>
            <a:endCxn id="63" idx="0"/>
          </p:cNvCxnSpPr>
          <p:nvPr/>
        </p:nvCxnSpPr>
        <p:spPr>
          <a:xfrm>
            <a:off x="6486982" y="1868057"/>
            <a:ext cx="1035223"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110B78-86FE-4F0B-BCBB-103BBC7D469C}"/>
              </a:ext>
            </a:extLst>
          </p:cNvPr>
          <p:cNvCxnSpPr>
            <a:stCxn id="57" idx="2"/>
            <a:endCxn id="64" idx="0"/>
          </p:cNvCxnSpPr>
          <p:nvPr/>
        </p:nvCxnSpPr>
        <p:spPr>
          <a:xfrm>
            <a:off x="6486982" y="1868057"/>
            <a:ext cx="1993531" cy="51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5724CA-7899-4972-857E-8D4341BE7775}"/>
              </a:ext>
            </a:extLst>
          </p:cNvPr>
          <p:cNvCxnSpPr>
            <a:stCxn id="57" idx="2"/>
            <a:endCxn id="70" idx="0"/>
          </p:cNvCxnSpPr>
          <p:nvPr/>
        </p:nvCxnSpPr>
        <p:spPr>
          <a:xfrm flipH="1">
            <a:off x="5292770" y="1868057"/>
            <a:ext cx="1194212"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2926E7-3D8E-4775-8834-B82BA79752CC}"/>
              </a:ext>
            </a:extLst>
          </p:cNvPr>
          <p:cNvCxnSpPr>
            <a:stCxn id="70" idx="2"/>
            <a:endCxn id="71" idx="0"/>
          </p:cNvCxnSpPr>
          <p:nvPr/>
        </p:nvCxnSpPr>
        <p:spPr>
          <a:xfrm flipH="1">
            <a:off x="4297159" y="2659958"/>
            <a:ext cx="995611" cy="352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E516AD8-FA77-45E3-A999-EEFB7929B8D1}"/>
              </a:ext>
            </a:extLst>
          </p:cNvPr>
          <p:cNvCxnSpPr>
            <a:stCxn id="70" idx="2"/>
            <a:endCxn id="73" idx="0"/>
          </p:cNvCxnSpPr>
          <p:nvPr/>
        </p:nvCxnSpPr>
        <p:spPr>
          <a:xfrm>
            <a:off x="5292770" y="2659958"/>
            <a:ext cx="567236" cy="3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8B1A76A-0FEF-4B56-92A2-9366642F56D9}"/>
              </a:ext>
            </a:extLst>
          </p:cNvPr>
          <p:cNvCxnSpPr>
            <a:stCxn id="71" idx="2"/>
            <a:endCxn id="74" idx="0"/>
          </p:cNvCxnSpPr>
          <p:nvPr/>
        </p:nvCxnSpPr>
        <p:spPr>
          <a:xfrm>
            <a:off x="4297159" y="3266721"/>
            <a:ext cx="0" cy="39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A3B1CDE-5546-4746-84B4-C7A6092D0A08}"/>
              </a:ext>
            </a:extLst>
          </p:cNvPr>
          <p:cNvCxnSpPr>
            <a:stCxn id="74" idx="2"/>
            <a:endCxn id="82" idx="0"/>
          </p:cNvCxnSpPr>
          <p:nvPr/>
        </p:nvCxnSpPr>
        <p:spPr>
          <a:xfrm flipH="1">
            <a:off x="3667493" y="3913943"/>
            <a:ext cx="629666" cy="39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0BADB97-19DF-41B5-BDEA-FE1BF6114AB9}"/>
              </a:ext>
            </a:extLst>
          </p:cNvPr>
          <p:cNvCxnSpPr>
            <a:stCxn id="74" idx="2"/>
            <a:endCxn id="89" idx="0"/>
          </p:cNvCxnSpPr>
          <p:nvPr/>
        </p:nvCxnSpPr>
        <p:spPr>
          <a:xfrm>
            <a:off x="4297159" y="3913943"/>
            <a:ext cx="497805" cy="35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2B79301-5CA1-459B-8C64-7C96B443177C}"/>
              </a:ext>
            </a:extLst>
          </p:cNvPr>
          <p:cNvCxnSpPr>
            <a:stCxn id="89" idx="2"/>
            <a:endCxn id="90" idx="0"/>
          </p:cNvCxnSpPr>
          <p:nvPr/>
        </p:nvCxnSpPr>
        <p:spPr>
          <a:xfrm>
            <a:off x="4794964" y="4526161"/>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6F05CCF-466F-4700-A2FC-1A9FD551DB88}"/>
              </a:ext>
            </a:extLst>
          </p:cNvPr>
          <p:cNvCxnSpPr>
            <a:stCxn id="90" idx="2"/>
            <a:endCxn id="91" idx="0"/>
          </p:cNvCxnSpPr>
          <p:nvPr/>
        </p:nvCxnSpPr>
        <p:spPr>
          <a:xfrm>
            <a:off x="4794964" y="5154575"/>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CD0A94B-F24C-48DB-B3D4-B47B2ADDBB4D}"/>
              </a:ext>
            </a:extLst>
          </p:cNvPr>
          <p:cNvSpPr txBox="1"/>
          <p:nvPr/>
        </p:nvSpPr>
        <p:spPr>
          <a:xfrm>
            <a:off x="491388" y="669549"/>
            <a:ext cx="5739456" cy="584775"/>
          </a:xfrm>
          <a:prstGeom prst="rect">
            <a:avLst/>
          </a:prstGeom>
          <a:noFill/>
        </p:spPr>
        <p:txBody>
          <a:bodyPr wrap="none" rtlCol="0">
            <a:spAutoFit/>
          </a:bodyPr>
          <a:lstStyle/>
          <a:p>
            <a:r>
              <a:rPr lang="en-US" sz="3200" dirty="0"/>
              <a:t>Generated flow(step 2) visualized</a:t>
            </a:r>
            <a:endParaRPr lang="en-SG" sz="3200" dirty="0"/>
          </a:p>
        </p:txBody>
      </p:sp>
    </p:spTree>
    <p:extLst>
      <p:ext uri="{BB962C8B-B14F-4D97-AF65-F5344CB8AC3E}">
        <p14:creationId xmlns:p14="http://schemas.microsoft.com/office/powerpoint/2010/main" val="70284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6172149" y="1614141"/>
            <a:ext cx="629666" cy="253916"/>
          </a:xfrm>
          <a:prstGeom prst="rect">
            <a:avLst/>
          </a:prstGeom>
          <a:solidFill>
            <a:srgbClr val="FFFF00"/>
          </a:solidFill>
        </p:spPr>
        <p:txBody>
          <a:bodyPr wrap="square" rtlCol="0">
            <a:spAutoFit/>
          </a:bodyPr>
          <a:lstStyle/>
          <a:p>
            <a:pPr algn="ctr"/>
            <a:r>
              <a:rPr lang="en-US" sz="1050" dirty="0"/>
              <a:t>T1</a:t>
            </a:r>
            <a:endParaRPr lang="en-SG" sz="1050" dirty="0"/>
          </a:p>
        </p:txBody>
      </p:sp>
      <p:sp>
        <p:nvSpPr>
          <p:cNvPr id="61" name="TextBox 60">
            <a:extLst>
              <a:ext uri="{FF2B5EF4-FFF2-40B4-BE49-F238E27FC236}">
                <a16:creationId xmlns:a16="http://schemas.microsoft.com/office/drawing/2014/main" id="{1B244388-CEE9-4BFC-8491-B8D1A4FB37A9}"/>
              </a:ext>
            </a:extLst>
          </p:cNvPr>
          <p:cNvSpPr txBox="1"/>
          <p:nvPr/>
        </p:nvSpPr>
        <p:spPr>
          <a:xfrm>
            <a:off x="6291070" y="2444244"/>
            <a:ext cx="629666" cy="253916"/>
          </a:xfrm>
          <a:prstGeom prst="rect">
            <a:avLst/>
          </a:prstGeom>
          <a:solidFill>
            <a:srgbClr val="FFFF00"/>
          </a:solidFill>
        </p:spPr>
        <p:txBody>
          <a:bodyPr wrap="square" rtlCol="0">
            <a:spAutoFit/>
          </a:bodyPr>
          <a:lstStyle/>
          <a:p>
            <a:pPr algn="ctr"/>
            <a:r>
              <a:rPr lang="en-US" sz="1050" dirty="0"/>
              <a:t>T2</a:t>
            </a:r>
            <a:endParaRPr lang="en-SG" sz="1050" dirty="0"/>
          </a:p>
        </p:txBody>
      </p:sp>
      <p:sp>
        <p:nvSpPr>
          <p:cNvPr id="63" name="TextBox 62">
            <a:extLst>
              <a:ext uri="{FF2B5EF4-FFF2-40B4-BE49-F238E27FC236}">
                <a16:creationId xmlns:a16="http://schemas.microsoft.com/office/drawing/2014/main" id="{B9D3430C-EA24-4C5C-9ACA-CFF73B2D6261}"/>
              </a:ext>
            </a:extLst>
          </p:cNvPr>
          <p:cNvSpPr txBox="1"/>
          <p:nvPr/>
        </p:nvSpPr>
        <p:spPr>
          <a:xfrm>
            <a:off x="7207372" y="2406042"/>
            <a:ext cx="629666" cy="253916"/>
          </a:xfrm>
          <a:prstGeom prst="rect">
            <a:avLst/>
          </a:prstGeom>
          <a:solidFill>
            <a:srgbClr val="FFFF00"/>
          </a:solidFill>
        </p:spPr>
        <p:txBody>
          <a:bodyPr wrap="square" rtlCol="0">
            <a:spAutoFit/>
          </a:bodyPr>
          <a:lstStyle/>
          <a:p>
            <a:pPr algn="ctr"/>
            <a:r>
              <a:rPr lang="en-US" sz="1050" dirty="0"/>
              <a:t>T3</a:t>
            </a:r>
            <a:endParaRPr lang="en-SG" sz="1050" dirty="0"/>
          </a:p>
        </p:txBody>
      </p:sp>
      <p:sp>
        <p:nvSpPr>
          <p:cNvPr id="64" name="TextBox 63">
            <a:extLst>
              <a:ext uri="{FF2B5EF4-FFF2-40B4-BE49-F238E27FC236}">
                <a16:creationId xmlns:a16="http://schemas.microsoft.com/office/drawing/2014/main" id="{618CF5DB-222C-4F8B-92DC-DF5C5AB99476}"/>
              </a:ext>
            </a:extLst>
          </p:cNvPr>
          <p:cNvSpPr txBox="1"/>
          <p:nvPr/>
        </p:nvSpPr>
        <p:spPr>
          <a:xfrm>
            <a:off x="8165680" y="2383024"/>
            <a:ext cx="629666" cy="253916"/>
          </a:xfrm>
          <a:prstGeom prst="rect">
            <a:avLst/>
          </a:prstGeom>
          <a:solidFill>
            <a:srgbClr val="FFFF00"/>
          </a:solidFill>
        </p:spPr>
        <p:txBody>
          <a:bodyPr wrap="square" rtlCol="0">
            <a:spAutoFit/>
          </a:bodyPr>
          <a:lstStyle/>
          <a:p>
            <a:pPr algn="ctr"/>
            <a:r>
              <a:rPr lang="en-US" sz="1050" dirty="0"/>
              <a:t>T4</a:t>
            </a:r>
            <a:endParaRPr lang="en-SG" sz="1050" dirty="0"/>
          </a:p>
        </p:txBody>
      </p:sp>
      <p:cxnSp>
        <p:nvCxnSpPr>
          <p:cNvPr id="8" name="Straight Arrow Connector 7">
            <a:extLst>
              <a:ext uri="{FF2B5EF4-FFF2-40B4-BE49-F238E27FC236}">
                <a16:creationId xmlns:a16="http://schemas.microsoft.com/office/drawing/2014/main" id="{6CB56315-F051-4F29-BC99-909C4427C100}"/>
              </a:ext>
            </a:extLst>
          </p:cNvPr>
          <p:cNvCxnSpPr>
            <a:stCxn id="57" idx="2"/>
            <a:endCxn id="61" idx="0"/>
          </p:cNvCxnSpPr>
          <p:nvPr/>
        </p:nvCxnSpPr>
        <p:spPr>
          <a:xfrm>
            <a:off x="6486982" y="1868057"/>
            <a:ext cx="118921" cy="57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1C7F390-6B07-43BA-9FCF-C42E2E6A5E29}"/>
              </a:ext>
            </a:extLst>
          </p:cNvPr>
          <p:cNvSpPr txBox="1"/>
          <p:nvPr/>
        </p:nvSpPr>
        <p:spPr>
          <a:xfrm>
            <a:off x="4977937" y="2406042"/>
            <a:ext cx="629666" cy="253916"/>
          </a:xfrm>
          <a:prstGeom prst="rect">
            <a:avLst/>
          </a:prstGeom>
          <a:solidFill>
            <a:srgbClr val="FFFF00"/>
          </a:solidFill>
        </p:spPr>
        <p:txBody>
          <a:bodyPr wrap="square" rtlCol="0">
            <a:spAutoFit/>
          </a:bodyPr>
          <a:lstStyle/>
          <a:p>
            <a:pPr algn="ctr"/>
            <a:r>
              <a:rPr lang="en-US" sz="1050" dirty="0"/>
              <a:t>T6</a:t>
            </a:r>
            <a:endParaRPr lang="en-SG" sz="1050" dirty="0"/>
          </a:p>
        </p:txBody>
      </p:sp>
      <p:sp>
        <p:nvSpPr>
          <p:cNvPr id="71" name="TextBox 70">
            <a:extLst>
              <a:ext uri="{FF2B5EF4-FFF2-40B4-BE49-F238E27FC236}">
                <a16:creationId xmlns:a16="http://schemas.microsoft.com/office/drawing/2014/main" id="{9B9533D6-5C1E-4EDE-B2B4-5F4DDA84A2A2}"/>
              </a:ext>
            </a:extLst>
          </p:cNvPr>
          <p:cNvSpPr txBox="1"/>
          <p:nvPr/>
        </p:nvSpPr>
        <p:spPr>
          <a:xfrm>
            <a:off x="3982326" y="3012805"/>
            <a:ext cx="629666" cy="253916"/>
          </a:xfrm>
          <a:prstGeom prst="rect">
            <a:avLst/>
          </a:prstGeom>
          <a:solidFill>
            <a:srgbClr val="FFFF00"/>
          </a:solidFill>
        </p:spPr>
        <p:txBody>
          <a:bodyPr wrap="square" rtlCol="0">
            <a:spAutoFit/>
          </a:bodyPr>
          <a:lstStyle/>
          <a:p>
            <a:pPr algn="ctr"/>
            <a:r>
              <a:rPr lang="en-US" sz="1050" dirty="0"/>
              <a:t>T8</a:t>
            </a:r>
            <a:endParaRPr lang="en-SG" sz="1050" dirty="0"/>
          </a:p>
        </p:txBody>
      </p:sp>
      <p:sp>
        <p:nvSpPr>
          <p:cNvPr id="73" name="TextBox 72">
            <a:extLst>
              <a:ext uri="{FF2B5EF4-FFF2-40B4-BE49-F238E27FC236}">
                <a16:creationId xmlns:a16="http://schemas.microsoft.com/office/drawing/2014/main" id="{2A332C61-E2D4-4C4C-A513-AE3AAF2C8A34}"/>
              </a:ext>
            </a:extLst>
          </p:cNvPr>
          <p:cNvSpPr txBox="1"/>
          <p:nvPr/>
        </p:nvSpPr>
        <p:spPr>
          <a:xfrm>
            <a:off x="5545173" y="3011380"/>
            <a:ext cx="629666" cy="253916"/>
          </a:xfrm>
          <a:prstGeom prst="rect">
            <a:avLst/>
          </a:prstGeom>
          <a:solidFill>
            <a:srgbClr val="FFFF00"/>
          </a:solidFill>
        </p:spPr>
        <p:txBody>
          <a:bodyPr wrap="square" rtlCol="0">
            <a:spAutoFit/>
          </a:bodyPr>
          <a:lstStyle/>
          <a:p>
            <a:pPr algn="ctr"/>
            <a:r>
              <a:rPr lang="en-US" sz="1050" dirty="0"/>
              <a:t>T9</a:t>
            </a:r>
            <a:endParaRPr lang="en-SG" sz="1050" dirty="0"/>
          </a:p>
        </p:txBody>
      </p:sp>
      <p:sp>
        <p:nvSpPr>
          <p:cNvPr id="74" name="TextBox 73">
            <a:extLst>
              <a:ext uri="{FF2B5EF4-FFF2-40B4-BE49-F238E27FC236}">
                <a16:creationId xmlns:a16="http://schemas.microsoft.com/office/drawing/2014/main" id="{D177E90F-18BA-4F9D-9A9C-30F0366E2516}"/>
              </a:ext>
            </a:extLst>
          </p:cNvPr>
          <p:cNvSpPr txBox="1"/>
          <p:nvPr/>
        </p:nvSpPr>
        <p:spPr>
          <a:xfrm>
            <a:off x="3982326" y="3660027"/>
            <a:ext cx="629666" cy="253916"/>
          </a:xfrm>
          <a:prstGeom prst="rect">
            <a:avLst/>
          </a:prstGeom>
          <a:solidFill>
            <a:srgbClr val="FFFF00"/>
          </a:solidFill>
        </p:spPr>
        <p:txBody>
          <a:bodyPr wrap="square" rtlCol="0">
            <a:spAutoFit/>
          </a:bodyPr>
          <a:lstStyle/>
          <a:p>
            <a:pPr algn="ctr"/>
            <a:r>
              <a:rPr lang="en-US" sz="1050" dirty="0"/>
              <a:t>T10</a:t>
            </a:r>
            <a:endParaRPr lang="en-SG" sz="1050" dirty="0"/>
          </a:p>
        </p:txBody>
      </p:sp>
      <p:sp>
        <p:nvSpPr>
          <p:cNvPr id="82" name="TextBox 81">
            <a:extLst>
              <a:ext uri="{FF2B5EF4-FFF2-40B4-BE49-F238E27FC236}">
                <a16:creationId xmlns:a16="http://schemas.microsoft.com/office/drawing/2014/main" id="{B2C0DE26-E1E7-4A8C-8FA3-18F86C228A61}"/>
              </a:ext>
            </a:extLst>
          </p:cNvPr>
          <p:cNvSpPr txBox="1"/>
          <p:nvPr/>
        </p:nvSpPr>
        <p:spPr>
          <a:xfrm>
            <a:off x="3352660" y="4307250"/>
            <a:ext cx="629666" cy="253916"/>
          </a:xfrm>
          <a:prstGeom prst="rect">
            <a:avLst/>
          </a:prstGeom>
          <a:solidFill>
            <a:srgbClr val="FFFF00"/>
          </a:solidFill>
        </p:spPr>
        <p:txBody>
          <a:bodyPr wrap="square" rtlCol="0">
            <a:spAutoFit/>
          </a:bodyPr>
          <a:lstStyle/>
          <a:p>
            <a:pPr algn="ctr"/>
            <a:r>
              <a:rPr lang="en-US" sz="1050" dirty="0"/>
              <a:t>T11</a:t>
            </a:r>
            <a:endParaRPr lang="en-SG" sz="1050" dirty="0"/>
          </a:p>
        </p:txBody>
      </p:sp>
      <p:sp>
        <p:nvSpPr>
          <p:cNvPr id="89" name="TextBox 88">
            <a:extLst>
              <a:ext uri="{FF2B5EF4-FFF2-40B4-BE49-F238E27FC236}">
                <a16:creationId xmlns:a16="http://schemas.microsoft.com/office/drawing/2014/main" id="{854BEBE2-D518-4FAB-9FB1-6D4AA99B4BB9}"/>
              </a:ext>
            </a:extLst>
          </p:cNvPr>
          <p:cNvSpPr txBox="1"/>
          <p:nvPr/>
        </p:nvSpPr>
        <p:spPr>
          <a:xfrm>
            <a:off x="4480131" y="4272245"/>
            <a:ext cx="629666" cy="253916"/>
          </a:xfrm>
          <a:prstGeom prst="rect">
            <a:avLst/>
          </a:prstGeom>
          <a:solidFill>
            <a:srgbClr val="FFFF00"/>
          </a:solidFill>
        </p:spPr>
        <p:txBody>
          <a:bodyPr wrap="square" rtlCol="0">
            <a:spAutoFit/>
          </a:bodyPr>
          <a:lstStyle/>
          <a:p>
            <a:pPr algn="ctr"/>
            <a:r>
              <a:rPr lang="en-US" sz="1050" dirty="0"/>
              <a:t>T12</a:t>
            </a:r>
            <a:endParaRPr lang="en-SG" sz="1050" dirty="0"/>
          </a:p>
        </p:txBody>
      </p:sp>
      <p:sp>
        <p:nvSpPr>
          <p:cNvPr id="90" name="TextBox 89">
            <a:extLst>
              <a:ext uri="{FF2B5EF4-FFF2-40B4-BE49-F238E27FC236}">
                <a16:creationId xmlns:a16="http://schemas.microsoft.com/office/drawing/2014/main" id="{E4188C6E-A40E-45C2-8CB4-B87E4BC04870}"/>
              </a:ext>
            </a:extLst>
          </p:cNvPr>
          <p:cNvSpPr txBox="1"/>
          <p:nvPr/>
        </p:nvSpPr>
        <p:spPr>
          <a:xfrm>
            <a:off x="4480131" y="4900659"/>
            <a:ext cx="629666" cy="253916"/>
          </a:xfrm>
          <a:prstGeom prst="rect">
            <a:avLst/>
          </a:prstGeom>
          <a:solidFill>
            <a:srgbClr val="FFFF00"/>
          </a:solidFill>
        </p:spPr>
        <p:txBody>
          <a:bodyPr wrap="square" rtlCol="0">
            <a:spAutoFit/>
          </a:bodyPr>
          <a:lstStyle/>
          <a:p>
            <a:pPr algn="ctr"/>
            <a:r>
              <a:rPr lang="en-US" sz="1050" dirty="0"/>
              <a:t>T13</a:t>
            </a:r>
            <a:endParaRPr lang="en-SG" sz="1050" dirty="0"/>
          </a:p>
        </p:txBody>
      </p:sp>
      <p:sp>
        <p:nvSpPr>
          <p:cNvPr id="91" name="TextBox 90">
            <a:extLst>
              <a:ext uri="{FF2B5EF4-FFF2-40B4-BE49-F238E27FC236}">
                <a16:creationId xmlns:a16="http://schemas.microsoft.com/office/drawing/2014/main" id="{0FA87974-6A68-4B0D-B083-AC6F1383F0E3}"/>
              </a:ext>
            </a:extLst>
          </p:cNvPr>
          <p:cNvSpPr txBox="1"/>
          <p:nvPr/>
        </p:nvSpPr>
        <p:spPr>
          <a:xfrm>
            <a:off x="4480131" y="5529073"/>
            <a:ext cx="629666" cy="253916"/>
          </a:xfrm>
          <a:prstGeom prst="rect">
            <a:avLst/>
          </a:prstGeom>
          <a:solidFill>
            <a:srgbClr val="FFFF00"/>
          </a:solidFill>
        </p:spPr>
        <p:txBody>
          <a:bodyPr wrap="square" rtlCol="0">
            <a:spAutoFit/>
          </a:bodyPr>
          <a:lstStyle/>
          <a:p>
            <a:pPr algn="ctr"/>
            <a:r>
              <a:rPr lang="en-US" sz="1050" dirty="0"/>
              <a:t>T14</a:t>
            </a:r>
            <a:endParaRPr lang="en-SG" sz="1050" dirty="0"/>
          </a:p>
        </p:txBody>
      </p:sp>
      <p:cxnSp>
        <p:nvCxnSpPr>
          <p:cNvPr id="17" name="Straight Arrow Connector 16">
            <a:extLst>
              <a:ext uri="{FF2B5EF4-FFF2-40B4-BE49-F238E27FC236}">
                <a16:creationId xmlns:a16="http://schemas.microsoft.com/office/drawing/2014/main" id="{A484C206-BFA3-4CC0-B494-97D4395C00AC}"/>
              </a:ext>
            </a:extLst>
          </p:cNvPr>
          <p:cNvCxnSpPr>
            <a:stCxn id="57" idx="2"/>
            <a:endCxn id="63" idx="0"/>
          </p:cNvCxnSpPr>
          <p:nvPr/>
        </p:nvCxnSpPr>
        <p:spPr>
          <a:xfrm>
            <a:off x="6486982" y="1868057"/>
            <a:ext cx="1035223"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110B78-86FE-4F0B-BCBB-103BBC7D469C}"/>
              </a:ext>
            </a:extLst>
          </p:cNvPr>
          <p:cNvCxnSpPr>
            <a:stCxn id="57" idx="2"/>
            <a:endCxn id="64" idx="0"/>
          </p:cNvCxnSpPr>
          <p:nvPr/>
        </p:nvCxnSpPr>
        <p:spPr>
          <a:xfrm>
            <a:off x="6486982" y="1868057"/>
            <a:ext cx="1993531" cy="51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5724CA-7899-4972-857E-8D4341BE7775}"/>
              </a:ext>
            </a:extLst>
          </p:cNvPr>
          <p:cNvCxnSpPr>
            <a:stCxn id="57" idx="2"/>
            <a:endCxn id="70" idx="0"/>
          </p:cNvCxnSpPr>
          <p:nvPr/>
        </p:nvCxnSpPr>
        <p:spPr>
          <a:xfrm flipH="1">
            <a:off x="5292770" y="1868057"/>
            <a:ext cx="1194212"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2926E7-3D8E-4775-8834-B82BA79752CC}"/>
              </a:ext>
            </a:extLst>
          </p:cNvPr>
          <p:cNvCxnSpPr>
            <a:stCxn id="70" idx="2"/>
            <a:endCxn id="71" idx="0"/>
          </p:cNvCxnSpPr>
          <p:nvPr/>
        </p:nvCxnSpPr>
        <p:spPr>
          <a:xfrm flipH="1">
            <a:off x="4297159" y="2659958"/>
            <a:ext cx="995611" cy="352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E516AD8-FA77-45E3-A999-EEFB7929B8D1}"/>
              </a:ext>
            </a:extLst>
          </p:cNvPr>
          <p:cNvCxnSpPr>
            <a:stCxn id="70" idx="2"/>
            <a:endCxn id="73" idx="0"/>
          </p:cNvCxnSpPr>
          <p:nvPr/>
        </p:nvCxnSpPr>
        <p:spPr>
          <a:xfrm>
            <a:off x="5292770" y="2659958"/>
            <a:ext cx="567236" cy="3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8B1A76A-0FEF-4B56-92A2-9366642F56D9}"/>
              </a:ext>
            </a:extLst>
          </p:cNvPr>
          <p:cNvCxnSpPr>
            <a:stCxn id="71" idx="2"/>
            <a:endCxn id="74" idx="0"/>
          </p:cNvCxnSpPr>
          <p:nvPr/>
        </p:nvCxnSpPr>
        <p:spPr>
          <a:xfrm>
            <a:off x="4297159" y="3266721"/>
            <a:ext cx="0" cy="39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A3B1CDE-5546-4746-84B4-C7A6092D0A08}"/>
              </a:ext>
            </a:extLst>
          </p:cNvPr>
          <p:cNvCxnSpPr>
            <a:stCxn id="74" idx="2"/>
            <a:endCxn id="82" idx="0"/>
          </p:cNvCxnSpPr>
          <p:nvPr/>
        </p:nvCxnSpPr>
        <p:spPr>
          <a:xfrm flipH="1">
            <a:off x="3667493" y="3913943"/>
            <a:ext cx="629666" cy="39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0BADB97-19DF-41B5-BDEA-FE1BF6114AB9}"/>
              </a:ext>
            </a:extLst>
          </p:cNvPr>
          <p:cNvCxnSpPr>
            <a:stCxn id="74" idx="2"/>
            <a:endCxn id="89" idx="0"/>
          </p:cNvCxnSpPr>
          <p:nvPr/>
        </p:nvCxnSpPr>
        <p:spPr>
          <a:xfrm>
            <a:off x="4297159" y="3913943"/>
            <a:ext cx="497805" cy="35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2B79301-5CA1-459B-8C64-7C96B443177C}"/>
              </a:ext>
            </a:extLst>
          </p:cNvPr>
          <p:cNvCxnSpPr>
            <a:stCxn id="89" idx="2"/>
            <a:endCxn id="90" idx="0"/>
          </p:cNvCxnSpPr>
          <p:nvPr/>
        </p:nvCxnSpPr>
        <p:spPr>
          <a:xfrm>
            <a:off x="4794964" y="4526161"/>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6F05CCF-466F-4700-A2FC-1A9FD551DB88}"/>
              </a:ext>
            </a:extLst>
          </p:cNvPr>
          <p:cNvCxnSpPr>
            <a:stCxn id="90" idx="2"/>
            <a:endCxn id="91" idx="0"/>
          </p:cNvCxnSpPr>
          <p:nvPr/>
        </p:nvCxnSpPr>
        <p:spPr>
          <a:xfrm>
            <a:off x="4794964" y="5154575"/>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Green Tick Vector PNG | PNG All">
            <a:extLst>
              <a:ext uri="{FF2B5EF4-FFF2-40B4-BE49-F238E27FC236}">
                <a16:creationId xmlns:a16="http://schemas.microsoft.com/office/drawing/2014/main" id="{B7F89157-56C7-43EC-AEF6-60AEFCADD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687" y="1596169"/>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d Cross Mark Clipart Printable - Cancel Clipart - Png Download (#380082)  - PikPng">
            <a:extLst>
              <a:ext uri="{FF2B5EF4-FFF2-40B4-BE49-F238E27FC236}">
                <a16:creationId xmlns:a16="http://schemas.microsoft.com/office/drawing/2014/main" id="{2179F20C-9DC6-4702-840F-1BFD414FB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244" y="2527954"/>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d Cross Mark Clipart Printable - Cancel Clipart - Png Download (#380082)  - PikPng">
            <a:extLst>
              <a:ext uri="{FF2B5EF4-FFF2-40B4-BE49-F238E27FC236}">
                <a16:creationId xmlns:a16="http://schemas.microsoft.com/office/drawing/2014/main" id="{21836EAC-E26C-4BAB-9EE6-304DA7B32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807" y="2509982"/>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4D502DF4-C626-4A6F-8A57-89E5A004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266" y="3165821"/>
            <a:ext cx="194986" cy="21053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Green Tick Vector PNG | PNG All">
            <a:extLst>
              <a:ext uri="{FF2B5EF4-FFF2-40B4-BE49-F238E27FC236}">
                <a16:creationId xmlns:a16="http://schemas.microsoft.com/office/drawing/2014/main" id="{968A22E4-AC49-48B2-9C7B-3CA5D393B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115" y="2352857"/>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Green Tick Vector PNG | PNG All">
            <a:extLst>
              <a:ext uri="{FF2B5EF4-FFF2-40B4-BE49-F238E27FC236}">
                <a16:creationId xmlns:a16="http://schemas.microsoft.com/office/drawing/2014/main" id="{51B438D8-3B25-471A-8C7E-2F347B0BF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924" y="2319731"/>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Green Tick Vector PNG | PNG All">
            <a:extLst>
              <a:ext uri="{FF2B5EF4-FFF2-40B4-BE49-F238E27FC236}">
                <a16:creationId xmlns:a16="http://schemas.microsoft.com/office/drawing/2014/main" id="{E4D0BA0C-238E-4B35-A759-C59858DDA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992" y="3011380"/>
            <a:ext cx="314833" cy="360286"/>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DA4C0ECC-A627-482A-8170-64796BC7BB3D}"/>
              </a:ext>
            </a:extLst>
          </p:cNvPr>
          <p:cNvSpPr/>
          <p:nvPr/>
        </p:nvSpPr>
        <p:spPr>
          <a:xfrm rot="12656351">
            <a:off x="4785382" y="3364082"/>
            <a:ext cx="602162"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048416EB-3931-4FDB-88A6-115EDEDE3B72}"/>
              </a:ext>
            </a:extLst>
          </p:cNvPr>
          <p:cNvSpPr txBox="1"/>
          <p:nvPr/>
        </p:nvSpPr>
        <p:spPr>
          <a:xfrm>
            <a:off x="5558554" y="3778881"/>
            <a:ext cx="3550278" cy="523220"/>
          </a:xfrm>
          <a:prstGeom prst="rect">
            <a:avLst/>
          </a:prstGeom>
          <a:noFill/>
        </p:spPr>
        <p:txBody>
          <a:bodyPr wrap="square" rtlCol="0">
            <a:spAutoFit/>
          </a:bodyPr>
          <a:lstStyle/>
          <a:p>
            <a:r>
              <a:rPr lang="en-US" sz="1400" dirty="0"/>
              <a:t>If the TTP is no detected, it does not proceed </a:t>
            </a:r>
          </a:p>
          <a:p>
            <a:r>
              <a:rPr lang="en-US" sz="1400" dirty="0"/>
              <a:t>to check the subsequent TTP associated to it.</a:t>
            </a:r>
            <a:endParaRPr lang="en-SG" sz="1400" dirty="0"/>
          </a:p>
        </p:txBody>
      </p:sp>
      <p:sp>
        <p:nvSpPr>
          <p:cNvPr id="38" name="TextBox 37">
            <a:extLst>
              <a:ext uri="{FF2B5EF4-FFF2-40B4-BE49-F238E27FC236}">
                <a16:creationId xmlns:a16="http://schemas.microsoft.com/office/drawing/2014/main" id="{06434FB6-BBBA-42D1-B45C-56011CFB843C}"/>
              </a:ext>
            </a:extLst>
          </p:cNvPr>
          <p:cNvSpPr txBox="1"/>
          <p:nvPr/>
        </p:nvSpPr>
        <p:spPr>
          <a:xfrm>
            <a:off x="919420" y="1714154"/>
            <a:ext cx="3560711" cy="523220"/>
          </a:xfrm>
          <a:prstGeom prst="rect">
            <a:avLst/>
          </a:prstGeom>
          <a:noFill/>
        </p:spPr>
        <p:txBody>
          <a:bodyPr wrap="square" rtlCol="0">
            <a:spAutoFit/>
          </a:bodyPr>
          <a:lstStyle/>
          <a:p>
            <a:r>
              <a:rPr lang="en-US" sz="1400" dirty="0"/>
              <a:t>If the TTP is detected, it proceed </a:t>
            </a:r>
          </a:p>
          <a:p>
            <a:r>
              <a:rPr lang="en-US" sz="1400" dirty="0"/>
              <a:t>to check the subsequent TTP associated to it.</a:t>
            </a:r>
            <a:endParaRPr lang="en-SG" sz="1400" dirty="0"/>
          </a:p>
        </p:txBody>
      </p:sp>
      <p:sp>
        <p:nvSpPr>
          <p:cNvPr id="39" name="Arrow: Right 38">
            <a:extLst>
              <a:ext uri="{FF2B5EF4-FFF2-40B4-BE49-F238E27FC236}">
                <a16:creationId xmlns:a16="http://schemas.microsoft.com/office/drawing/2014/main" id="{9189BABB-E2CC-4827-866F-72A1F58CF43E}"/>
              </a:ext>
            </a:extLst>
          </p:cNvPr>
          <p:cNvSpPr/>
          <p:nvPr/>
        </p:nvSpPr>
        <p:spPr>
          <a:xfrm rot="1873711">
            <a:off x="4385506" y="2066273"/>
            <a:ext cx="602162"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7F04BA72-3F2C-4E24-9674-3E2F2370E0B1}"/>
              </a:ext>
            </a:extLst>
          </p:cNvPr>
          <p:cNvSpPr txBox="1"/>
          <p:nvPr/>
        </p:nvSpPr>
        <p:spPr>
          <a:xfrm>
            <a:off x="2181226" y="257083"/>
            <a:ext cx="2928572" cy="646331"/>
          </a:xfrm>
          <a:prstGeom prst="rect">
            <a:avLst/>
          </a:prstGeom>
          <a:noFill/>
        </p:spPr>
        <p:txBody>
          <a:bodyPr wrap="square">
            <a:spAutoFit/>
          </a:bodyPr>
          <a:lstStyle/>
          <a:p>
            <a:r>
              <a:rPr lang="en-US" dirty="0"/>
              <a:t>3. Starts TTP scan in a </a:t>
            </a:r>
            <a:r>
              <a:rPr lang="en-US" sz="1800" dirty="0"/>
              <a:t>“depth first search” approach.</a:t>
            </a:r>
            <a:endParaRPr lang="en-SG" dirty="0"/>
          </a:p>
        </p:txBody>
      </p:sp>
      <p:sp>
        <p:nvSpPr>
          <p:cNvPr id="43" name="Arrow: Right 42">
            <a:extLst>
              <a:ext uri="{FF2B5EF4-FFF2-40B4-BE49-F238E27FC236}">
                <a16:creationId xmlns:a16="http://schemas.microsoft.com/office/drawing/2014/main" id="{36256558-2E04-43F9-9616-3EDB3DB83186}"/>
              </a:ext>
            </a:extLst>
          </p:cNvPr>
          <p:cNvSpPr/>
          <p:nvPr/>
        </p:nvSpPr>
        <p:spPr>
          <a:xfrm rot="2407396">
            <a:off x="5008585" y="921321"/>
            <a:ext cx="972380"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4528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ython Interactive Network Visualization Using NetworkX, Plotly, and Dash |  by Jiahui Wang | Towards Data Science">
            <a:extLst>
              <a:ext uri="{FF2B5EF4-FFF2-40B4-BE49-F238E27FC236}">
                <a16:creationId xmlns:a16="http://schemas.microsoft.com/office/drawing/2014/main" id="{2E339286-A464-4554-9495-F9CF629E1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15" y="1792866"/>
            <a:ext cx="7574902" cy="358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E9DDA5-06EE-4E94-8269-0A6D0D959759}"/>
              </a:ext>
            </a:extLst>
          </p:cNvPr>
          <p:cNvSpPr txBox="1"/>
          <p:nvPr/>
        </p:nvSpPr>
        <p:spPr>
          <a:xfrm>
            <a:off x="3573625" y="2985795"/>
            <a:ext cx="413896" cy="369332"/>
          </a:xfrm>
          <a:prstGeom prst="rect">
            <a:avLst/>
          </a:prstGeom>
          <a:noFill/>
        </p:spPr>
        <p:txBody>
          <a:bodyPr wrap="none" rtlCol="0">
            <a:spAutoFit/>
          </a:bodyPr>
          <a:lstStyle/>
          <a:p>
            <a:r>
              <a:rPr lang="en-US" dirty="0"/>
              <a:t>T1</a:t>
            </a:r>
            <a:endParaRPr lang="en-SG" dirty="0"/>
          </a:p>
        </p:txBody>
      </p:sp>
      <p:sp>
        <p:nvSpPr>
          <p:cNvPr id="6" name="TextBox 5">
            <a:extLst>
              <a:ext uri="{FF2B5EF4-FFF2-40B4-BE49-F238E27FC236}">
                <a16:creationId xmlns:a16="http://schemas.microsoft.com/office/drawing/2014/main" id="{E0E6B328-AE42-4FEE-98E2-F528EC25B104}"/>
              </a:ext>
            </a:extLst>
          </p:cNvPr>
          <p:cNvSpPr txBox="1"/>
          <p:nvPr/>
        </p:nvSpPr>
        <p:spPr>
          <a:xfrm>
            <a:off x="4425821" y="4173893"/>
            <a:ext cx="413896" cy="369332"/>
          </a:xfrm>
          <a:prstGeom prst="rect">
            <a:avLst/>
          </a:prstGeom>
          <a:noFill/>
        </p:spPr>
        <p:txBody>
          <a:bodyPr wrap="none" rtlCol="0">
            <a:spAutoFit/>
          </a:bodyPr>
          <a:lstStyle/>
          <a:p>
            <a:r>
              <a:rPr lang="en-US" dirty="0"/>
              <a:t>T6</a:t>
            </a:r>
            <a:endParaRPr lang="en-SG" dirty="0"/>
          </a:p>
        </p:txBody>
      </p:sp>
      <p:sp>
        <p:nvSpPr>
          <p:cNvPr id="7" name="TextBox 6">
            <a:extLst>
              <a:ext uri="{FF2B5EF4-FFF2-40B4-BE49-F238E27FC236}">
                <a16:creationId xmlns:a16="http://schemas.microsoft.com/office/drawing/2014/main" id="{A92875C4-BACA-4723-A637-9EAA3925573B}"/>
              </a:ext>
            </a:extLst>
          </p:cNvPr>
          <p:cNvSpPr txBox="1"/>
          <p:nvPr/>
        </p:nvSpPr>
        <p:spPr>
          <a:xfrm>
            <a:off x="6482323" y="2937900"/>
            <a:ext cx="413896" cy="369332"/>
          </a:xfrm>
          <a:prstGeom prst="rect">
            <a:avLst/>
          </a:prstGeom>
          <a:noFill/>
        </p:spPr>
        <p:txBody>
          <a:bodyPr wrap="none" rtlCol="0">
            <a:spAutoFit/>
          </a:bodyPr>
          <a:lstStyle/>
          <a:p>
            <a:r>
              <a:rPr lang="en-US" dirty="0"/>
              <a:t>T4</a:t>
            </a:r>
            <a:endParaRPr lang="en-SG" dirty="0"/>
          </a:p>
        </p:txBody>
      </p:sp>
      <p:sp>
        <p:nvSpPr>
          <p:cNvPr id="8" name="TextBox 7">
            <a:extLst>
              <a:ext uri="{FF2B5EF4-FFF2-40B4-BE49-F238E27FC236}">
                <a16:creationId xmlns:a16="http://schemas.microsoft.com/office/drawing/2014/main" id="{19B6BEF4-755D-43BE-82CA-C63652B77D98}"/>
              </a:ext>
            </a:extLst>
          </p:cNvPr>
          <p:cNvSpPr txBox="1"/>
          <p:nvPr/>
        </p:nvSpPr>
        <p:spPr>
          <a:xfrm>
            <a:off x="7825274" y="3585593"/>
            <a:ext cx="413896" cy="369332"/>
          </a:xfrm>
          <a:prstGeom prst="rect">
            <a:avLst/>
          </a:prstGeom>
          <a:noFill/>
        </p:spPr>
        <p:txBody>
          <a:bodyPr wrap="square" rtlCol="0">
            <a:spAutoFit/>
          </a:bodyPr>
          <a:lstStyle/>
          <a:p>
            <a:r>
              <a:rPr lang="en-US" dirty="0"/>
              <a:t>T9</a:t>
            </a:r>
            <a:endParaRPr lang="en-SG" dirty="0"/>
          </a:p>
        </p:txBody>
      </p:sp>
      <p:sp>
        <p:nvSpPr>
          <p:cNvPr id="10" name="TextBox 9">
            <a:extLst>
              <a:ext uri="{FF2B5EF4-FFF2-40B4-BE49-F238E27FC236}">
                <a16:creationId xmlns:a16="http://schemas.microsoft.com/office/drawing/2014/main" id="{E551FB4D-7033-4795-9189-1C81408D05FE}"/>
              </a:ext>
            </a:extLst>
          </p:cNvPr>
          <p:cNvSpPr txBox="1"/>
          <p:nvPr/>
        </p:nvSpPr>
        <p:spPr>
          <a:xfrm>
            <a:off x="6946946" y="364073"/>
            <a:ext cx="4044056" cy="646331"/>
          </a:xfrm>
          <a:prstGeom prst="rect">
            <a:avLst/>
          </a:prstGeom>
          <a:noFill/>
        </p:spPr>
        <p:txBody>
          <a:bodyPr wrap="square" rtlCol="0">
            <a:spAutoFit/>
          </a:bodyPr>
          <a:lstStyle/>
          <a:p>
            <a:r>
              <a:rPr lang="en-US" dirty="0"/>
              <a:t>4. User can then view the result on the Knowledge Graph</a:t>
            </a:r>
            <a:endParaRPr lang="en-SG" dirty="0"/>
          </a:p>
        </p:txBody>
      </p:sp>
      <p:sp>
        <p:nvSpPr>
          <p:cNvPr id="11" name="Arrow: Down 10">
            <a:extLst>
              <a:ext uri="{FF2B5EF4-FFF2-40B4-BE49-F238E27FC236}">
                <a16:creationId xmlns:a16="http://schemas.microsoft.com/office/drawing/2014/main" id="{EF941C41-F49F-46C0-94B5-732875B96E2E}"/>
              </a:ext>
            </a:extLst>
          </p:cNvPr>
          <p:cNvSpPr/>
          <p:nvPr/>
        </p:nvSpPr>
        <p:spPr>
          <a:xfrm rot="2737109">
            <a:off x="6311406" y="986386"/>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950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C9B9-427B-430F-A634-6956F18C1BBF}"/>
              </a:ext>
            </a:extLst>
          </p:cNvPr>
          <p:cNvSpPr>
            <a:spLocks noGrp="1"/>
          </p:cNvSpPr>
          <p:nvPr>
            <p:ph type="title"/>
          </p:nvPr>
        </p:nvSpPr>
        <p:spPr>
          <a:xfrm>
            <a:off x="673650" y="766329"/>
            <a:ext cx="10515600" cy="743709"/>
          </a:xfrm>
        </p:spPr>
        <p:txBody>
          <a:bodyPr>
            <a:normAutofit/>
          </a:bodyPr>
          <a:lstStyle/>
          <a:p>
            <a:r>
              <a:rPr lang="en-US" sz="3600" dirty="0"/>
              <a:t>Overall Process</a:t>
            </a:r>
            <a:endParaRPr lang="en-SG" sz="3600" dirty="0"/>
          </a:p>
        </p:txBody>
      </p:sp>
      <p:grpSp>
        <p:nvGrpSpPr>
          <p:cNvPr id="15" name="Group 14">
            <a:extLst>
              <a:ext uri="{FF2B5EF4-FFF2-40B4-BE49-F238E27FC236}">
                <a16:creationId xmlns:a16="http://schemas.microsoft.com/office/drawing/2014/main" id="{56066161-B712-4066-B77A-1E287FC908C0}"/>
              </a:ext>
            </a:extLst>
          </p:cNvPr>
          <p:cNvGrpSpPr/>
          <p:nvPr/>
        </p:nvGrpSpPr>
        <p:grpSpPr>
          <a:xfrm>
            <a:off x="2565615" y="1934558"/>
            <a:ext cx="8714934" cy="1659987"/>
            <a:chOff x="513472" y="1885071"/>
            <a:chExt cx="8714934" cy="1659987"/>
          </a:xfrm>
        </p:grpSpPr>
        <p:sp>
          <p:nvSpPr>
            <p:cNvPr id="14" name="Rectangle: Rounded Corners 13">
              <a:extLst>
                <a:ext uri="{FF2B5EF4-FFF2-40B4-BE49-F238E27FC236}">
                  <a16:creationId xmlns:a16="http://schemas.microsoft.com/office/drawing/2014/main" id="{B1261D64-BADF-425B-8C84-60DF7FF33D56}"/>
                </a:ext>
              </a:extLst>
            </p:cNvPr>
            <p:cNvSpPr/>
            <p:nvPr/>
          </p:nvSpPr>
          <p:spPr>
            <a:xfrm>
              <a:off x="513472" y="1885071"/>
              <a:ext cx="8714934" cy="16599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4" name="Picture 3">
              <a:extLst>
                <a:ext uri="{FF2B5EF4-FFF2-40B4-BE49-F238E27FC236}">
                  <a16:creationId xmlns:a16="http://schemas.microsoft.com/office/drawing/2014/main" id="{D4970FD7-B22C-4AD5-A2BC-7433387D1617}"/>
                </a:ext>
              </a:extLst>
            </p:cNvPr>
            <p:cNvPicPr>
              <a:picLocks noChangeAspect="1"/>
            </p:cNvPicPr>
            <p:nvPr/>
          </p:nvPicPr>
          <p:blipFill>
            <a:blip r:embed="rId2"/>
            <a:stretch>
              <a:fillRect/>
            </a:stretch>
          </p:blipFill>
          <p:spPr>
            <a:xfrm>
              <a:off x="7578699" y="2173928"/>
              <a:ext cx="1417375" cy="1142531"/>
            </a:xfrm>
            <a:prstGeom prst="rect">
              <a:avLst/>
            </a:prstGeom>
          </p:spPr>
        </p:pic>
        <p:pic>
          <p:nvPicPr>
            <p:cNvPr id="8" name="Picture 7">
              <a:extLst>
                <a:ext uri="{FF2B5EF4-FFF2-40B4-BE49-F238E27FC236}">
                  <a16:creationId xmlns:a16="http://schemas.microsoft.com/office/drawing/2014/main" id="{F643B707-48D1-411D-A142-44C1AE5EB9B3}"/>
                </a:ext>
              </a:extLst>
            </p:cNvPr>
            <p:cNvPicPr>
              <a:picLocks noChangeAspect="1"/>
            </p:cNvPicPr>
            <p:nvPr/>
          </p:nvPicPr>
          <p:blipFill>
            <a:blip r:embed="rId3"/>
            <a:stretch>
              <a:fillRect/>
            </a:stretch>
          </p:blipFill>
          <p:spPr>
            <a:xfrm>
              <a:off x="3166631" y="2150438"/>
              <a:ext cx="930513" cy="1015473"/>
            </a:xfrm>
            <a:prstGeom prst="rect">
              <a:avLst/>
            </a:prstGeom>
          </p:spPr>
        </p:pic>
        <p:pic>
          <p:nvPicPr>
            <p:cNvPr id="1026" name="Picture 2" descr="Cybertronium International Framework Mappings : MITRE ATT&amp;amp;CK">
              <a:extLst>
                <a:ext uri="{FF2B5EF4-FFF2-40B4-BE49-F238E27FC236}">
                  <a16:creationId xmlns:a16="http://schemas.microsoft.com/office/drawing/2014/main" id="{40E87322-7B87-4D57-8C61-CDA352F518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650" y="2163826"/>
              <a:ext cx="1692455" cy="1015473"/>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76E94EF9-E5D9-40A3-8476-71306A53DFDB}"/>
                </a:ext>
              </a:extLst>
            </p:cNvPr>
            <p:cNvSpPr/>
            <p:nvPr/>
          </p:nvSpPr>
          <p:spPr>
            <a:xfrm>
              <a:off x="2393417" y="251068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4" descr="Statistics - Wikipedia">
              <a:extLst>
                <a:ext uri="{FF2B5EF4-FFF2-40B4-BE49-F238E27FC236}">
                  <a16:creationId xmlns:a16="http://schemas.microsoft.com/office/drawing/2014/main" id="{263B1675-E7A5-4F8D-902D-44FF1939AA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381" y="2172423"/>
              <a:ext cx="1881370" cy="1106566"/>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Right 17">
              <a:extLst>
                <a:ext uri="{FF2B5EF4-FFF2-40B4-BE49-F238E27FC236}">
                  <a16:creationId xmlns:a16="http://schemas.microsoft.com/office/drawing/2014/main" id="{8056436F-1AE3-4E18-99F2-F1F656063B56}"/>
                </a:ext>
              </a:extLst>
            </p:cNvPr>
            <p:cNvSpPr/>
            <p:nvPr/>
          </p:nvSpPr>
          <p:spPr>
            <a:xfrm>
              <a:off x="4241765" y="254815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Right 18">
              <a:extLst>
                <a:ext uri="{FF2B5EF4-FFF2-40B4-BE49-F238E27FC236}">
                  <a16:creationId xmlns:a16="http://schemas.microsoft.com/office/drawing/2014/main" id="{A3E536A6-E7E5-4BBD-B381-81AB9AE38949}"/>
                </a:ext>
              </a:extLst>
            </p:cNvPr>
            <p:cNvSpPr/>
            <p:nvPr/>
          </p:nvSpPr>
          <p:spPr>
            <a:xfrm>
              <a:off x="6923083" y="254815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032" name="Picture 8">
            <a:extLst>
              <a:ext uri="{FF2B5EF4-FFF2-40B4-BE49-F238E27FC236}">
                <a16:creationId xmlns:a16="http://schemas.microsoft.com/office/drawing/2014/main" id="{ABE7C4D3-0316-4F3E-91C4-E8E12346E9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022" y="4397226"/>
            <a:ext cx="888121" cy="93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4B504AD-FDEC-47F8-8D9A-358CE03EB6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008" y="4208145"/>
            <a:ext cx="1309623" cy="13096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C016A5C-30F9-4D75-9201-5DA32FDD31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4361" y="4231815"/>
            <a:ext cx="1417376" cy="1417376"/>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Right 28">
            <a:extLst>
              <a:ext uri="{FF2B5EF4-FFF2-40B4-BE49-F238E27FC236}">
                <a16:creationId xmlns:a16="http://schemas.microsoft.com/office/drawing/2014/main" id="{3F80FAAB-6530-4E99-AE95-B51974CEA08B}"/>
              </a:ext>
            </a:extLst>
          </p:cNvPr>
          <p:cNvSpPr/>
          <p:nvPr/>
        </p:nvSpPr>
        <p:spPr>
          <a:xfrm>
            <a:off x="3280077"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Right 29">
            <a:extLst>
              <a:ext uri="{FF2B5EF4-FFF2-40B4-BE49-F238E27FC236}">
                <a16:creationId xmlns:a16="http://schemas.microsoft.com/office/drawing/2014/main" id="{461F8AD9-53A9-4985-AA3F-49DD04018F04}"/>
              </a:ext>
            </a:extLst>
          </p:cNvPr>
          <p:cNvSpPr/>
          <p:nvPr/>
        </p:nvSpPr>
        <p:spPr>
          <a:xfrm>
            <a:off x="5712979"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Arrow: Right 30">
            <a:extLst>
              <a:ext uri="{FF2B5EF4-FFF2-40B4-BE49-F238E27FC236}">
                <a16:creationId xmlns:a16="http://schemas.microsoft.com/office/drawing/2014/main" id="{A5877146-06E7-4648-A438-3C4470235C9B}"/>
              </a:ext>
            </a:extLst>
          </p:cNvPr>
          <p:cNvSpPr/>
          <p:nvPr/>
        </p:nvSpPr>
        <p:spPr>
          <a:xfrm>
            <a:off x="7733311"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38" name="Picture 14">
            <a:extLst>
              <a:ext uri="{FF2B5EF4-FFF2-40B4-BE49-F238E27FC236}">
                <a16:creationId xmlns:a16="http://schemas.microsoft.com/office/drawing/2014/main" id="{2E545056-6280-456B-A4DE-608F8338A5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2479" y="4231815"/>
            <a:ext cx="1285953" cy="128595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ABFDF4A3-4C0E-4AD6-9B8D-7F619AA6D546}"/>
              </a:ext>
            </a:extLst>
          </p:cNvPr>
          <p:cNvCxnSpPr>
            <a:cxnSpLocks/>
          </p:cNvCxnSpPr>
          <p:nvPr/>
        </p:nvCxnSpPr>
        <p:spPr>
          <a:xfrm>
            <a:off x="4753049" y="3615828"/>
            <a:ext cx="1837464" cy="885834"/>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784679DE-34D8-4481-B6F5-CAE0B6133025}"/>
              </a:ext>
            </a:extLst>
          </p:cNvPr>
          <p:cNvCxnSpPr>
            <a:cxnSpLocks/>
          </p:cNvCxnSpPr>
          <p:nvPr/>
        </p:nvCxnSpPr>
        <p:spPr>
          <a:xfrm flipH="1">
            <a:off x="7299201" y="3594545"/>
            <a:ext cx="1931667" cy="90711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204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3783-6FFD-4979-8D52-250DE476453F}"/>
              </a:ext>
            </a:extLst>
          </p:cNvPr>
          <p:cNvSpPr>
            <a:spLocks noGrp="1"/>
          </p:cNvSpPr>
          <p:nvPr>
            <p:ph type="title"/>
          </p:nvPr>
        </p:nvSpPr>
        <p:spPr>
          <a:xfrm>
            <a:off x="506911" y="397616"/>
            <a:ext cx="9211654" cy="704847"/>
          </a:xfrm>
        </p:spPr>
        <p:txBody>
          <a:bodyPr>
            <a:normAutofit/>
          </a:bodyPr>
          <a:lstStyle/>
          <a:p>
            <a:r>
              <a:rPr lang="en-US" sz="3600" dirty="0"/>
              <a:t>To Note</a:t>
            </a:r>
            <a:endParaRPr lang="en-SG" sz="3600" dirty="0"/>
          </a:p>
        </p:txBody>
      </p:sp>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2">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2">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cxnSp>
        <p:nvCxnSpPr>
          <p:cNvPr id="32" name="Straight Arrow Connector 31">
            <a:extLst>
              <a:ext uri="{FF2B5EF4-FFF2-40B4-BE49-F238E27FC236}">
                <a16:creationId xmlns:a16="http://schemas.microsoft.com/office/drawing/2014/main" id="{77C31DA0-624B-4FE8-8F9A-2B78A645D036}"/>
              </a:ext>
            </a:extLst>
          </p:cNvPr>
          <p:cNvCxnSpPr>
            <a:cxnSpLocks/>
            <a:stCxn id="7" idx="0"/>
          </p:cNvCxnSpPr>
          <p:nvPr/>
        </p:nvCxnSpPr>
        <p:spPr>
          <a:xfrm flipV="1">
            <a:off x="5744669" y="1546789"/>
            <a:ext cx="502307" cy="28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315FAC2-E1A8-4894-94EC-2C3D8604873D}"/>
              </a:ext>
            </a:extLst>
          </p:cNvPr>
          <p:cNvSpPr txBox="1"/>
          <p:nvPr/>
        </p:nvSpPr>
        <p:spPr>
          <a:xfrm>
            <a:off x="6246976" y="1313190"/>
            <a:ext cx="2826095"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400" dirty="0"/>
              <a:t>Tactic used for </a:t>
            </a:r>
            <a:r>
              <a:rPr lang="en-US" sz="1400" b="1" dirty="0"/>
              <a:t>Unauthorized Access</a:t>
            </a:r>
            <a:endParaRPr lang="en-SG" sz="1400" b="1" dirty="0"/>
          </a:p>
        </p:txBody>
      </p:sp>
      <p:cxnSp>
        <p:nvCxnSpPr>
          <p:cNvPr id="34" name="Straight Arrow Connector 33">
            <a:extLst>
              <a:ext uri="{FF2B5EF4-FFF2-40B4-BE49-F238E27FC236}">
                <a16:creationId xmlns:a16="http://schemas.microsoft.com/office/drawing/2014/main" id="{B71D0661-A913-4D71-A7BB-6851A8A6FE72}"/>
              </a:ext>
            </a:extLst>
          </p:cNvPr>
          <p:cNvCxnSpPr>
            <a:cxnSpLocks/>
            <a:stCxn id="9" idx="0"/>
          </p:cNvCxnSpPr>
          <p:nvPr/>
        </p:nvCxnSpPr>
        <p:spPr>
          <a:xfrm flipV="1">
            <a:off x="10168867" y="1467078"/>
            <a:ext cx="152766" cy="36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D5D567F-C7FF-4FC3-9310-87A2CD730D2E}"/>
              </a:ext>
            </a:extLst>
          </p:cNvPr>
          <p:cNvSpPr txBox="1"/>
          <p:nvPr/>
        </p:nvSpPr>
        <p:spPr>
          <a:xfrm>
            <a:off x="9514805" y="1139692"/>
            <a:ext cx="2043316"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400" dirty="0"/>
              <a:t>Tactic used for </a:t>
            </a:r>
            <a:r>
              <a:rPr lang="en-US" sz="1400" b="1" dirty="0"/>
              <a:t>Data Theft</a:t>
            </a:r>
            <a:endParaRPr lang="en-SG" sz="1400" b="1" dirty="0"/>
          </a:p>
        </p:txBody>
      </p:sp>
    </p:spTree>
    <p:extLst>
      <p:ext uri="{BB962C8B-B14F-4D97-AF65-F5344CB8AC3E}">
        <p14:creationId xmlns:p14="http://schemas.microsoft.com/office/powerpoint/2010/main" val="303643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AC3B07-9BE2-44FC-ACBF-5A371FC48293}"/>
              </a:ext>
            </a:extLst>
          </p:cNvPr>
          <p:cNvSpPr/>
          <p:nvPr/>
        </p:nvSpPr>
        <p:spPr>
          <a:xfrm>
            <a:off x="8355594" y="1386572"/>
            <a:ext cx="1466661" cy="444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Create New Case</a:t>
            </a:r>
            <a:endParaRPr lang="en-SG" sz="1400" dirty="0"/>
          </a:p>
        </p:txBody>
      </p:sp>
      <p:sp>
        <p:nvSpPr>
          <p:cNvPr id="3" name="Rectangle 2">
            <a:extLst>
              <a:ext uri="{FF2B5EF4-FFF2-40B4-BE49-F238E27FC236}">
                <a16:creationId xmlns:a16="http://schemas.microsoft.com/office/drawing/2014/main" id="{F7D17DBB-C3A0-47DE-AC7F-CA468238846D}"/>
              </a:ext>
            </a:extLst>
          </p:cNvPr>
          <p:cNvSpPr/>
          <p:nvPr/>
        </p:nvSpPr>
        <p:spPr>
          <a:xfrm>
            <a:off x="8232616" y="2145832"/>
            <a:ext cx="1756372" cy="593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Select Suspected Crime Type</a:t>
            </a:r>
            <a:endParaRPr lang="en-SG" sz="1400" dirty="0"/>
          </a:p>
        </p:txBody>
      </p:sp>
      <p:sp>
        <p:nvSpPr>
          <p:cNvPr id="4" name="Rectangle 3">
            <a:extLst>
              <a:ext uri="{FF2B5EF4-FFF2-40B4-BE49-F238E27FC236}">
                <a16:creationId xmlns:a16="http://schemas.microsoft.com/office/drawing/2014/main" id="{96143C04-3EFB-4849-9E34-A825C1298C5C}"/>
              </a:ext>
            </a:extLst>
          </p:cNvPr>
          <p:cNvSpPr/>
          <p:nvPr/>
        </p:nvSpPr>
        <p:spPr>
          <a:xfrm>
            <a:off x="8399352" y="3082649"/>
            <a:ext cx="1422903" cy="3959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Preprocess</a:t>
            </a:r>
            <a:endParaRPr lang="en-SG" sz="1400" dirty="0"/>
          </a:p>
        </p:txBody>
      </p:sp>
      <p:sp>
        <p:nvSpPr>
          <p:cNvPr id="5" name="Rectangle 4">
            <a:extLst>
              <a:ext uri="{FF2B5EF4-FFF2-40B4-BE49-F238E27FC236}">
                <a16:creationId xmlns:a16="http://schemas.microsoft.com/office/drawing/2014/main" id="{BCC296A0-9D9E-4BEB-8DA3-CE7F3471B1BB}"/>
              </a:ext>
            </a:extLst>
          </p:cNvPr>
          <p:cNvSpPr/>
          <p:nvPr/>
        </p:nvSpPr>
        <p:spPr>
          <a:xfrm>
            <a:off x="7823701" y="3751169"/>
            <a:ext cx="2574201" cy="8163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Run Autogenerated Playbook(based on suspected crime type)</a:t>
            </a:r>
            <a:endParaRPr lang="en-SG" sz="1400" dirty="0"/>
          </a:p>
        </p:txBody>
      </p:sp>
      <p:sp>
        <p:nvSpPr>
          <p:cNvPr id="6" name="Rectangle 5">
            <a:extLst>
              <a:ext uri="{FF2B5EF4-FFF2-40B4-BE49-F238E27FC236}">
                <a16:creationId xmlns:a16="http://schemas.microsoft.com/office/drawing/2014/main" id="{C51CB7A6-7849-4136-907B-3988FAC50D4D}"/>
              </a:ext>
            </a:extLst>
          </p:cNvPr>
          <p:cNvSpPr/>
          <p:nvPr/>
        </p:nvSpPr>
        <p:spPr>
          <a:xfrm>
            <a:off x="8232616" y="4862651"/>
            <a:ext cx="1769953" cy="60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Displays Workflow + Result</a:t>
            </a:r>
            <a:endParaRPr lang="en-SG" sz="1400" dirty="0"/>
          </a:p>
        </p:txBody>
      </p:sp>
      <p:sp>
        <p:nvSpPr>
          <p:cNvPr id="7" name="TextBox 6">
            <a:extLst>
              <a:ext uri="{FF2B5EF4-FFF2-40B4-BE49-F238E27FC236}">
                <a16:creationId xmlns:a16="http://schemas.microsoft.com/office/drawing/2014/main" id="{6722018E-1B29-4AE6-A6D4-21C3DC2EF964}"/>
              </a:ext>
            </a:extLst>
          </p:cNvPr>
          <p:cNvSpPr txBox="1"/>
          <p:nvPr/>
        </p:nvSpPr>
        <p:spPr>
          <a:xfrm>
            <a:off x="7487216" y="541729"/>
            <a:ext cx="3232087" cy="461665"/>
          </a:xfrm>
          <a:prstGeom prst="rect">
            <a:avLst/>
          </a:prstGeom>
          <a:noFill/>
        </p:spPr>
        <p:txBody>
          <a:bodyPr wrap="square" rtlCol="0">
            <a:spAutoFit/>
          </a:bodyPr>
          <a:lstStyle/>
          <a:p>
            <a:pPr algn="ctr"/>
            <a:r>
              <a:rPr lang="en-US" sz="2400" b="1" dirty="0"/>
              <a:t>New Method(b)</a:t>
            </a:r>
            <a:endParaRPr lang="en-SG" sz="2400" b="1" dirty="0"/>
          </a:p>
        </p:txBody>
      </p:sp>
      <p:sp>
        <p:nvSpPr>
          <p:cNvPr id="8" name="Rectangle 7">
            <a:extLst>
              <a:ext uri="{FF2B5EF4-FFF2-40B4-BE49-F238E27FC236}">
                <a16:creationId xmlns:a16="http://schemas.microsoft.com/office/drawing/2014/main" id="{CF593008-3175-46CC-8984-1867856169C4}"/>
              </a:ext>
            </a:extLst>
          </p:cNvPr>
          <p:cNvSpPr/>
          <p:nvPr/>
        </p:nvSpPr>
        <p:spPr>
          <a:xfrm>
            <a:off x="2492720" y="1460509"/>
            <a:ext cx="1466661" cy="444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Create New Case</a:t>
            </a:r>
            <a:endParaRPr lang="en-SG" sz="1400" dirty="0"/>
          </a:p>
        </p:txBody>
      </p:sp>
      <p:sp>
        <p:nvSpPr>
          <p:cNvPr id="10" name="Rectangle 9">
            <a:extLst>
              <a:ext uri="{FF2B5EF4-FFF2-40B4-BE49-F238E27FC236}">
                <a16:creationId xmlns:a16="http://schemas.microsoft.com/office/drawing/2014/main" id="{35D7D865-53CB-4B3A-9E92-8C5B2FC79045}"/>
              </a:ext>
            </a:extLst>
          </p:cNvPr>
          <p:cNvSpPr/>
          <p:nvPr/>
        </p:nvSpPr>
        <p:spPr>
          <a:xfrm>
            <a:off x="2492720" y="2163870"/>
            <a:ext cx="1422903" cy="3959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Preprocess</a:t>
            </a:r>
            <a:endParaRPr lang="en-SG" sz="1400" dirty="0"/>
          </a:p>
        </p:txBody>
      </p:sp>
      <p:sp>
        <p:nvSpPr>
          <p:cNvPr id="11" name="Rectangle 10">
            <a:extLst>
              <a:ext uri="{FF2B5EF4-FFF2-40B4-BE49-F238E27FC236}">
                <a16:creationId xmlns:a16="http://schemas.microsoft.com/office/drawing/2014/main" id="{95E7B887-C21B-44B3-84B6-D8A37F248C8B}"/>
              </a:ext>
            </a:extLst>
          </p:cNvPr>
          <p:cNvSpPr/>
          <p:nvPr/>
        </p:nvSpPr>
        <p:spPr>
          <a:xfrm>
            <a:off x="1954417" y="3559012"/>
            <a:ext cx="2574201" cy="8163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Select a technique* based on user choice for crime type</a:t>
            </a:r>
            <a:endParaRPr lang="en-SG" sz="1400" dirty="0"/>
          </a:p>
        </p:txBody>
      </p:sp>
      <p:sp>
        <p:nvSpPr>
          <p:cNvPr id="12" name="Rectangle 11">
            <a:extLst>
              <a:ext uri="{FF2B5EF4-FFF2-40B4-BE49-F238E27FC236}">
                <a16:creationId xmlns:a16="http://schemas.microsoft.com/office/drawing/2014/main" id="{2030C434-69AC-455F-BEDF-A82BCB12651E}"/>
              </a:ext>
            </a:extLst>
          </p:cNvPr>
          <p:cNvSpPr/>
          <p:nvPr/>
        </p:nvSpPr>
        <p:spPr>
          <a:xfrm>
            <a:off x="2341073" y="4653738"/>
            <a:ext cx="1769953" cy="60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Displays Result</a:t>
            </a:r>
            <a:endParaRPr lang="en-SG" sz="1400" dirty="0"/>
          </a:p>
        </p:txBody>
      </p:sp>
      <p:sp>
        <p:nvSpPr>
          <p:cNvPr id="13" name="TextBox 12">
            <a:extLst>
              <a:ext uri="{FF2B5EF4-FFF2-40B4-BE49-F238E27FC236}">
                <a16:creationId xmlns:a16="http://schemas.microsoft.com/office/drawing/2014/main" id="{5E851E9A-A294-450B-9CEC-E4327026396D}"/>
              </a:ext>
            </a:extLst>
          </p:cNvPr>
          <p:cNvSpPr txBox="1"/>
          <p:nvPr/>
        </p:nvSpPr>
        <p:spPr>
          <a:xfrm>
            <a:off x="1610008" y="541729"/>
            <a:ext cx="3232087" cy="461665"/>
          </a:xfrm>
          <a:prstGeom prst="rect">
            <a:avLst/>
          </a:prstGeom>
          <a:noFill/>
        </p:spPr>
        <p:txBody>
          <a:bodyPr wrap="square" rtlCol="0">
            <a:spAutoFit/>
          </a:bodyPr>
          <a:lstStyle/>
          <a:p>
            <a:pPr algn="ctr"/>
            <a:r>
              <a:rPr lang="en-US" sz="2400" b="1" dirty="0"/>
              <a:t>Initial Method(a)</a:t>
            </a:r>
            <a:endParaRPr lang="en-SG" sz="2400" b="1" dirty="0"/>
          </a:p>
        </p:txBody>
      </p:sp>
      <p:sp>
        <p:nvSpPr>
          <p:cNvPr id="14" name="Rectangle 13">
            <a:extLst>
              <a:ext uri="{FF2B5EF4-FFF2-40B4-BE49-F238E27FC236}">
                <a16:creationId xmlns:a16="http://schemas.microsoft.com/office/drawing/2014/main" id="{C521D3EA-06B7-463F-B81A-CD5D9109CCCC}"/>
              </a:ext>
            </a:extLst>
          </p:cNvPr>
          <p:cNvSpPr/>
          <p:nvPr/>
        </p:nvSpPr>
        <p:spPr>
          <a:xfrm>
            <a:off x="2220363" y="2818942"/>
            <a:ext cx="2042310" cy="461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Go to playbook page</a:t>
            </a:r>
            <a:endParaRPr lang="en-SG" sz="1400" dirty="0"/>
          </a:p>
        </p:txBody>
      </p:sp>
      <p:sp>
        <p:nvSpPr>
          <p:cNvPr id="15" name="TextBox 14">
            <a:extLst>
              <a:ext uri="{FF2B5EF4-FFF2-40B4-BE49-F238E27FC236}">
                <a16:creationId xmlns:a16="http://schemas.microsoft.com/office/drawing/2014/main" id="{59370A0C-B4EA-48A5-849B-FFC917A84B01}"/>
              </a:ext>
            </a:extLst>
          </p:cNvPr>
          <p:cNvSpPr txBox="1"/>
          <p:nvPr/>
        </p:nvSpPr>
        <p:spPr>
          <a:xfrm>
            <a:off x="860079" y="5709267"/>
            <a:ext cx="3913251" cy="253916"/>
          </a:xfrm>
          <a:prstGeom prst="rect">
            <a:avLst/>
          </a:prstGeom>
          <a:noFill/>
        </p:spPr>
        <p:txBody>
          <a:bodyPr wrap="none" rtlCol="0">
            <a:spAutoFit/>
          </a:bodyPr>
          <a:lstStyle/>
          <a:p>
            <a:r>
              <a:rPr lang="en-US" sz="1050" dirty="0"/>
              <a:t>* Technique associated with Credential Access or Data Theft Tactics </a:t>
            </a:r>
            <a:endParaRPr lang="en-SG" sz="1050" dirty="0"/>
          </a:p>
        </p:txBody>
      </p:sp>
      <p:cxnSp>
        <p:nvCxnSpPr>
          <p:cNvPr id="17" name="Straight Connector 16">
            <a:extLst>
              <a:ext uri="{FF2B5EF4-FFF2-40B4-BE49-F238E27FC236}">
                <a16:creationId xmlns:a16="http://schemas.microsoft.com/office/drawing/2014/main" id="{0559A3DE-C8F4-49F7-BA48-2E6A0E494D4D}"/>
              </a:ext>
            </a:extLst>
          </p:cNvPr>
          <p:cNvCxnSpPr/>
          <p:nvPr/>
        </p:nvCxnSpPr>
        <p:spPr>
          <a:xfrm>
            <a:off x="5948127" y="334978"/>
            <a:ext cx="0" cy="63283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row: Down 17">
            <a:extLst>
              <a:ext uri="{FF2B5EF4-FFF2-40B4-BE49-F238E27FC236}">
                <a16:creationId xmlns:a16="http://schemas.microsoft.com/office/drawing/2014/main" id="{8EB3A50A-E8B1-465E-B8F8-69D2C8A172A9}"/>
              </a:ext>
            </a:extLst>
          </p:cNvPr>
          <p:cNvSpPr/>
          <p:nvPr/>
        </p:nvSpPr>
        <p:spPr>
          <a:xfrm>
            <a:off x="3051018" y="1904713"/>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Down 18">
            <a:extLst>
              <a:ext uri="{FF2B5EF4-FFF2-40B4-BE49-F238E27FC236}">
                <a16:creationId xmlns:a16="http://schemas.microsoft.com/office/drawing/2014/main" id="{B877CCFB-EB73-4DB8-A2F0-F4D124BCA816}"/>
              </a:ext>
            </a:extLst>
          </p:cNvPr>
          <p:cNvSpPr/>
          <p:nvPr/>
        </p:nvSpPr>
        <p:spPr>
          <a:xfrm>
            <a:off x="3058563" y="2559785"/>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Down 19">
            <a:extLst>
              <a:ext uri="{FF2B5EF4-FFF2-40B4-BE49-F238E27FC236}">
                <a16:creationId xmlns:a16="http://schemas.microsoft.com/office/drawing/2014/main" id="{0DA0CEDE-6A5E-459B-8FC9-BE1CEA5CE4B3}"/>
              </a:ext>
            </a:extLst>
          </p:cNvPr>
          <p:cNvSpPr/>
          <p:nvPr/>
        </p:nvSpPr>
        <p:spPr>
          <a:xfrm>
            <a:off x="3051016" y="3268211"/>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0A5ED941-ABDC-42FD-8A81-78AC848E676E}"/>
              </a:ext>
            </a:extLst>
          </p:cNvPr>
          <p:cNvSpPr/>
          <p:nvPr/>
        </p:nvSpPr>
        <p:spPr>
          <a:xfrm>
            <a:off x="3049506" y="4392972"/>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Arrow: Down 21">
            <a:extLst>
              <a:ext uri="{FF2B5EF4-FFF2-40B4-BE49-F238E27FC236}">
                <a16:creationId xmlns:a16="http://schemas.microsoft.com/office/drawing/2014/main" id="{2F012D18-D6F4-4635-A705-C34AD25C8BD3}"/>
              </a:ext>
            </a:extLst>
          </p:cNvPr>
          <p:cNvSpPr/>
          <p:nvPr/>
        </p:nvSpPr>
        <p:spPr>
          <a:xfrm>
            <a:off x="8913137" y="1830776"/>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Down 22">
            <a:extLst>
              <a:ext uri="{FF2B5EF4-FFF2-40B4-BE49-F238E27FC236}">
                <a16:creationId xmlns:a16="http://schemas.microsoft.com/office/drawing/2014/main" id="{7FB85661-1ABB-48FA-972C-1E78E21B4DE5}"/>
              </a:ext>
            </a:extLst>
          </p:cNvPr>
          <p:cNvSpPr/>
          <p:nvPr/>
        </p:nvSpPr>
        <p:spPr>
          <a:xfrm>
            <a:off x="8950861" y="2762383"/>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Arrow: Down 23">
            <a:extLst>
              <a:ext uri="{FF2B5EF4-FFF2-40B4-BE49-F238E27FC236}">
                <a16:creationId xmlns:a16="http://schemas.microsoft.com/office/drawing/2014/main" id="{635EA73F-8154-41E4-9CD2-AC89137A6620}"/>
              </a:ext>
            </a:extLst>
          </p:cNvPr>
          <p:cNvSpPr/>
          <p:nvPr/>
        </p:nvSpPr>
        <p:spPr>
          <a:xfrm>
            <a:off x="8967454" y="3466169"/>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Arrow: Down 24">
            <a:extLst>
              <a:ext uri="{FF2B5EF4-FFF2-40B4-BE49-F238E27FC236}">
                <a16:creationId xmlns:a16="http://schemas.microsoft.com/office/drawing/2014/main" id="{0412B930-549E-4381-8FCE-138FBAB3A5C4}"/>
              </a:ext>
            </a:extLst>
          </p:cNvPr>
          <p:cNvSpPr/>
          <p:nvPr/>
        </p:nvSpPr>
        <p:spPr>
          <a:xfrm>
            <a:off x="8967454" y="4564016"/>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933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D734-600B-4664-809D-14F721ECF434}"/>
              </a:ext>
            </a:extLst>
          </p:cNvPr>
          <p:cNvSpPr>
            <a:spLocks noGrp="1"/>
          </p:cNvSpPr>
          <p:nvPr>
            <p:ph type="title"/>
          </p:nvPr>
        </p:nvSpPr>
        <p:spPr/>
        <p:txBody>
          <a:bodyPr/>
          <a:lstStyle/>
          <a:p>
            <a:r>
              <a:rPr lang="en-US" dirty="0"/>
              <a:t>Method (a)</a:t>
            </a:r>
            <a:endParaRPr lang="en-SG" dirty="0"/>
          </a:p>
        </p:txBody>
      </p:sp>
      <p:sp>
        <p:nvSpPr>
          <p:cNvPr id="3" name="TextBox 2">
            <a:extLst>
              <a:ext uri="{FF2B5EF4-FFF2-40B4-BE49-F238E27FC236}">
                <a16:creationId xmlns:a16="http://schemas.microsoft.com/office/drawing/2014/main" id="{CCD6E7C7-C164-430D-8AC6-49AD65CEC24B}"/>
              </a:ext>
            </a:extLst>
          </p:cNvPr>
          <p:cNvSpPr txBox="1"/>
          <p:nvPr/>
        </p:nvSpPr>
        <p:spPr>
          <a:xfrm>
            <a:off x="1057275" y="1905000"/>
            <a:ext cx="7343742" cy="369332"/>
          </a:xfrm>
          <a:prstGeom prst="rect">
            <a:avLst/>
          </a:prstGeom>
          <a:noFill/>
        </p:spPr>
        <p:txBody>
          <a:bodyPr wrap="none" rtlCol="0">
            <a:spAutoFit/>
          </a:bodyPr>
          <a:lstStyle/>
          <a:p>
            <a:pPr marL="285750" indent="-285750">
              <a:buFont typeface="Arial" panose="020B0604020202020204" pitchFamily="34" charset="0"/>
              <a:buChar char="•"/>
            </a:pPr>
            <a:r>
              <a:rPr lang="en-US" dirty="0"/>
              <a:t>For </a:t>
            </a:r>
            <a:r>
              <a:rPr lang="en-US" dirty="0" err="1"/>
              <a:t>autogeneration</a:t>
            </a:r>
            <a:r>
              <a:rPr lang="en-US" dirty="0"/>
              <a:t> of playbook after creating a case and adding artefacts</a:t>
            </a:r>
            <a:endParaRPr lang="en-SG" dirty="0"/>
          </a:p>
        </p:txBody>
      </p:sp>
    </p:spTree>
    <p:extLst>
      <p:ext uri="{BB962C8B-B14F-4D97-AF65-F5344CB8AC3E}">
        <p14:creationId xmlns:p14="http://schemas.microsoft.com/office/powerpoint/2010/main" val="363127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a:off x="9938759" y="1230593"/>
            <a:ext cx="341832" cy="50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7638023" y="241648"/>
            <a:ext cx="4044056" cy="1200329"/>
          </a:xfrm>
          <a:prstGeom prst="rect">
            <a:avLst/>
          </a:prstGeom>
          <a:noFill/>
        </p:spPr>
        <p:txBody>
          <a:bodyPr wrap="square" rtlCol="0">
            <a:spAutoFit/>
          </a:bodyPr>
          <a:lstStyle/>
          <a:p>
            <a:pPr marL="342900" indent="-342900">
              <a:buAutoNum type="arabicPeriod"/>
            </a:pPr>
            <a:r>
              <a:rPr lang="en-US" dirty="0"/>
              <a:t>Once user clicks on “Auto Playbook”, module in the backend checks for case’s “suspected crime type”, e.g. Data Theft.</a:t>
            </a:r>
            <a:endParaRPr lang="en-SG" dirty="0"/>
          </a:p>
        </p:txBody>
      </p:sp>
      <p:sp>
        <p:nvSpPr>
          <p:cNvPr id="57" name="Title 1">
            <a:extLst>
              <a:ext uri="{FF2B5EF4-FFF2-40B4-BE49-F238E27FC236}">
                <a16:creationId xmlns:a16="http://schemas.microsoft.com/office/drawing/2014/main" id="{22E03A3F-EB33-4212-9D2A-F10A14B0E711}"/>
              </a:ext>
            </a:extLst>
          </p:cNvPr>
          <p:cNvSpPr>
            <a:spLocks noGrp="1"/>
          </p:cNvSpPr>
          <p:nvPr>
            <p:ph type="title"/>
          </p:nvPr>
        </p:nvSpPr>
        <p:spPr>
          <a:xfrm>
            <a:off x="506911" y="397616"/>
            <a:ext cx="3263471" cy="704847"/>
          </a:xfrm>
        </p:spPr>
        <p:txBody>
          <a:bodyPr>
            <a:normAutofit/>
          </a:bodyPr>
          <a:lstStyle/>
          <a:p>
            <a:r>
              <a:rPr lang="en-US" sz="3600" dirty="0"/>
              <a:t>Steps</a:t>
            </a:r>
            <a:endParaRPr lang="en-SG" sz="3600" dirty="0"/>
          </a:p>
        </p:txBody>
      </p:sp>
    </p:spTree>
    <p:extLst>
      <p:ext uri="{BB962C8B-B14F-4D97-AF65-F5344CB8AC3E}">
        <p14:creationId xmlns:p14="http://schemas.microsoft.com/office/powerpoint/2010/main" val="208792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5390615" y="221106"/>
            <a:ext cx="4044056" cy="1477328"/>
          </a:xfrm>
          <a:prstGeom prst="rect">
            <a:avLst/>
          </a:prstGeom>
          <a:noFill/>
        </p:spPr>
        <p:txBody>
          <a:bodyPr wrap="square" rtlCol="0">
            <a:spAutoFit/>
          </a:bodyPr>
          <a:lstStyle/>
          <a:p>
            <a:r>
              <a:rPr lang="en-US" dirty="0"/>
              <a:t>2. Module checks for any TTP for this Tactic(Exfiltration). It sequentially scans the TTP in the list to detect if any TTP is detect. If not detected, keep moving to the next TTP.</a:t>
            </a:r>
            <a:endParaRPr lang="en-SG" dirty="0"/>
          </a:p>
        </p:txBody>
      </p:sp>
      <p:sp>
        <p:nvSpPr>
          <p:cNvPr id="16" name="Oval 15">
            <a:extLst>
              <a:ext uri="{FF2B5EF4-FFF2-40B4-BE49-F238E27FC236}">
                <a16:creationId xmlns:a16="http://schemas.microsoft.com/office/drawing/2014/main" id="{D852ADC4-54B9-4FF6-A522-883C2DFB70FB}"/>
              </a:ext>
            </a:extLst>
          </p:cNvPr>
          <p:cNvSpPr/>
          <p:nvPr/>
        </p:nvSpPr>
        <p:spPr>
          <a:xfrm>
            <a:off x="9717515" y="3321615"/>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1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7515" y="3321615"/>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18" name="Oval 17">
            <a:extLst>
              <a:ext uri="{FF2B5EF4-FFF2-40B4-BE49-F238E27FC236}">
                <a16:creationId xmlns:a16="http://schemas.microsoft.com/office/drawing/2014/main" id="{F5E43B09-47B3-4D34-A2C1-CB34DABA411E}"/>
              </a:ext>
            </a:extLst>
          </p:cNvPr>
          <p:cNvSpPr/>
          <p:nvPr/>
        </p:nvSpPr>
        <p:spPr>
          <a:xfrm>
            <a:off x="7724127" y="2252521"/>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3" name="Oval 22">
            <a:extLst>
              <a:ext uri="{FF2B5EF4-FFF2-40B4-BE49-F238E27FC236}">
                <a16:creationId xmlns:a16="http://schemas.microsoft.com/office/drawing/2014/main" id="{4FAF5365-6870-4174-95D4-7032087030D6}"/>
              </a:ext>
            </a:extLst>
          </p:cNvPr>
          <p:cNvSpPr/>
          <p:nvPr/>
        </p:nvSpPr>
        <p:spPr>
          <a:xfrm>
            <a:off x="6529932" y="2800754"/>
            <a:ext cx="912653"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8" name="Oval 27">
            <a:extLst>
              <a:ext uri="{FF2B5EF4-FFF2-40B4-BE49-F238E27FC236}">
                <a16:creationId xmlns:a16="http://schemas.microsoft.com/office/drawing/2014/main" id="{4C6F7261-0D2A-4874-9023-BE0752C48649}"/>
              </a:ext>
            </a:extLst>
          </p:cNvPr>
          <p:cNvSpPr/>
          <p:nvPr/>
        </p:nvSpPr>
        <p:spPr>
          <a:xfrm>
            <a:off x="10724257" y="36563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3807" y="3183625"/>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40" name="Straight Arrow Connector 39">
            <a:extLst>
              <a:ext uri="{FF2B5EF4-FFF2-40B4-BE49-F238E27FC236}">
                <a16:creationId xmlns:a16="http://schemas.microsoft.com/office/drawing/2014/main" id="{CA1CD6F3-064A-40C1-ABF1-B7148DEE9313}"/>
              </a:ext>
            </a:extLst>
          </p:cNvPr>
          <p:cNvCxnSpPr>
            <a:cxnSpLocks/>
            <a:stCxn id="3" idx="6"/>
            <a:endCxn id="28" idx="2"/>
          </p:cNvCxnSpPr>
          <p:nvPr/>
        </p:nvCxnSpPr>
        <p:spPr>
          <a:xfrm>
            <a:off x="10540475" y="3503923"/>
            <a:ext cx="183782" cy="3384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772B87-EAEF-48A5-B88A-AA0EA0E62C89}"/>
              </a:ext>
            </a:extLst>
          </p:cNvPr>
          <p:cNvCxnSpPr>
            <a:cxnSpLocks/>
            <a:stCxn id="3" idx="2"/>
            <a:endCxn id="18" idx="6"/>
          </p:cNvCxnSpPr>
          <p:nvPr/>
        </p:nvCxnSpPr>
        <p:spPr>
          <a:xfrm flipH="1" flipV="1">
            <a:off x="8660941" y="2526702"/>
            <a:ext cx="1056574" cy="9772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a:off x="8633261" y="3503923"/>
            <a:ext cx="1084254" cy="1755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013D081-5F2D-4366-9BA6-55A77C19B308}"/>
              </a:ext>
            </a:extLst>
          </p:cNvPr>
          <p:cNvCxnSpPr>
            <a:cxnSpLocks/>
            <a:stCxn id="18" idx="2"/>
            <a:endCxn id="23" idx="6"/>
          </p:cNvCxnSpPr>
          <p:nvPr/>
        </p:nvCxnSpPr>
        <p:spPr>
          <a:xfrm flipH="1">
            <a:off x="7442585" y="2526702"/>
            <a:ext cx="281542" cy="4601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84" idx="3"/>
          </p:cNvCxnSpPr>
          <p:nvPr/>
        </p:nvCxnSpPr>
        <p:spPr>
          <a:xfrm flipH="1" flipV="1">
            <a:off x="6193792" y="3381351"/>
            <a:ext cx="1502655" cy="2980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75C777-EFC2-4B30-9E2B-184A607ECDEC}"/>
              </a:ext>
            </a:extLst>
          </p:cNvPr>
          <p:cNvCxnSpPr>
            <a:cxnSpLocks/>
            <a:endCxn id="84" idx="3"/>
          </p:cNvCxnSpPr>
          <p:nvPr/>
        </p:nvCxnSpPr>
        <p:spPr>
          <a:xfrm flipH="1">
            <a:off x="6193792" y="2986857"/>
            <a:ext cx="309638" cy="3944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36" idx="6"/>
          </p:cNvCxnSpPr>
          <p:nvPr/>
        </p:nvCxnSpPr>
        <p:spPr>
          <a:xfrm flipH="1" flipV="1">
            <a:off x="3483025" y="2834479"/>
            <a:ext cx="1730782" cy="535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92A3D12-0032-4472-A9CF-E61699A90094}"/>
              </a:ext>
            </a:extLst>
          </p:cNvPr>
          <p:cNvSpPr txBox="1"/>
          <p:nvPr/>
        </p:nvSpPr>
        <p:spPr>
          <a:xfrm>
            <a:off x="10210312" y="3556278"/>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sp>
        <p:nvSpPr>
          <p:cNvPr id="78" name="TextBox 77">
            <a:extLst>
              <a:ext uri="{FF2B5EF4-FFF2-40B4-BE49-F238E27FC236}">
                <a16:creationId xmlns:a16="http://schemas.microsoft.com/office/drawing/2014/main" id="{57EE554F-3C98-4C9D-8D81-2A3A5D00070D}"/>
              </a:ext>
            </a:extLst>
          </p:cNvPr>
          <p:cNvSpPr txBox="1"/>
          <p:nvPr/>
        </p:nvSpPr>
        <p:spPr>
          <a:xfrm>
            <a:off x="11394661" y="3765253"/>
            <a:ext cx="278144" cy="200055"/>
          </a:xfrm>
          <a:prstGeom prst="rect">
            <a:avLst/>
          </a:prstGeom>
          <a:solidFill>
            <a:srgbClr val="FFFF00"/>
          </a:solidFill>
        </p:spPr>
        <p:txBody>
          <a:bodyPr wrap="square" rtlCol="0">
            <a:spAutoFit/>
          </a:bodyPr>
          <a:lstStyle/>
          <a:p>
            <a:pPr algn="ctr"/>
            <a:r>
              <a:rPr lang="en-US" sz="700" dirty="0"/>
              <a:t>e1</a:t>
            </a:r>
            <a:endParaRPr lang="en-SG" sz="700" dirty="0"/>
          </a:p>
        </p:txBody>
      </p:sp>
      <p:sp>
        <p:nvSpPr>
          <p:cNvPr id="79" name="TextBox 78">
            <a:extLst>
              <a:ext uri="{FF2B5EF4-FFF2-40B4-BE49-F238E27FC236}">
                <a16:creationId xmlns:a16="http://schemas.microsoft.com/office/drawing/2014/main" id="{141DFFEC-994F-49D9-9918-774BA719C0C0}"/>
              </a:ext>
            </a:extLst>
          </p:cNvPr>
          <p:cNvSpPr txBox="1"/>
          <p:nvPr/>
        </p:nvSpPr>
        <p:spPr>
          <a:xfrm>
            <a:off x="8328080" y="2516016"/>
            <a:ext cx="278144" cy="200055"/>
          </a:xfrm>
          <a:prstGeom prst="rect">
            <a:avLst/>
          </a:prstGeom>
          <a:solidFill>
            <a:srgbClr val="FFFF00"/>
          </a:solidFill>
        </p:spPr>
        <p:txBody>
          <a:bodyPr wrap="square" rtlCol="0">
            <a:spAutoFit/>
          </a:bodyPr>
          <a:lstStyle/>
          <a:p>
            <a:pPr algn="ctr"/>
            <a:r>
              <a:rPr lang="en-US" sz="700" dirty="0"/>
              <a:t>e2</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e3</a:t>
            </a:r>
            <a:endParaRPr lang="en-SG" sz="700" dirty="0"/>
          </a:p>
        </p:txBody>
      </p:sp>
      <p:sp>
        <p:nvSpPr>
          <p:cNvPr id="83" name="TextBox 82">
            <a:extLst>
              <a:ext uri="{FF2B5EF4-FFF2-40B4-BE49-F238E27FC236}">
                <a16:creationId xmlns:a16="http://schemas.microsoft.com/office/drawing/2014/main" id="{649609B1-39BA-475F-AD9E-6B6BBB710AE0}"/>
              </a:ext>
            </a:extLst>
          </p:cNvPr>
          <p:cNvSpPr txBox="1"/>
          <p:nvPr/>
        </p:nvSpPr>
        <p:spPr>
          <a:xfrm>
            <a:off x="7102594" y="3012936"/>
            <a:ext cx="278144" cy="200055"/>
          </a:xfrm>
          <a:prstGeom prst="rect">
            <a:avLst/>
          </a:prstGeom>
          <a:solidFill>
            <a:srgbClr val="FFFF00"/>
          </a:solidFill>
        </p:spPr>
        <p:txBody>
          <a:bodyPr wrap="square" rtlCol="0">
            <a:spAutoFit/>
          </a:bodyPr>
          <a:lstStyle/>
          <a:p>
            <a:pPr algn="ctr"/>
            <a:r>
              <a:rPr lang="en-US" sz="700" dirty="0"/>
              <a:t>e4</a:t>
            </a:r>
            <a:endParaRPr lang="en-SG" sz="700" dirty="0"/>
          </a:p>
        </p:txBody>
      </p:sp>
      <p:sp>
        <p:nvSpPr>
          <p:cNvPr id="84" name="TextBox 83">
            <a:extLst>
              <a:ext uri="{FF2B5EF4-FFF2-40B4-BE49-F238E27FC236}">
                <a16:creationId xmlns:a16="http://schemas.microsoft.com/office/drawing/2014/main" id="{F4FFB9FF-7564-4231-B129-F88292553581}"/>
              </a:ext>
            </a:extLst>
          </p:cNvPr>
          <p:cNvSpPr txBox="1"/>
          <p:nvPr/>
        </p:nvSpPr>
        <p:spPr>
          <a:xfrm>
            <a:off x="5875232" y="3281323"/>
            <a:ext cx="318560" cy="200055"/>
          </a:xfrm>
          <a:prstGeom prst="rect">
            <a:avLst/>
          </a:prstGeom>
          <a:solidFill>
            <a:srgbClr val="FFFF00"/>
          </a:solidFill>
        </p:spPr>
        <p:txBody>
          <a:bodyPr wrap="square" rtlCol="0">
            <a:spAutoFit/>
          </a:bodyPr>
          <a:lstStyle/>
          <a:p>
            <a:pPr algn="ctr"/>
            <a:r>
              <a:rPr lang="en-US" sz="700" dirty="0"/>
              <a:t>e5</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e6</a:t>
            </a:r>
            <a:endParaRPr lang="en-SG" sz="700" dirty="0"/>
          </a:p>
        </p:txBody>
      </p:sp>
      <p:sp>
        <p:nvSpPr>
          <p:cNvPr id="94" name="Arrow: Down 93">
            <a:extLst>
              <a:ext uri="{FF2B5EF4-FFF2-40B4-BE49-F238E27FC236}">
                <a16:creationId xmlns:a16="http://schemas.microsoft.com/office/drawing/2014/main" id="{C3FD4C9B-CE4E-4582-86C9-FF399BC4384A}"/>
              </a:ext>
            </a:extLst>
          </p:cNvPr>
          <p:cNvSpPr/>
          <p:nvPr/>
        </p:nvSpPr>
        <p:spPr>
          <a:xfrm rot="9568411">
            <a:off x="9001458" y="3635887"/>
            <a:ext cx="341832" cy="150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TextBox 94">
            <a:extLst>
              <a:ext uri="{FF2B5EF4-FFF2-40B4-BE49-F238E27FC236}">
                <a16:creationId xmlns:a16="http://schemas.microsoft.com/office/drawing/2014/main" id="{80397AE2-84B6-4118-8607-8367C3C967EF}"/>
              </a:ext>
            </a:extLst>
          </p:cNvPr>
          <p:cNvSpPr txBox="1"/>
          <p:nvPr/>
        </p:nvSpPr>
        <p:spPr>
          <a:xfrm>
            <a:off x="8840101" y="5309223"/>
            <a:ext cx="3336099" cy="1323439"/>
          </a:xfrm>
          <a:prstGeom prst="rect">
            <a:avLst/>
          </a:prstGeom>
          <a:noFill/>
        </p:spPr>
        <p:txBody>
          <a:bodyPr wrap="square" rtlCol="0">
            <a:spAutoFit/>
          </a:bodyPr>
          <a:lstStyle/>
          <a:p>
            <a:r>
              <a:rPr lang="en-US" sz="1600" dirty="0"/>
              <a:t>3. Once a TTP is detected in the Exfiltration list, it then queries the associated TTPs using a tree graph generated by the module(part of the internal algorithm)</a:t>
            </a:r>
            <a:endParaRPr lang="en-SG" sz="1600" dirty="0"/>
          </a:p>
        </p:txBody>
      </p:sp>
    </p:spTree>
    <p:extLst>
      <p:ext uri="{BB962C8B-B14F-4D97-AF65-F5344CB8AC3E}">
        <p14:creationId xmlns:p14="http://schemas.microsoft.com/office/powerpoint/2010/main" val="182261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6534995" y="673621"/>
            <a:ext cx="2581810" cy="646331"/>
          </a:xfrm>
          <a:prstGeom prst="rect">
            <a:avLst/>
          </a:prstGeom>
          <a:noFill/>
        </p:spPr>
        <p:txBody>
          <a:bodyPr wrap="square" rtlCol="0">
            <a:spAutoFit/>
          </a:bodyPr>
          <a:lstStyle/>
          <a:p>
            <a:r>
              <a:rPr lang="en-US" dirty="0"/>
              <a:t>4. Continue with the same process as step 2.</a:t>
            </a:r>
            <a:endParaRPr lang="en-SG" dirty="0"/>
          </a:p>
        </p:txBody>
      </p:sp>
      <p:sp>
        <p:nvSpPr>
          <p:cNvPr id="16" name="Oval 15">
            <a:extLst>
              <a:ext uri="{FF2B5EF4-FFF2-40B4-BE49-F238E27FC236}">
                <a16:creationId xmlns:a16="http://schemas.microsoft.com/office/drawing/2014/main" id="{D852ADC4-54B9-4FF6-A522-883C2DFB70FB}"/>
              </a:ext>
            </a:extLst>
          </p:cNvPr>
          <p:cNvSpPr/>
          <p:nvPr/>
        </p:nvSpPr>
        <p:spPr>
          <a:xfrm>
            <a:off x="9732706" y="4292570"/>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Red Cross Mark Clipart Printable - Cancel Clipart - Png Download (#380082)  - PikPng">
            <a:extLst>
              <a:ext uri="{FF2B5EF4-FFF2-40B4-BE49-F238E27FC236}">
                <a16:creationId xmlns:a16="http://schemas.microsoft.com/office/drawing/2014/main" id="{8BC182DD-DB65-4050-ADE1-10843B469F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1566" y="3745868"/>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Red Cross Mark Clipart Printable - Cancel Clipart - Png Download (#380082)  - PikPng">
            <a:extLst>
              <a:ext uri="{FF2B5EF4-FFF2-40B4-BE49-F238E27FC236}">
                <a16:creationId xmlns:a16="http://schemas.microsoft.com/office/drawing/2014/main" id="{5DBD57E7-C983-4D9E-B847-F4893A7BF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7540" y="408737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Green Tick Vector PNG | PNG All">
            <a:extLst>
              <a:ext uri="{FF2B5EF4-FFF2-40B4-BE49-F238E27FC236}">
                <a16:creationId xmlns:a16="http://schemas.microsoft.com/office/drawing/2014/main" id="{16D188B2-45A3-4D0A-B8EA-FF34D5FF26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06378" y="4341292"/>
            <a:ext cx="272598" cy="31195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FD45A22F-1E7D-4FDE-967C-D4DF705C1D5D}"/>
              </a:ext>
            </a:extLst>
          </p:cNvPr>
          <p:cNvSpPr txBox="1"/>
          <p:nvPr/>
        </p:nvSpPr>
        <p:spPr>
          <a:xfrm>
            <a:off x="10312439" y="3784396"/>
            <a:ext cx="278144" cy="200055"/>
          </a:xfrm>
          <a:prstGeom prst="rect">
            <a:avLst/>
          </a:prstGeom>
          <a:solidFill>
            <a:srgbClr val="FFFF00"/>
          </a:solidFill>
        </p:spPr>
        <p:txBody>
          <a:bodyPr wrap="square" rtlCol="0">
            <a:spAutoFit/>
          </a:bodyPr>
          <a:lstStyle/>
          <a:p>
            <a:pPr algn="ctr"/>
            <a:r>
              <a:rPr lang="en-US" sz="700" dirty="0"/>
              <a:t>f</a:t>
            </a:r>
            <a:endParaRPr lang="en-SG" sz="700" dirty="0"/>
          </a:p>
        </p:txBody>
      </p:sp>
      <p:sp>
        <p:nvSpPr>
          <p:cNvPr id="40" name="TextBox 39">
            <a:extLst>
              <a:ext uri="{FF2B5EF4-FFF2-40B4-BE49-F238E27FC236}">
                <a16:creationId xmlns:a16="http://schemas.microsoft.com/office/drawing/2014/main" id="{BA390997-46C9-4782-94EC-69A59E94480A}"/>
              </a:ext>
            </a:extLst>
          </p:cNvPr>
          <p:cNvSpPr txBox="1"/>
          <p:nvPr/>
        </p:nvSpPr>
        <p:spPr>
          <a:xfrm>
            <a:off x="10341728" y="4128999"/>
            <a:ext cx="278144" cy="200055"/>
          </a:xfrm>
          <a:prstGeom prst="rect">
            <a:avLst/>
          </a:prstGeom>
          <a:solidFill>
            <a:srgbClr val="FFFF00"/>
          </a:solidFill>
        </p:spPr>
        <p:txBody>
          <a:bodyPr wrap="square" rtlCol="0">
            <a:spAutoFit/>
          </a:bodyPr>
          <a:lstStyle/>
          <a:p>
            <a:pPr algn="ctr"/>
            <a:r>
              <a:rPr lang="en-US" sz="700" dirty="0"/>
              <a:t>g</a:t>
            </a:r>
            <a:endParaRPr lang="en-SG" sz="700" dirty="0"/>
          </a:p>
        </p:txBody>
      </p:sp>
      <p:sp>
        <p:nvSpPr>
          <p:cNvPr id="41" name="TextBox 40">
            <a:extLst>
              <a:ext uri="{FF2B5EF4-FFF2-40B4-BE49-F238E27FC236}">
                <a16:creationId xmlns:a16="http://schemas.microsoft.com/office/drawing/2014/main" id="{9155937B-E884-4985-8631-74B5C66D2E39}"/>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spTree>
    <p:extLst>
      <p:ext uri="{BB962C8B-B14F-4D97-AF65-F5344CB8AC3E}">
        <p14:creationId xmlns:p14="http://schemas.microsoft.com/office/powerpoint/2010/main" val="2431738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552</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Playbook Workflow Generator (PWG)</vt:lpstr>
      <vt:lpstr>Overall Process</vt:lpstr>
      <vt:lpstr>To Note</vt:lpstr>
      <vt:lpstr>PowerPoint Presentation</vt:lpstr>
      <vt:lpstr>Method (a)</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Playbook Workflow Generator</dc:title>
  <dc:creator>Isfaque Al Kaderi Tuhin</dc:creator>
  <cp:lastModifiedBy>Isfaque Al Kaderi Tuhin</cp:lastModifiedBy>
  <cp:revision>5</cp:revision>
  <dcterms:created xsi:type="dcterms:W3CDTF">2022-01-11T15:11:31Z</dcterms:created>
  <dcterms:modified xsi:type="dcterms:W3CDTF">2022-02-08T15:25:06Z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66c061-8e16-473d-8aec-8fc5553e8a9b_Enabled">
    <vt:lpwstr>true</vt:lpwstr>
  </property>
  <property fmtid="{D5CDD505-2E9C-101B-9397-08002B2CF9AE}" pid="3" name="MSIP_Label_7766c061-8e16-473d-8aec-8fc5553e8a9b_SetDate">
    <vt:lpwstr>2022-01-11T15:11:58Z</vt:lpwstr>
  </property>
  <property fmtid="{D5CDD505-2E9C-101B-9397-08002B2CF9AE}" pid="4" name="MSIP_Label_7766c061-8e16-473d-8aec-8fc5553e8a9b_Method">
    <vt:lpwstr>Privileged</vt:lpwstr>
  </property>
  <property fmtid="{D5CDD505-2E9C-101B-9397-08002B2CF9AE}" pid="5" name="MSIP_Label_7766c061-8e16-473d-8aec-8fc5553e8a9b_Name">
    <vt:lpwstr>SIT Internal</vt:lpwstr>
  </property>
  <property fmtid="{D5CDD505-2E9C-101B-9397-08002B2CF9AE}" pid="6" name="MSIP_Label_7766c061-8e16-473d-8aec-8fc5553e8a9b_SiteId">
    <vt:lpwstr>64991f7f-44d6-4d8c-9cd4-7862e8cb94c6</vt:lpwstr>
  </property>
  <property fmtid="{D5CDD505-2E9C-101B-9397-08002B2CF9AE}" pid="7" name="MSIP_Label_7766c061-8e16-473d-8aec-8fc5553e8a9b_ActionId">
    <vt:lpwstr>41ea6697-cd64-47f3-838c-af9b44aa72be</vt:lpwstr>
  </property>
  <property fmtid="{D5CDD505-2E9C-101B-9397-08002B2CF9AE}" pid="8" name="MSIP_Label_7766c061-8e16-473d-8aec-8fc5553e8a9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SIT Internal</vt:lpwstr>
  </property>
</Properties>
</file>