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D7FC4EF-0CE4-4F95-86C6-65BB3CC572BA}">
          <p14:sldIdLst>
            <p14:sldId id="256"/>
            <p14:sldId id="257"/>
            <p14:sldId id="258"/>
            <p14:sldId id="259"/>
            <p14:sldId id="264"/>
            <p14:sldId id="260"/>
            <p14:sldId id="262"/>
            <p14:sldId id="263"/>
            <p14:sldId id="269"/>
            <p14:sldId id="270"/>
            <p14:sldId id="265"/>
            <p14:sldId id="267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3C325-8866-40A2-B995-C7F546765345}" v="3" dt="2025-05-30T19:55:50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5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MX" dirty="0"/>
            <a:t>Iván Ahumada Zamora	</a:t>
          </a:r>
          <a:endParaRPr lang="es-CL" dirty="0"/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MX" dirty="0"/>
            <a:t>Bastián Lisboa </a:t>
          </a:r>
          <a:endParaRPr lang="es-CL" dirty="0"/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 dirty="0"/>
            <a:t>Cargo</a:t>
          </a:r>
          <a:endParaRPr lang="es-CL" dirty="0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Iván Ahumada Zamora	</a:t>
          </a:r>
          <a:endParaRPr lang="es-CL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Cargo</a:t>
          </a:r>
          <a:endParaRPr lang="es-CL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Funciones desempeñadas</a:t>
          </a:r>
          <a:endParaRPr lang="es-CL" sz="3100" kern="1200" dirty="0"/>
        </a:p>
      </dsp:txBody>
      <dsp:txXfrm>
        <a:off x="1733817" y="0"/>
        <a:ext cx="5899676" cy="2071186"/>
      </dsp:txXfrm>
    </dsp:sp>
    <dsp:sp modelId="{9A7E2690-DE9C-4572-9BE5-B8C9A3B8BBB3}">
      <dsp:nvSpPr>
        <dsp:cNvPr id="0" name=""/>
        <dsp:cNvSpPr/>
      </dsp:nvSpPr>
      <dsp:spPr>
        <a:xfrm>
          <a:off x="207118" y="207118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278305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000" kern="1200" dirty="0"/>
            <a:t>Bastián Lisboa </a:t>
          </a:r>
          <a:endParaRPr lang="es-CL" sz="40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Cargo</a:t>
          </a:r>
          <a:endParaRPr lang="es-CL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Funciones desempeñadas</a:t>
          </a:r>
          <a:endParaRPr lang="es-CL" sz="3100" kern="1200" dirty="0"/>
        </a:p>
      </dsp:txBody>
      <dsp:txXfrm>
        <a:off x="1733817" y="2278305"/>
        <a:ext cx="5899676" cy="2071186"/>
      </dsp:txXfrm>
    </dsp:sp>
    <dsp:sp modelId="{3F97C059-D720-4D48-953F-B84D04D0BF79}">
      <dsp:nvSpPr>
        <dsp:cNvPr id="0" name=""/>
        <dsp:cNvSpPr/>
      </dsp:nvSpPr>
      <dsp:spPr>
        <a:xfrm>
          <a:off x="207118" y="2485423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08:31:54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08:31:54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09-06-2025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“COOKWELL”</a:t>
            </a:r>
          </a:p>
          <a:p>
            <a:pPr algn="ctr"/>
            <a:r>
              <a:rPr lang="es-MX" sz="2400" dirty="0"/>
              <a:t>PRESENTACIÓN FINAL PORTAFOLIO DE TÍTULO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FD3E67F-F464-B784-D5F9-FCCC346DEC1C}"/>
                  </a:ext>
                </a:extLst>
              </p14:cNvPr>
              <p14:cNvContentPartPr/>
              <p14:nvPr/>
            </p14:nvContentPartPr>
            <p14:xfrm>
              <a:off x="6308820" y="6194700"/>
              <a:ext cx="360" cy="3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FD3E67F-F464-B784-D5F9-FCCC346DEC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2700" y="6188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BAD703C-DA5D-789F-C8D3-BA6D2BBA9AEE}"/>
                  </a:ext>
                </a:extLst>
              </p14:cNvPr>
              <p14:cNvContentPartPr/>
              <p14:nvPr/>
            </p14:nvContentPartPr>
            <p14:xfrm>
              <a:off x="6400260" y="6125580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BAD703C-DA5D-789F-C8D3-BA6D2BBA9A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4140" y="611946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37D4786-FE1A-1EE8-3133-A80DDA006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266105"/>
            <a:ext cx="10515600" cy="284251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Visual Studio </a:t>
            </a:r>
            <a:r>
              <a:rPr lang="es-MX" dirty="0" err="1">
                <a:solidFill>
                  <a:schemeClr val="tx1"/>
                </a:solidFill>
              </a:rPr>
              <a:t>Code</a:t>
            </a:r>
            <a:endParaRPr lang="es-MX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Angular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 err="1">
                <a:solidFill>
                  <a:schemeClr val="tx1"/>
                </a:solidFill>
              </a:rPr>
              <a:t>Ionic</a:t>
            </a:r>
            <a:endParaRPr lang="es-MX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1"/>
                </a:solidFill>
              </a:rPr>
              <a:t>MySQL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1"/>
                </a:solidFill>
              </a:rPr>
              <a:t>Express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>
                <a:solidFill>
                  <a:schemeClr val="tx1"/>
                </a:solidFill>
              </a:rPr>
              <a:t>Google Cloud </a:t>
            </a:r>
            <a:r>
              <a:rPr lang="es-CL" dirty="0" err="1">
                <a:solidFill>
                  <a:schemeClr val="tx1"/>
                </a:solidFill>
              </a:rPr>
              <a:t>Services</a:t>
            </a:r>
            <a:endParaRPr lang="es-CL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L" dirty="0" err="1">
                <a:solidFill>
                  <a:schemeClr val="tx1"/>
                </a:solidFill>
              </a:rPr>
              <a:t>Firebase</a:t>
            </a:r>
            <a:endParaRPr lang="es-CL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D1789E-F61A-EFAA-F6AA-3449D7346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584128"/>
            <a:ext cx="10515600" cy="2143659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Los principales obstáculos que se presentan durante el desarrollo de este proyecto fueron la escasez de tiempo que los integrantes tuvieron, debido a diferentes actividades paralelas que tendrían que hacer. Además el alcance del proyecto terminó siendo mucho más ambicioso y grande que lo deseado, por lo que algunas funciones debieron verse limitadas de manera  que solo muestra aspectos básicos  o el mínimo producto viable.</a:t>
            </a:r>
            <a:endParaRPr lang="es-C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736889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“COOKWELL”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algn="just"/>
            <a:r>
              <a:rPr lang="es-MX" dirty="0"/>
              <a:t>Los usuarios enfrentan dificultades para encontrar recetas saludables que se ajusten a sus necesidades nutricionales y personales. El cálculo manual de calorías, proteínas y grasas por ingrediente es tedioso, propenso a errores y requiere conocimientos especializados, lo que desincentiva la planificación de comidas balanceadas.</a:t>
            </a:r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lvl="0" algn="just"/>
            <a:r>
              <a:rPr lang="es-MX" dirty="0"/>
              <a:t>Desarrollar una aplicación web y móvil interactiva que permita buscar, crear y personalizar recetas, calculando automáticamente sus valores nutricionales (calorías, proteínas, grasas) en base a la cantidad de cada ingrediente y su unidad de medida. </a:t>
            </a: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0730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-3" y="28460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4" y="1753636"/>
            <a:ext cx="10962967" cy="10726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/>
              <a:t>Desarrollar una APP en Android de recetas que permita a los usuarios crear, seguir, compartir y personalizarla mientras reciben orientación basada en sus características personales y objetivos de salud.</a:t>
            </a:r>
            <a:endParaRPr lang="es-CL" sz="20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2" y="3492399"/>
            <a:ext cx="10962967" cy="319837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Definir la metodología a emplear.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Evaluar y definir los requisitos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Establecer las funciones de cada miembro.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Establecer el alcance del proyecto delimitando funcionalidades.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/>
              <a:t>Modelar el sistema con diagrama y modelos visuales.</a:t>
            </a:r>
            <a:endParaRPr lang="es-C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Analizar viabilidad.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Definir requisitos e identificar interfaces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Implementar sistema de registro, autenticación y perfiles.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Permitir la creación de recetas e ingresar ingredientes al sistema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Crear un sistema de análisis nutricional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Crear una base de recetas predefinidas.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sz="2000" dirty="0"/>
              <a:t>Crear función de compartir recetas</a:t>
            </a: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1F0347DF-F352-8410-2BBD-0338D0FF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2273553"/>
            <a:ext cx="10515600" cy="3327147"/>
          </a:xfrm>
        </p:spPr>
        <p:txBody>
          <a:bodyPr>
            <a:normAutofit/>
          </a:bodyPr>
          <a:lstStyle/>
          <a:p>
            <a:r>
              <a:rPr lang="es-MX" sz="2000" dirty="0"/>
              <a:t>Alcance: Desarrollo de una app móvil Android con registro y autenticación de usuarios, CRUD de recetas, análisis nutricional automático (calorías, proteínas y grasas) en tiempo real, base de datos MySQL en Google Cloud, generación de códigos QR e interfaz responsive en Angular e </a:t>
            </a:r>
            <a:r>
              <a:rPr lang="es-MX" sz="2000" dirty="0" err="1"/>
              <a:t>Ionic</a:t>
            </a:r>
            <a:r>
              <a:rPr lang="es-MX" sz="2000" dirty="0"/>
              <a:t>.</a:t>
            </a: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Limitaciones: Tiempo disponible para poder realizar el proyecto debido a limitaciones estudiantiles y laborales. Herramientas de programación principalmente limitadas por el uso de membrecías gratuitas. Cálculos sencillos del sistema nutricional debido a limitaciones de datos nutricionales. Falta de datos de  recetas e ingredientes.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64541122-EB09-38A5-3ABB-D221D2DD7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293" y="2550263"/>
            <a:ext cx="9144000" cy="1655762"/>
          </a:xfrm>
        </p:spPr>
        <p:txBody>
          <a:bodyPr/>
          <a:lstStyle/>
          <a:p>
            <a:r>
              <a:rPr lang="es-MX" dirty="0"/>
              <a:t>- Para este informe se ha utilizado la metodología de tipo tradicional Cascada. Es una metodología excelente para proyectos con requisitos fijos como este y no tan grandes. Permite una estructura e implementación clara y secuencial.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112014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28704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54706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2A7A69F-05AF-E2CD-DA8A-DD0757192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09537"/>
              </p:ext>
            </p:extLst>
          </p:nvPr>
        </p:nvGraphicFramePr>
        <p:xfrm>
          <a:off x="124959" y="1127618"/>
          <a:ext cx="11942080" cy="5662142"/>
        </p:xfrm>
        <a:graphic>
          <a:graphicData uri="http://schemas.openxmlformats.org/drawingml/2006/table">
            <a:tbl>
              <a:tblPr firstRow="1" firstCol="1" bandRow="1"/>
              <a:tblGrid>
                <a:gridCol w="3876254">
                  <a:extLst>
                    <a:ext uri="{9D8B030D-6E8A-4147-A177-3AD203B41FA5}">
                      <a16:colId xmlns:a16="http://schemas.microsoft.com/office/drawing/2014/main" val="723757978"/>
                    </a:ext>
                  </a:extLst>
                </a:gridCol>
                <a:gridCol w="327546">
                  <a:extLst>
                    <a:ext uri="{9D8B030D-6E8A-4147-A177-3AD203B41FA5}">
                      <a16:colId xmlns:a16="http://schemas.microsoft.com/office/drawing/2014/main" val="1796796062"/>
                    </a:ext>
                  </a:extLst>
                </a:gridCol>
                <a:gridCol w="337283">
                  <a:extLst>
                    <a:ext uri="{9D8B030D-6E8A-4147-A177-3AD203B41FA5}">
                      <a16:colId xmlns:a16="http://schemas.microsoft.com/office/drawing/2014/main" val="1062897213"/>
                    </a:ext>
                  </a:extLst>
                </a:gridCol>
                <a:gridCol w="463771">
                  <a:extLst>
                    <a:ext uri="{9D8B030D-6E8A-4147-A177-3AD203B41FA5}">
                      <a16:colId xmlns:a16="http://schemas.microsoft.com/office/drawing/2014/main" val="3950685468"/>
                    </a:ext>
                  </a:extLst>
                </a:gridCol>
                <a:gridCol w="507249">
                  <a:extLst>
                    <a:ext uri="{9D8B030D-6E8A-4147-A177-3AD203B41FA5}">
                      <a16:colId xmlns:a16="http://schemas.microsoft.com/office/drawing/2014/main" val="1269043686"/>
                    </a:ext>
                  </a:extLst>
                </a:gridCol>
                <a:gridCol w="405798">
                  <a:extLst>
                    <a:ext uri="{9D8B030D-6E8A-4147-A177-3AD203B41FA5}">
                      <a16:colId xmlns:a16="http://schemas.microsoft.com/office/drawing/2014/main" val="1649273487"/>
                    </a:ext>
                  </a:extLst>
                </a:gridCol>
                <a:gridCol w="492756">
                  <a:extLst>
                    <a:ext uri="{9D8B030D-6E8A-4147-A177-3AD203B41FA5}">
                      <a16:colId xmlns:a16="http://schemas.microsoft.com/office/drawing/2014/main" val="1627392596"/>
                    </a:ext>
                  </a:extLst>
                </a:gridCol>
                <a:gridCol w="405799">
                  <a:extLst>
                    <a:ext uri="{9D8B030D-6E8A-4147-A177-3AD203B41FA5}">
                      <a16:colId xmlns:a16="http://schemas.microsoft.com/office/drawing/2014/main" val="1225111605"/>
                    </a:ext>
                  </a:extLst>
                </a:gridCol>
                <a:gridCol w="463771">
                  <a:extLst>
                    <a:ext uri="{9D8B030D-6E8A-4147-A177-3AD203B41FA5}">
                      <a16:colId xmlns:a16="http://schemas.microsoft.com/office/drawing/2014/main" val="3855609884"/>
                    </a:ext>
                  </a:extLst>
                </a:gridCol>
                <a:gridCol w="492756">
                  <a:extLst>
                    <a:ext uri="{9D8B030D-6E8A-4147-A177-3AD203B41FA5}">
                      <a16:colId xmlns:a16="http://schemas.microsoft.com/office/drawing/2014/main" val="96258704"/>
                    </a:ext>
                  </a:extLst>
                </a:gridCol>
                <a:gridCol w="492756">
                  <a:extLst>
                    <a:ext uri="{9D8B030D-6E8A-4147-A177-3AD203B41FA5}">
                      <a16:colId xmlns:a16="http://schemas.microsoft.com/office/drawing/2014/main" val="3932048393"/>
                    </a:ext>
                  </a:extLst>
                </a:gridCol>
                <a:gridCol w="391618">
                  <a:extLst>
                    <a:ext uri="{9D8B030D-6E8A-4147-A177-3AD203B41FA5}">
                      <a16:colId xmlns:a16="http://schemas.microsoft.com/office/drawing/2014/main" val="1820652390"/>
                    </a:ext>
                  </a:extLst>
                </a:gridCol>
                <a:gridCol w="420292">
                  <a:extLst>
                    <a:ext uri="{9D8B030D-6E8A-4147-A177-3AD203B41FA5}">
                      <a16:colId xmlns:a16="http://schemas.microsoft.com/office/drawing/2014/main" val="534052917"/>
                    </a:ext>
                  </a:extLst>
                </a:gridCol>
                <a:gridCol w="478263">
                  <a:extLst>
                    <a:ext uri="{9D8B030D-6E8A-4147-A177-3AD203B41FA5}">
                      <a16:colId xmlns:a16="http://schemas.microsoft.com/office/drawing/2014/main" val="67366275"/>
                    </a:ext>
                  </a:extLst>
                </a:gridCol>
                <a:gridCol w="492756">
                  <a:extLst>
                    <a:ext uri="{9D8B030D-6E8A-4147-A177-3AD203B41FA5}">
                      <a16:colId xmlns:a16="http://schemas.microsoft.com/office/drawing/2014/main" val="4023654679"/>
                    </a:ext>
                  </a:extLst>
                </a:gridCol>
                <a:gridCol w="405487">
                  <a:extLst>
                    <a:ext uri="{9D8B030D-6E8A-4147-A177-3AD203B41FA5}">
                      <a16:colId xmlns:a16="http://schemas.microsoft.com/office/drawing/2014/main" val="3880327010"/>
                    </a:ext>
                  </a:extLst>
                </a:gridCol>
                <a:gridCol w="478263">
                  <a:extLst>
                    <a:ext uri="{9D8B030D-6E8A-4147-A177-3AD203B41FA5}">
                      <a16:colId xmlns:a16="http://schemas.microsoft.com/office/drawing/2014/main" val="3035275721"/>
                    </a:ext>
                  </a:extLst>
                </a:gridCol>
                <a:gridCol w="507562">
                  <a:extLst>
                    <a:ext uri="{9D8B030D-6E8A-4147-A177-3AD203B41FA5}">
                      <a16:colId xmlns:a16="http://schemas.microsoft.com/office/drawing/2014/main" val="1572393440"/>
                    </a:ext>
                  </a:extLst>
                </a:gridCol>
                <a:gridCol w="448294">
                  <a:extLst>
                    <a:ext uri="{9D8B030D-6E8A-4147-A177-3AD203B41FA5}">
                      <a16:colId xmlns:a16="http://schemas.microsoft.com/office/drawing/2014/main" val="503169316"/>
                    </a:ext>
                  </a:extLst>
                </a:gridCol>
                <a:gridCol w="53806">
                  <a:extLst>
                    <a:ext uri="{9D8B030D-6E8A-4147-A177-3AD203B41FA5}">
                      <a16:colId xmlns:a16="http://schemas.microsoft.com/office/drawing/2014/main" val="2105279101"/>
                    </a:ext>
                  </a:extLst>
                </a:gridCol>
              </a:tblGrid>
              <a:tr h="272468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Actividad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Fase 1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marR="17145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Fase 2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Fase 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335937"/>
                  </a:ext>
                </a:extLst>
              </a:tr>
              <a:tr h="214297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2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3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4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5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6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7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8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9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10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11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12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13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14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15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16</a:t>
                      </a:r>
                      <a:endParaRPr lang="es-CL" sz="1200" dirty="0"/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17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 18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676877"/>
                  </a:ext>
                </a:extLst>
              </a:tr>
              <a:tr h="2642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Creación del grupo de trabajo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20732"/>
                  </a:ext>
                </a:extLst>
              </a:tr>
              <a:tr h="2295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Definición del proyecto a trabajar y limitación de la idea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202627"/>
                  </a:ext>
                </a:extLst>
              </a:tr>
              <a:tr h="2295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Toma de requisitos y análisis de oportunidad</a:t>
                      </a:r>
                      <a:endParaRPr lang="es-CL" sz="1200" spc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96634"/>
                  </a:ext>
                </a:extLst>
              </a:tr>
              <a:tr h="2642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Definición del proyecto y funcionalidades</a:t>
                      </a:r>
                      <a:endParaRPr lang="es-CL" sz="1200" spc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688277"/>
                  </a:ext>
                </a:extLst>
              </a:tr>
              <a:tr h="2295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Desarrollo del mockup </a:t>
                      </a:r>
                      <a:endParaRPr lang="es-CL" sz="1200" spc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340563"/>
                  </a:ext>
                </a:extLst>
              </a:tr>
              <a:tr h="2295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Creación de la base de datos (diagrama) y de la conexión.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785195"/>
                  </a:ext>
                </a:extLst>
              </a:tr>
              <a:tr h="2642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Creación del CRUD del proyecto.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7639"/>
                  </a:ext>
                </a:extLst>
              </a:tr>
              <a:tr h="2295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Función de </a:t>
                      </a:r>
                      <a:r>
                        <a:rPr lang="es-CL" sz="1200" spc="0" dirty="0" err="1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Login</a:t>
                      </a: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 y registro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931490"/>
                  </a:ext>
                </a:extLst>
              </a:tr>
              <a:tr h="44313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Creación de las tablas de la base de datos y anclaje con el backend</a:t>
                      </a:r>
                      <a:endParaRPr lang="es-CL" sz="1200" spc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887374"/>
                  </a:ext>
                </a:extLst>
              </a:tr>
              <a:tr h="2642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Desarrollo de la pantalla principal</a:t>
                      </a:r>
                      <a:endParaRPr lang="es-CL" sz="1200" spc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129598"/>
                  </a:ext>
                </a:extLst>
              </a:tr>
              <a:tr h="2642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Desarrollo de la pantalla de recetas</a:t>
                      </a:r>
                      <a:endParaRPr lang="es-CL" sz="1200" spc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169816"/>
                  </a:ext>
                </a:extLst>
              </a:tr>
              <a:tr h="2642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Desarrollo del apartado “mis recetas”</a:t>
                      </a:r>
                      <a:endParaRPr lang="es-CL" sz="1200" spc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76730"/>
                  </a:ext>
                </a:extLst>
              </a:tr>
              <a:tr h="2642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Creación de la función de compartir</a:t>
                      </a:r>
                      <a:endParaRPr lang="es-CL" sz="1200" spc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05515"/>
                  </a:ext>
                </a:extLst>
              </a:tr>
              <a:tr h="2642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Creación de la parte de mi perfil</a:t>
                      </a:r>
                      <a:endParaRPr lang="es-CL" sz="1200" spc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719510"/>
                  </a:ext>
                </a:extLst>
              </a:tr>
              <a:tr h="41279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Creación de la función de cálculo nutricional y de cantidad de porciones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68779"/>
                  </a:ext>
                </a:extLst>
              </a:tr>
              <a:tr h="26429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Creación de la pantalla de administrador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54707"/>
                  </a:ext>
                </a:extLst>
              </a:tr>
              <a:tr h="2295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Testeo y pruebas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293969"/>
                  </a:ext>
                </a:extLst>
              </a:tr>
              <a:tr h="2295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Reparación de errores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00952"/>
                  </a:ext>
                </a:extLst>
              </a:tr>
              <a:tr h="1748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spc="0" dirty="0">
                          <a:effectLst/>
                          <a:latin typeface="Calibri Light" panose="020F0302020204030204" pitchFamily="34" charset="0"/>
                          <a:ea typeface="MS Gothic" panose="020B0609070205080204" pitchFamily="49" charset="-128"/>
                          <a:cs typeface="Times New Roman" panose="02020603050405020304" pitchFamily="18" charset="0"/>
                        </a:rPr>
                        <a:t>Entrega de producto final</a:t>
                      </a:r>
                      <a:endParaRPr lang="es-CL" sz="1200" spc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CL" sz="1200" dirty="0"/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25268" marR="25268" marT="0" marB="0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05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140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*Presentar esquema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1103</Words>
  <Application>Microsoft Office PowerPoint</Application>
  <PresentationFormat>Panorámica</PresentationFormat>
  <Paragraphs>465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Alcance: Desarrollo de una app móvil Android con registro y autenticación de usuarios, CRUD de recetas, análisis nutricional automático (calorías, proteínas y grasas) en tiempo real, base de datos MySQL en Google Cloud, generación de códigos QR e interfaz responsive en Angular e Ionic.  Limitaciones: Tiempo disponible para poder realizar el proyecto debido a limitaciones estudiantiles y laborales. Herramientas de programación principalmente limitadas por el uso de membrecías gratuitas. Cálculos sencillos del sistema nutricional debido a limitaciones de datos nutricionales. Falta de datos de  recetas e ingredientes.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ivan marcelo ahumada zamora</cp:lastModifiedBy>
  <cp:revision>7</cp:revision>
  <dcterms:created xsi:type="dcterms:W3CDTF">2023-10-28T21:12:11Z</dcterms:created>
  <dcterms:modified xsi:type="dcterms:W3CDTF">2025-06-09T08:51:05Z</dcterms:modified>
</cp:coreProperties>
</file>