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7" r:id="rId14"/>
    <p:sldId id="268" r:id="rId15"/>
    <p:sldId id="280" r:id="rId16"/>
    <p:sldId id="269" r:id="rId17"/>
    <p:sldId id="281" r:id="rId18"/>
    <p:sldId id="270" r:id="rId19"/>
    <p:sldId id="271" r:id="rId20"/>
    <p:sldId id="272" r:id="rId21"/>
    <p:sldId id="273" r:id="rId22"/>
    <p:sldId id="274" r:id="rId23"/>
    <p:sldId id="276" r:id="rId24"/>
    <p:sldId id="278" r:id="rId25"/>
    <p:sldId id="279"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3255" autoAdjust="0"/>
  </p:normalViewPr>
  <p:slideViewPr>
    <p:cSldViewPr snapToGrid="0">
      <p:cViewPr varScale="1">
        <p:scale>
          <a:sx n="56" d="100"/>
          <a:sy n="56" d="100"/>
        </p:scale>
        <p:origin x="1248" y="56"/>
      </p:cViewPr>
      <p:guideLst/>
    </p:cSldViewPr>
  </p:slideViewPr>
  <p:outlineViewPr>
    <p:cViewPr>
      <p:scale>
        <a:sx n="33" d="100"/>
        <a:sy n="33" d="100"/>
      </p:scale>
      <p:origin x="0" y="-19920"/>
    </p:cViewPr>
  </p:outlineViewPr>
  <p:notesTextViewPr>
    <p:cViewPr>
      <p:scale>
        <a:sx n="1" d="1"/>
        <a:sy n="1" d="1"/>
      </p:scale>
      <p:origin x="0" y="0"/>
    </p:cViewPr>
  </p:notesTextViewPr>
  <p:notesViewPr>
    <p:cSldViewPr snapToGrid="0">
      <p:cViewPr varScale="1">
        <p:scale>
          <a:sx n="87" d="100"/>
          <a:sy n="87" d="100"/>
        </p:scale>
        <p:origin x="279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36FADA-37E8-4EC4-A43D-3EF640BC2304}" type="doc">
      <dgm:prSet loTypeId="urn:microsoft.com/office/officeart/2016/7/layout/VerticalSolidActionList" loCatId="List" qsTypeId="urn:microsoft.com/office/officeart/2005/8/quickstyle/simple1" qsCatId="simple" csTypeId="urn:microsoft.com/office/officeart/2005/8/colors/accent0_3" csCatId="mainScheme" phldr="1"/>
      <dgm:spPr/>
      <dgm:t>
        <a:bodyPr/>
        <a:lstStyle/>
        <a:p>
          <a:endParaRPr lang="en-US"/>
        </a:p>
      </dgm:t>
    </dgm:pt>
    <dgm:pt modelId="{1F8507E0-A5ED-4CBD-9A78-454E08E79616}">
      <dgm:prSet/>
      <dgm:spPr/>
      <dgm:t>
        <a:bodyPr/>
        <a:lstStyle/>
        <a:p>
          <a:r>
            <a:rPr lang="en-GB" dirty="0"/>
            <a:t>A convolutional layer typically consists of three stages:</a:t>
          </a:r>
          <a:endParaRPr lang="en-US" dirty="0"/>
        </a:p>
      </dgm:t>
    </dgm:pt>
    <dgm:pt modelId="{8527FF66-6978-4327-B427-FE7EE34C8096}" type="parTrans" cxnId="{009F0998-917D-4E11-83D7-3A85FED67574}">
      <dgm:prSet/>
      <dgm:spPr/>
      <dgm:t>
        <a:bodyPr/>
        <a:lstStyle/>
        <a:p>
          <a:endParaRPr lang="en-US"/>
        </a:p>
      </dgm:t>
    </dgm:pt>
    <dgm:pt modelId="{85333C32-AFF6-427C-B82A-30B0DD81D703}" type="sibTrans" cxnId="{009F0998-917D-4E11-83D7-3A85FED67574}">
      <dgm:prSet/>
      <dgm:spPr/>
      <dgm:t>
        <a:bodyPr/>
        <a:lstStyle/>
        <a:p>
          <a:endParaRPr lang="en-US"/>
        </a:p>
      </dgm:t>
    </dgm:pt>
    <dgm:pt modelId="{B02DDBA5-7E89-40A0-8D8F-D560C199D382}">
      <dgm:prSet/>
      <dgm:spPr/>
      <dgm:t>
        <a:bodyPr/>
        <a:lstStyle/>
        <a:p>
          <a:r>
            <a:rPr lang="en-GB" dirty="0"/>
            <a:t>Convolution stage</a:t>
          </a:r>
          <a:endParaRPr lang="en-US" dirty="0"/>
        </a:p>
      </dgm:t>
    </dgm:pt>
    <dgm:pt modelId="{638CF82D-1593-48CA-82F8-97F6C2AAB85C}" type="parTrans" cxnId="{31C60DCA-FAC4-4E3F-BC2F-15B34AE75D65}">
      <dgm:prSet/>
      <dgm:spPr/>
      <dgm:t>
        <a:bodyPr/>
        <a:lstStyle/>
        <a:p>
          <a:endParaRPr lang="en-US"/>
        </a:p>
      </dgm:t>
    </dgm:pt>
    <dgm:pt modelId="{5124D8E1-1526-483D-8C3B-821C04115CA9}" type="sibTrans" cxnId="{31C60DCA-FAC4-4E3F-BC2F-15B34AE75D65}">
      <dgm:prSet/>
      <dgm:spPr/>
      <dgm:t>
        <a:bodyPr/>
        <a:lstStyle/>
        <a:p>
          <a:endParaRPr lang="en-US"/>
        </a:p>
      </dgm:t>
    </dgm:pt>
    <dgm:pt modelId="{00E5BB53-5960-4896-A76A-2F8C9B42AC6F}">
      <dgm:prSet/>
      <dgm:spPr/>
      <dgm:t>
        <a:bodyPr/>
        <a:lstStyle/>
        <a:p>
          <a:r>
            <a:rPr lang="en-GB" dirty="0"/>
            <a:t>Detector stage (ReLU)</a:t>
          </a:r>
          <a:endParaRPr lang="en-US" dirty="0"/>
        </a:p>
      </dgm:t>
    </dgm:pt>
    <dgm:pt modelId="{6F5BDFA5-1A2E-497D-9D95-ECF5E0652B24}" type="parTrans" cxnId="{D276D555-7825-4F67-8D92-07DE32552EEC}">
      <dgm:prSet/>
      <dgm:spPr/>
      <dgm:t>
        <a:bodyPr/>
        <a:lstStyle/>
        <a:p>
          <a:endParaRPr lang="en-US"/>
        </a:p>
      </dgm:t>
    </dgm:pt>
    <dgm:pt modelId="{99764330-F411-4075-A920-86C6EB4E1F11}" type="sibTrans" cxnId="{D276D555-7825-4F67-8D92-07DE32552EEC}">
      <dgm:prSet/>
      <dgm:spPr/>
      <dgm:t>
        <a:bodyPr/>
        <a:lstStyle/>
        <a:p>
          <a:endParaRPr lang="en-US"/>
        </a:p>
      </dgm:t>
    </dgm:pt>
    <dgm:pt modelId="{28455EC4-E2DC-47F8-8CC2-069EAB15D561}">
      <dgm:prSet/>
      <dgm:spPr/>
      <dgm:t>
        <a:bodyPr/>
        <a:lstStyle/>
        <a:p>
          <a:r>
            <a:rPr lang="en-GB" dirty="0"/>
            <a:t>Pooling stage</a:t>
          </a:r>
          <a:endParaRPr lang="en-US" dirty="0"/>
        </a:p>
      </dgm:t>
    </dgm:pt>
    <dgm:pt modelId="{B23CF329-91BF-445C-A5E1-5961A70B0C36}" type="parTrans" cxnId="{6D72AED9-D6EC-476F-A879-5B0917AF5B5E}">
      <dgm:prSet/>
      <dgm:spPr/>
      <dgm:t>
        <a:bodyPr/>
        <a:lstStyle/>
        <a:p>
          <a:endParaRPr lang="en-US"/>
        </a:p>
      </dgm:t>
    </dgm:pt>
    <dgm:pt modelId="{F8F2E738-2C2F-4090-AB8D-67C4A3088946}" type="sibTrans" cxnId="{6D72AED9-D6EC-476F-A879-5B0917AF5B5E}">
      <dgm:prSet/>
      <dgm:spPr/>
      <dgm:t>
        <a:bodyPr/>
        <a:lstStyle/>
        <a:p>
          <a:endParaRPr lang="en-US"/>
        </a:p>
      </dgm:t>
    </dgm:pt>
    <dgm:pt modelId="{3EFF16AB-30AA-4020-9B30-ACD37AD9BD90}">
      <dgm:prSet/>
      <dgm:spPr/>
      <dgm:t>
        <a:bodyPr/>
        <a:lstStyle/>
        <a:p>
          <a:r>
            <a:rPr lang="en-GB" dirty="0"/>
            <a:t>Adds 3 important ideas:</a:t>
          </a:r>
          <a:endParaRPr lang="en-US" dirty="0"/>
        </a:p>
      </dgm:t>
    </dgm:pt>
    <dgm:pt modelId="{2701BBC0-2BAD-45F3-9D5B-D60E36701F50}" type="parTrans" cxnId="{9522F9F1-DF10-4D59-9D56-FE371633256A}">
      <dgm:prSet/>
      <dgm:spPr/>
      <dgm:t>
        <a:bodyPr/>
        <a:lstStyle/>
        <a:p>
          <a:endParaRPr lang="en-US"/>
        </a:p>
      </dgm:t>
    </dgm:pt>
    <dgm:pt modelId="{D3FF0034-6356-4BC0-99FD-1A446534BFAE}" type="sibTrans" cxnId="{9522F9F1-DF10-4D59-9D56-FE371633256A}">
      <dgm:prSet/>
      <dgm:spPr/>
      <dgm:t>
        <a:bodyPr/>
        <a:lstStyle/>
        <a:p>
          <a:endParaRPr lang="en-US"/>
        </a:p>
      </dgm:t>
    </dgm:pt>
    <dgm:pt modelId="{86CA2B15-1DED-4338-B0C1-08693BFFB50D}">
      <dgm:prSet/>
      <dgm:spPr/>
      <dgm:t>
        <a:bodyPr/>
        <a:lstStyle/>
        <a:p>
          <a:r>
            <a:rPr lang="en-GB" i="1" dirty="0"/>
            <a:t>Sparse interactions</a:t>
          </a:r>
          <a:endParaRPr lang="en-US" dirty="0"/>
        </a:p>
      </dgm:t>
    </dgm:pt>
    <dgm:pt modelId="{169B68A4-8421-4B9C-BAC4-D2AE452A265F}" type="parTrans" cxnId="{0C4FC549-CCA1-4E52-ACC7-8A9EE6C84982}">
      <dgm:prSet/>
      <dgm:spPr/>
      <dgm:t>
        <a:bodyPr/>
        <a:lstStyle/>
        <a:p>
          <a:endParaRPr lang="en-US"/>
        </a:p>
      </dgm:t>
    </dgm:pt>
    <dgm:pt modelId="{25C50480-692B-4DAB-831B-289B4DB20D3D}" type="sibTrans" cxnId="{0C4FC549-CCA1-4E52-ACC7-8A9EE6C84982}">
      <dgm:prSet/>
      <dgm:spPr/>
      <dgm:t>
        <a:bodyPr/>
        <a:lstStyle/>
        <a:p>
          <a:endParaRPr lang="en-US"/>
        </a:p>
      </dgm:t>
    </dgm:pt>
    <dgm:pt modelId="{032E50B0-9927-4AF6-9638-A7A4631A10F6}">
      <dgm:prSet/>
      <dgm:spPr/>
      <dgm:t>
        <a:bodyPr/>
        <a:lstStyle/>
        <a:p>
          <a:r>
            <a:rPr lang="en-GB" i="1" dirty="0"/>
            <a:t>Parameter sharing</a:t>
          </a:r>
          <a:endParaRPr lang="en-US" dirty="0"/>
        </a:p>
      </dgm:t>
    </dgm:pt>
    <dgm:pt modelId="{27FD305C-937A-4A45-BFBB-3DAAA0A04DA1}" type="parTrans" cxnId="{17F21489-9439-4CCC-AFD7-90C0524ACC5B}">
      <dgm:prSet/>
      <dgm:spPr/>
      <dgm:t>
        <a:bodyPr/>
        <a:lstStyle/>
        <a:p>
          <a:endParaRPr lang="en-US"/>
        </a:p>
      </dgm:t>
    </dgm:pt>
    <dgm:pt modelId="{40DE9B06-AC02-468E-8E3C-979658E517C1}" type="sibTrans" cxnId="{17F21489-9439-4CCC-AFD7-90C0524ACC5B}">
      <dgm:prSet/>
      <dgm:spPr/>
      <dgm:t>
        <a:bodyPr/>
        <a:lstStyle/>
        <a:p>
          <a:endParaRPr lang="en-US"/>
        </a:p>
      </dgm:t>
    </dgm:pt>
    <dgm:pt modelId="{165E3D27-43A0-4252-B145-38DEAE8E0BFF}">
      <dgm:prSet/>
      <dgm:spPr/>
      <dgm:t>
        <a:bodyPr/>
        <a:lstStyle/>
        <a:p>
          <a:r>
            <a:rPr lang="en-GB" i="1" dirty="0"/>
            <a:t>Equivariant representations</a:t>
          </a:r>
          <a:endParaRPr lang="en-US" dirty="0"/>
        </a:p>
      </dgm:t>
    </dgm:pt>
    <dgm:pt modelId="{8EEE5752-B5F4-403C-866B-8404A13BDA2D}" type="parTrans" cxnId="{E24FD8BA-D70C-4CA2-9D75-FA5DC7D60981}">
      <dgm:prSet/>
      <dgm:spPr/>
      <dgm:t>
        <a:bodyPr/>
        <a:lstStyle/>
        <a:p>
          <a:endParaRPr lang="en-US"/>
        </a:p>
      </dgm:t>
    </dgm:pt>
    <dgm:pt modelId="{2D95E5E7-B972-4BC0-BF7A-582F220F7DF8}" type="sibTrans" cxnId="{E24FD8BA-D70C-4CA2-9D75-FA5DC7D60981}">
      <dgm:prSet/>
      <dgm:spPr/>
      <dgm:t>
        <a:bodyPr/>
        <a:lstStyle/>
        <a:p>
          <a:endParaRPr lang="en-US"/>
        </a:p>
      </dgm:t>
    </dgm:pt>
    <dgm:pt modelId="{8AE2B2E7-2E39-47FB-A380-ED494DBFFC51}" type="pres">
      <dgm:prSet presAssocID="{5C36FADA-37E8-4EC4-A43D-3EF640BC2304}" presName="Name0" presStyleCnt="0">
        <dgm:presLayoutVars>
          <dgm:dir/>
          <dgm:animLvl val="lvl"/>
          <dgm:resizeHandles val="exact"/>
        </dgm:presLayoutVars>
      </dgm:prSet>
      <dgm:spPr/>
    </dgm:pt>
    <dgm:pt modelId="{1F74F6C3-4E0A-480A-989B-50B7C3D1338C}" type="pres">
      <dgm:prSet presAssocID="{1F8507E0-A5ED-4CBD-9A78-454E08E79616}" presName="linNode" presStyleCnt="0"/>
      <dgm:spPr/>
    </dgm:pt>
    <dgm:pt modelId="{D405847D-8049-42A8-82BD-41C188366704}" type="pres">
      <dgm:prSet presAssocID="{1F8507E0-A5ED-4CBD-9A78-454E08E79616}" presName="parentText" presStyleLbl="alignNode1" presStyleIdx="0" presStyleCnt="2" custScaleX="437408">
        <dgm:presLayoutVars>
          <dgm:chMax val="1"/>
          <dgm:bulletEnabled/>
        </dgm:presLayoutVars>
      </dgm:prSet>
      <dgm:spPr/>
    </dgm:pt>
    <dgm:pt modelId="{E835FEDE-CC36-40BE-9D19-B059F2817964}" type="pres">
      <dgm:prSet presAssocID="{1F8507E0-A5ED-4CBD-9A78-454E08E79616}" presName="descendantText" presStyleLbl="alignAccFollowNode1" presStyleIdx="0" presStyleCnt="2">
        <dgm:presLayoutVars>
          <dgm:bulletEnabled/>
        </dgm:presLayoutVars>
      </dgm:prSet>
      <dgm:spPr/>
    </dgm:pt>
    <dgm:pt modelId="{8A409470-00B8-4FBC-BC07-400082AF920C}" type="pres">
      <dgm:prSet presAssocID="{85333C32-AFF6-427C-B82A-30B0DD81D703}" presName="sp" presStyleCnt="0"/>
      <dgm:spPr/>
    </dgm:pt>
    <dgm:pt modelId="{4BE97683-286D-42C1-87F7-DAE4FDBB8343}" type="pres">
      <dgm:prSet presAssocID="{3EFF16AB-30AA-4020-9B30-ACD37AD9BD90}" presName="linNode" presStyleCnt="0"/>
      <dgm:spPr/>
    </dgm:pt>
    <dgm:pt modelId="{A0E7E8D3-3403-4757-ABE4-10C3A5B08EA9}" type="pres">
      <dgm:prSet presAssocID="{3EFF16AB-30AA-4020-9B30-ACD37AD9BD90}" presName="parentText" presStyleLbl="alignNode1" presStyleIdx="1" presStyleCnt="2" custScaleX="443044">
        <dgm:presLayoutVars>
          <dgm:chMax val="1"/>
          <dgm:bulletEnabled/>
        </dgm:presLayoutVars>
      </dgm:prSet>
      <dgm:spPr/>
    </dgm:pt>
    <dgm:pt modelId="{0FEED97E-FC7A-4F01-B747-4E9B4288F21E}" type="pres">
      <dgm:prSet presAssocID="{3EFF16AB-30AA-4020-9B30-ACD37AD9BD90}" presName="descendantText" presStyleLbl="alignAccFollowNode1" presStyleIdx="1" presStyleCnt="2">
        <dgm:presLayoutVars>
          <dgm:bulletEnabled/>
        </dgm:presLayoutVars>
      </dgm:prSet>
      <dgm:spPr/>
    </dgm:pt>
  </dgm:ptLst>
  <dgm:cxnLst>
    <dgm:cxn modelId="{B9AA07B1-42A6-419A-AAC7-315972BB7A30}" type="presOf" srcId="{28455EC4-E2DC-47F8-8CC2-069EAB15D561}" destId="{E835FEDE-CC36-40BE-9D19-B059F2817964}" srcOrd="0" destOrd="2" presId="urn:microsoft.com/office/officeart/2016/7/layout/VerticalSolidActionList"/>
    <dgm:cxn modelId="{2C4DD70B-3D82-4C71-BD85-FBF2513853C9}" type="presOf" srcId="{165E3D27-43A0-4252-B145-38DEAE8E0BFF}" destId="{0FEED97E-FC7A-4F01-B747-4E9B4288F21E}" srcOrd="0" destOrd="2" presId="urn:microsoft.com/office/officeart/2016/7/layout/VerticalSolidActionList"/>
    <dgm:cxn modelId="{C69ED868-10E3-4845-BA99-7854B539D439}" type="presOf" srcId="{00E5BB53-5960-4896-A76A-2F8C9B42AC6F}" destId="{E835FEDE-CC36-40BE-9D19-B059F2817964}" srcOrd="0" destOrd="1" presId="urn:microsoft.com/office/officeart/2016/7/layout/VerticalSolidActionList"/>
    <dgm:cxn modelId="{ED59DF3E-A690-4FFD-A3DA-AC3286E4C313}" type="presOf" srcId="{5C36FADA-37E8-4EC4-A43D-3EF640BC2304}" destId="{8AE2B2E7-2E39-47FB-A380-ED494DBFFC51}" srcOrd="0" destOrd="0" presId="urn:microsoft.com/office/officeart/2016/7/layout/VerticalSolidActionList"/>
    <dgm:cxn modelId="{BC1503BF-56E0-46A5-96E9-D7E97E7FC7FC}" type="presOf" srcId="{86CA2B15-1DED-4338-B0C1-08693BFFB50D}" destId="{0FEED97E-FC7A-4F01-B747-4E9B4288F21E}" srcOrd="0" destOrd="0" presId="urn:microsoft.com/office/officeart/2016/7/layout/VerticalSolidActionList"/>
    <dgm:cxn modelId="{3B407D30-2494-445C-BDF7-1FF0AE968BDA}" type="presOf" srcId="{032E50B0-9927-4AF6-9638-A7A4631A10F6}" destId="{0FEED97E-FC7A-4F01-B747-4E9B4288F21E}" srcOrd="0" destOrd="1" presId="urn:microsoft.com/office/officeart/2016/7/layout/VerticalSolidActionList"/>
    <dgm:cxn modelId="{6D72AED9-D6EC-476F-A879-5B0917AF5B5E}" srcId="{1F8507E0-A5ED-4CBD-9A78-454E08E79616}" destId="{28455EC4-E2DC-47F8-8CC2-069EAB15D561}" srcOrd="2" destOrd="0" parTransId="{B23CF329-91BF-445C-A5E1-5961A70B0C36}" sibTransId="{F8F2E738-2C2F-4090-AB8D-67C4A3088946}"/>
    <dgm:cxn modelId="{0B53E0B0-C8F0-46B6-9A05-F6665D2CBB1D}" type="presOf" srcId="{1F8507E0-A5ED-4CBD-9A78-454E08E79616}" destId="{D405847D-8049-42A8-82BD-41C188366704}" srcOrd="0" destOrd="0" presId="urn:microsoft.com/office/officeart/2016/7/layout/VerticalSolidActionList"/>
    <dgm:cxn modelId="{31C60DCA-FAC4-4E3F-BC2F-15B34AE75D65}" srcId="{1F8507E0-A5ED-4CBD-9A78-454E08E79616}" destId="{B02DDBA5-7E89-40A0-8D8F-D560C199D382}" srcOrd="0" destOrd="0" parTransId="{638CF82D-1593-48CA-82F8-97F6C2AAB85C}" sibTransId="{5124D8E1-1526-483D-8C3B-821C04115CA9}"/>
    <dgm:cxn modelId="{9522F9F1-DF10-4D59-9D56-FE371633256A}" srcId="{5C36FADA-37E8-4EC4-A43D-3EF640BC2304}" destId="{3EFF16AB-30AA-4020-9B30-ACD37AD9BD90}" srcOrd="1" destOrd="0" parTransId="{2701BBC0-2BAD-45F3-9D5B-D60E36701F50}" sibTransId="{D3FF0034-6356-4BC0-99FD-1A446534BFAE}"/>
    <dgm:cxn modelId="{4801223B-BE55-4846-9B44-6611021111AE}" type="presOf" srcId="{3EFF16AB-30AA-4020-9B30-ACD37AD9BD90}" destId="{A0E7E8D3-3403-4757-ABE4-10C3A5B08EA9}" srcOrd="0" destOrd="0" presId="urn:microsoft.com/office/officeart/2016/7/layout/VerticalSolidActionList"/>
    <dgm:cxn modelId="{17F21489-9439-4CCC-AFD7-90C0524ACC5B}" srcId="{3EFF16AB-30AA-4020-9B30-ACD37AD9BD90}" destId="{032E50B0-9927-4AF6-9638-A7A4631A10F6}" srcOrd="1" destOrd="0" parTransId="{27FD305C-937A-4A45-BFBB-3DAAA0A04DA1}" sibTransId="{40DE9B06-AC02-468E-8E3C-979658E517C1}"/>
    <dgm:cxn modelId="{E24FD8BA-D70C-4CA2-9D75-FA5DC7D60981}" srcId="{3EFF16AB-30AA-4020-9B30-ACD37AD9BD90}" destId="{165E3D27-43A0-4252-B145-38DEAE8E0BFF}" srcOrd="2" destOrd="0" parTransId="{8EEE5752-B5F4-403C-866B-8404A13BDA2D}" sibTransId="{2D95E5E7-B972-4BC0-BF7A-582F220F7DF8}"/>
    <dgm:cxn modelId="{0C4FC549-CCA1-4E52-ACC7-8A9EE6C84982}" srcId="{3EFF16AB-30AA-4020-9B30-ACD37AD9BD90}" destId="{86CA2B15-1DED-4338-B0C1-08693BFFB50D}" srcOrd="0" destOrd="0" parTransId="{169B68A4-8421-4B9C-BAC4-D2AE452A265F}" sibTransId="{25C50480-692B-4DAB-831B-289B4DB20D3D}"/>
    <dgm:cxn modelId="{28200F01-C204-4ED4-AF3C-3FB632878926}" type="presOf" srcId="{B02DDBA5-7E89-40A0-8D8F-D560C199D382}" destId="{E835FEDE-CC36-40BE-9D19-B059F2817964}" srcOrd="0" destOrd="0" presId="urn:microsoft.com/office/officeart/2016/7/layout/VerticalSolidActionList"/>
    <dgm:cxn modelId="{009F0998-917D-4E11-83D7-3A85FED67574}" srcId="{5C36FADA-37E8-4EC4-A43D-3EF640BC2304}" destId="{1F8507E0-A5ED-4CBD-9A78-454E08E79616}" srcOrd="0" destOrd="0" parTransId="{8527FF66-6978-4327-B427-FE7EE34C8096}" sibTransId="{85333C32-AFF6-427C-B82A-30B0DD81D703}"/>
    <dgm:cxn modelId="{D276D555-7825-4F67-8D92-07DE32552EEC}" srcId="{1F8507E0-A5ED-4CBD-9A78-454E08E79616}" destId="{00E5BB53-5960-4896-A76A-2F8C9B42AC6F}" srcOrd="1" destOrd="0" parTransId="{6F5BDFA5-1A2E-497D-9D95-ECF5E0652B24}" sibTransId="{99764330-F411-4075-A920-86C6EB4E1F11}"/>
    <dgm:cxn modelId="{13224750-1EA4-4EF2-B409-C93827BAD15C}" type="presParOf" srcId="{8AE2B2E7-2E39-47FB-A380-ED494DBFFC51}" destId="{1F74F6C3-4E0A-480A-989B-50B7C3D1338C}" srcOrd="0" destOrd="0" presId="urn:microsoft.com/office/officeart/2016/7/layout/VerticalSolidActionList"/>
    <dgm:cxn modelId="{409BAE97-F367-4669-9CE2-15F86EDA9438}" type="presParOf" srcId="{1F74F6C3-4E0A-480A-989B-50B7C3D1338C}" destId="{D405847D-8049-42A8-82BD-41C188366704}" srcOrd="0" destOrd="0" presId="urn:microsoft.com/office/officeart/2016/7/layout/VerticalSolidActionList"/>
    <dgm:cxn modelId="{2A904FBD-4FA3-4853-93D9-DB5E9843CD96}" type="presParOf" srcId="{1F74F6C3-4E0A-480A-989B-50B7C3D1338C}" destId="{E835FEDE-CC36-40BE-9D19-B059F2817964}" srcOrd="1" destOrd="0" presId="urn:microsoft.com/office/officeart/2016/7/layout/VerticalSolidActionList"/>
    <dgm:cxn modelId="{63F97A64-B71D-4394-8977-F8A2CBBF33A6}" type="presParOf" srcId="{8AE2B2E7-2E39-47FB-A380-ED494DBFFC51}" destId="{8A409470-00B8-4FBC-BC07-400082AF920C}" srcOrd="1" destOrd="0" presId="urn:microsoft.com/office/officeart/2016/7/layout/VerticalSolidActionList"/>
    <dgm:cxn modelId="{4B3C8058-C1AA-434D-9F3A-6BA5EB00586F}" type="presParOf" srcId="{8AE2B2E7-2E39-47FB-A380-ED494DBFFC51}" destId="{4BE97683-286D-42C1-87F7-DAE4FDBB8343}" srcOrd="2" destOrd="0" presId="urn:microsoft.com/office/officeart/2016/7/layout/VerticalSolidActionList"/>
    <dgm:cxn modelId="{DCC87E3F-8372-47E1-88A3-24FB7D2CD261}" type="presParOf" srcId="{4BE97683-286D-42C1-87F7-DAE4FDBB8343}" destId="{A0E7E8D3-3403-4757-ABE4-10C3A5B08EA9}" srcOrd="0" destOrd="0" presId="urn:microsoft.com/office/officeart/2016/7/layout/VerticalSolidActionList"/>
    <dgm:cxn modelId="{7F1CEBEF-E1AE-4A36-821A-41006677F5B6}" type="presParOf" srcId="{4BE97683-286D-42C1-87F7-DAE4FDBB8343}" destId="{0FEED97E-FC7A-4F01-B747-4E9B4288F21E}"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60ABAD-8C7D-44CC-9942-A4786514FA39}" type="doc">
      <dgm:prSet loTypeId="urn:microsoft.com/office/officeart/2008/layout/LinedList" loCatId="list" qsTypeId="urn:microsoft.com/office/officeart/2005/8/quickstyle/simple5" qsCatId="simple" csTypeId="urn:microsoft.com/office/officeart/2005/8/colors/accent3_1" csCatId="accent3" phldr="1"/>
      <dgm:spPr/>
      <dgm:t>
        <a:bodyPr/>
        <a:lstStyle/>
        <a:p>
          <a:endParaRPr lang="en-US"/>
        </a:p>
      </dgm:t>
    </dgm:pt>
    <dgm:pt modelId="{B473819C-62DB-434A-86CF-F5BA105EC4B7}">
      <dgm:prSet/>
      <dgm:spPr/>
      <dgm:t>
        <a:bodyPr/>
        <a:lstStyle/>
        <a:p>
          <a:r>
            <a:rPr lang="en-GB" dirty="0"/>
            <a:t>Convolution</a:t>
          </a:r>
          <a:endParaRPr lang="en-US" dirty="0"/>
        </a:p>
      </dgm:t>
    </dgm:pt>
    <dgm:pt modelId="{7C6F065C-263B-456D-B84C-EB4DAAA0C4DC}" type="parTrans" cxnId="{5C35E5C3-948B-403D-AF31-3607A4BD7202}">
      <dgm:prSet/>
      <dgm:spPr/>
      <dgm:t>
        <a:bodyPr/>
        <a:lstStyle/>
        <a:p>
          <a:endParaRPr lang="en-US"/>
        </a:p>
      </dgm:t>
    </dgm:pt>
    <dgm:pt modelId="{85E62A87-F3F6-459B-B25F-2B747A585232}" type="sibTrans" cxnId="{5C35E5C3-948B-403D-AF31-3607A4BD7202}">
      <dgm:prSet/>
      <dgm:spPr/>
      <dgm:t>
        <a:bodyPr/>
        <a:lstStyle/>
        <a:p>
          <a:endParaRPr lang="en-US"/>
        </a:p>
      </dgm:t>
    </dgm:pt>
    <dgm:pt modelId="{09E82E84-715E-4656-BB7F-5680BE04A180}">
      <dgm:prSet/>
      <dgm:spPr/>
      <dgm:t>
        <a:bodyPr/>
        <a:lstStyle/>
        <a:p>
          <a:r>
            <a:rPr lang="en-GB" dirty="0"/>
            <a:t>Backprop from the output weights</a:t>
          </a:r>
          <a:endParaRPr lang="en-US" dirty="0"/>
        </a:p>
      </dgm:t>
    </dgm:pt>
    <dgm:pt modelId="{B9E5FCD2-0DD6-4ED3-82BA-CA3E717AFE8F}" type="parTrans" cxnId="{93E34820-0AB8-489C-B28F-A645BCAB2F02}">
      <dgm:prSet/>
      <dgm:spPr/>
      <dgm:t>
        <a:bodyPr/>
        <a:lstStyle/>
        <a:p>
          <a:endParaRPr lang="en-US"/>
        </a:p>
      </dgm:t>
    </dgm:pt>
    <dgm:pt modelId="{13C30CCC-8A2E-4655-A107-423E7F3BE8CD}" type="sibTrans" cxnId="{93E34820-0AB8-489C-B28F-A645BCAB2F02}">
      <dgm:prSet/>
      <dgm:spPr/>
      <dgm:t>
        <a:bodyPr/>
        <a:lstStyle/>
        <a:p>
          <a:endParaRPr lang="en-US"/>
        </a:p>
      </dgm:t>
    </dgm:pt>
    <dgm:pt modelId="{D7F0534D-FF9A-4F40-BD85-628ABCFB207D}">
      <dgm:prSet/>
      <dgm:spPr/>
      <dgm:t>
        <a:bodyPr/>
        <a:lstStyle/>
        <a:p>
          <a:r>
            <a:rPr lang="en-GB" dirty="0"/>
            <a:t>Backprop from output to inputs</a:t>
          </a:r>
          <a:endParaRPr lang="en-US" dirty="0"/>
        </a:p>
      </dgm:t>
    </dgm:pt>
    <dgm:pt modelId="{BC26CBC5-46A2-46C1-9996-FA49FE73B203}" type="parTrans" cxnId="{470A8D13-4BB0-491F-9465-F10ED2528057}">
      <dgm:prSet/>
      <dgm:spPr/>
      <dgm:t>
        <a:bodyPr/>
        <a:lstStyle/>
        <a:p>
          <a:endParaRPr lang="en-US"/>
        </a:p>
      </dgm:t>
    </dgm:pt>
    <dgm:pt modelId="{769CFDF8-FC74-42AC-8B76-07C77A086540}" type="sibTrans" cxnId="{470A8D13-4BB0-491F-9465-F10ED2528057}">
      <dgm:prSet/>
      <dgm:spPr/>
      <dgm:t>
        <a:bodyPr/>
        <a:lstStyle/>
        <a:p>
          <a:endParaRPr lang="en-US"/>
        </a:p>
      </dgm:t>
    </dgm:pt>
    <dgm:pt modelId="{CC12A4E8-AED2-4756-86F3-7778481E0F04}" type="pres">
      <dgm:prSet presAssocID="{0D60ABAD-8C7D-44CC-9942-A4786514FA39}" presName="vert0" presStyleCnt="0">
        <dgm:presLayoutVars>
          <dgm:dir/>
          <dgm:animOne val="branch"/>
          <dgm:animLvl val="lvl"/>
        </dgm:presLayoutVars>
      </dgm:prSet>
      <dgm:spPr/>
    </dgm:pt>
    <dgm:pt modelId="{52657809-5F96-4E0D-970B-1426ECFD5FC9}" type="pres">
      <dgm:prSet presAssocID="{B473819C-62DB-434A-86CF-F5BA105EC4B7}" presName="thickLine" presStyleLbl="alignNode1" presStyleIdx="0" presStyleCnt="3"/>
      <dgm:spPr/>
    </dgm:pt>
    <dgm:pt modelId="{12880447-9465-4E42-85CD-6A3B19CD0843}" type="pres">
      <dgm:prSet presAssocID="{B473819C-62DB-434A-86CF-F5BA105EC4B7}" presName="horz1" presStyleCnt="0"/>
      <dgm:spPr/>
    </dgm:pt>
    <dgm:pt modelId="{210A4A07-DB30-4F9F-B5F6-D8AAFE37A24B}" type="pres">
      <dgm:prSet presAssocID="{B473819C-62DB-434A-86CF-F5BA105EC4B7}" presName="tx1" presStyleLbl="revTx" presStyleIdx="0" presStyleCnt="3"/>
      <dgm:spPr/>
    </dgm:pt>
    <dgm:pt modelId="{462B6A89-5F47-4E94-8667-6FD137FFA22F}" type="pres">
      <dgm:prSet presAssocID="{B473819C-62DB-434A-86CF-F5BA105EC4B7}" presName="vert1" presStyleCnt="0"/>
      <dgm:spPr/>
    </dgm:pt>
    <dgm:pt modelId="{FAA95D52-8E36-4FB4-860C-6D7ABC94BFAC}" type="pres">
      <dgm:prSet presAssocID="{09E82E84-715E-4656-BB7F-5680BE04A180}" presName="thickLine" presStyleLbl="alignNode1" presStyleIdx="1" presStyleCnt="3"/>
      <dgm:spPr/>
    </dgm:pt>
    <dgm:pt modelId="{396EFA00-F446-4257-A643-D974679AE624}" type="pres">
      <dgm:prSet presAssocID="{09E82E84-715E-4656-BB7F-5680BE04A180}" presName="horz1" presStyleCnt="0"/>
      <dgm:spPr/>
    </dgm:pt>
    <dgm:pt modelId="{48A68665-CB45-4473-9BBE-21DE41B3935B}" type="pres">
      <dgm:prSet presAssocID="{09E82E84-715E-4656-BB7F-5680BE04A180}" presName="tx1" presStyleLbl="revTx" presStyleIdx="1" presStyleCnt="3"/>
      <dgm:spPr/>
    </dgm:pt>
    <dgm:pt modelId="{05E2E5C3-4A19-4A4A-8CC7-6CAE430E79E3}" type="pres">
      <dgm:prSet presAssocID="{09E82E84-715E-4656-BB7F-5680BE04A180}" presName="vert1" presStyleCnt="0"/>
      <dgm:spPr/>
    </dgm:pt>
    <dgm:pt modelId="{69325C46-461F-4DE2-B2DF-C21564466C30}" type="pres">
      <dgm:prSet presAssocID="{D7F0534D-FF9A-4F40-BD85-628ABCFB207D}" presName="thickLine" presStyleLbl="alignNode1" presStyleIdx="2" presStyleCnt="3"/>
      <dgm:spPr/>
    </dgm:pt>
    <dgm:pt modelId="{984D69B8-D25D-4310-94AC-62C9CE82347B}" type="pres">
      <dgm:prSet presAssocID="{D7F0534D-FF9A-4F40-BD85-628ABCFB207D}" presName="horz1" presStyleCnt="0"/>
      <dgm:spPr/>
    </dgm:pt>
    <dgm:pt modelId="{A2C6A276-FDA5-4F94-AE2C-AAD595D119CF}" type="pres">
      <dgm:prSet presAssocID="{D7F0534D-FF9A-4F40-BD85-628ABCFB207D}" presName="tx1" presStyleLbl="revTx" presStyleIdx="2" presStyleCnt="3"/>
      <dgm:spPr/>
    </dgm:pt>
    <dgm:pt modelId="{406485E2-08A6-4812-9DA3-7AE4E431C140}" type="pres">
      <dgm:prSet presAssocID="{D7F0534D-FF9A-4F40-BD85-628ABCFB207D}" presName="vert1" presStyleCnt="0"/>
      <dgm:spPr/>
    </dgm:pt>
  </dgm:ptLst>
  <dgm:cxnLst>
    <dgm:cxn modelId="{1E680223-07A4-4DD6-B67B-C9141F366C4A}" type="presOf" srcId="{09E82E84-715E-4656-BB7F-5680BE04A180}" destId="{48A68665-CB45-4473-9BBE-21DE41B3935B}" srcOrd="0" destOrd="0" presId="urn:microsoft.com/office/officeart/2008/layout/LinedList"/>
    <dgm:cxn modelId="{5C35E5C3-948B-403D-AF31-3607A4BD7202}" srcId="{0D60ABAD-8C7D-44CC-9942-A4786514FA39}" destId="{B473819C-62DB-434A-86CF-F5BA105EC4B7}" srcOrd="0" destOrd="0" parTransId="{7C6F065C-263B-456D-B84C-EB4DAAA0C4DC}" sibTransId="{85E62A87-F3F6-459B-B25F-2B747A585232}"/>
    <dgm:cxn modelId="{CE2332FE-8FD4-4255-ACD2-B4566F8A66AB}" type="presOf" srcId="{0D60ABAD-8C7D-44CC-9942-A4786514FA39}" destId="{CC12A4E8-AED2-4756-86F3-7778481E0F04}" srcOrd="0" destOrd="0" presId="urn:microsoft.com/office/officeart/2008/layout/LinedList"/>
    <dgm:cxn modelId="{93E34820-0AB8-489C-B28F-A645BCAB2F02}" srcId="{0D60ABAD-8C7D-44CC-9942-A4786514FA39}" destId="{09E82E84-715E-4656-BB7F-5680BE04A180}" srcOrd="1" destOrd="0" parTransId="{B9E5FCD2-0DD6-4ED3-82BA-CA3E717AFE8F}" sibTransId="{13C30CCC-8A2E-4655-A107-423E7F3BE8CD}"/>
    <dgm:cxn modelId="{F6F0D709-945B-4FAA-9D45-7FD9914F45FA}" type="presOf" srcId="{D7F0534D-FF9A-4F40-BD85-628ABCFB207D}" destId="{A2C6A276-FDA5-4F94-AE2C-AAD595D119CF}" srcOrd="0" destOrd="0" presId="urn:microsoft.com/office/officeart/2008/layout/LinedList"/>
    <dgm:cxn modelId="{470A8D13-4BB0-491F-9465-F10ED2528057}" srcId="{0D60ABAD-8C7D-44CC-9942-A4786514FA39}" destId="{D7F0534D-FF9A-4F40-BD85-628ABCFB207D}" srcOrd="2" destOrd="0" parTransId="{BC26CBC5-46A2-46C1-9996-FA49FE73B203}" sibTransId="{769CFDF8-FC74-42AC-8B76-07C77A086540}"/>
    <dgm:cxn modelId="{50B35578-B992-4FEF-AE7C-BA37B8B74093}" type="presOf" srcId="{B473819C-62DB-434A-86CF-F5BA105EC4B7}" destId="{210A4A07-DB30-4F9F-B5F6-D8AAFE37A24B}" srcOrd="0" destOrd="0" presId="urn:microsoft.com/office/officeart/2008/layout/LinedList"/>
    <dgm:cxn modelId="{1F13DB95-2246-4EF8-B9F5-C2472A8CD572}" type="presParOf" srcId="{CC12A4E8-AED2-4756-86F3-7778481E0F04}" destId="{52657809-5F96-4E0D-970B-1426ECFD5FC9}" srcOrd="0" destOrd="0" presId="urn:microsoft.com/office/officeart/2008/layout/LinedList"/>
    <dgm:cxn modelId="{AAB6F3E5-D315-40E5-A467-14D10D792379}" type="presParOf" srcId="{CC12A4E8-AED2-4756-86F3-7778481E0F04}" destId="{12880447-9465-4E42-85CD-6A3B19CD0843}" srcOrd="1" destOrd="0" presId="urn:microsoft.com/office/officeart/2008/layout/LinedList"/>
    <dgm:cxn modelId="{A977E5EB-66D5-4632-A942-6AF0D25104C1}" type="presParOf" srcId="{12880447-9465-4E42-85CD-6A3B19CD0843}" destId="{210A4A07-DB30-4F9F-B5F6-D8AAFE37A24B}" srcOrd="0" destOrd="0" presId="urn:microsoft.com/office/officeart/2008/layout/LinedList"/>
    <dgm:cxn modelId="{4E0CFFB9-667D-4A38-85E9-D207411F1121}" type="presParOf" srcId="{12880447-9465-4E42-85CD-6A3B19CD0843}" destId="{462B6A89-5F47-4E94-8667-6FD137FFA22F}" srcOrd="1" destOrd="0" presId="urn:microsoft.com/office/officeart/2008/layout/LinedList"/>
    <dgm:cxn modelId="{BC8CD5F0-7019-426F-B53F-B06A1E4BA745}" type="presParOf" srcId="{CC12A4E8-AED2-4756-86F3-7778481E0F04}" destId="{FAA95D52-8E36-4FB4-860C-6D7ABC94BFAC}" srcOrd="2" destOrd="0" presId="urn:microsoft.com/office/officeart/2008/layout/LinedList"/>
    <dgm:cxn modelId="{2FB49DAD-4705-433A-8FF5-C9625B21C35B}" type="presParOf" srcId="{CC12A4E8-AED2-4756-86F3-7778481E0F04}" destId="{396EFA00-F446-4257-A643-D974679AE624}" srcOrd="3" destOrd="0" presId="urn:microsoft.com/office/officeart/2008/layout/LinedList"/>
    <dgm:cxn modelId="{34BE3504-3361-4956-9644-7A0458E00A28}" type="presParOf" srcId="{396EFA00-F446-4257-A643-D974679AE624}" destId="{48A68665-CB45-4473-9BBE-21DE41B3935B}" srcOrd="0" destOrd="0" presId="urn:microsoft.com/office/officeart/2008/layout/LinedList"/>
    <dgm:cxn modelId="{7DC11FCF-66AF-4A1B-A087-DF82CDAF670E}" type="presParOf" srcId="{396EFA00-F446-4257-A643-D974679AE624}" destId="{05E2E5C3-4A19-4A4A-8CC7-6CAE430E79E3}" srcOrd="1" destOrd="0" presId="urn:microsoft.com/office/officeart/2008/layout/LinedList"/>
    <dgm:cxn modelId="{4FC25968-AE2B-4CAD-A125-9391EA433580}" type="presParOf" srcId="{CC12A4E8-AED2-4756-86F3-7778481E0F04}" destId="{69325C46-461F-4DE2-B2DF-C21564466C30}" srcOrd="4" destOrd="0" presId="urn:microsoft.com/office/officeart/2008/layout/LinedList"/>
    <dgm:cxn modelId="{72DA4E57-13D4-4C29-976D-D1E62A4DDD94}" type="presParOf" srcId="{CC12A4E8-AED2-4756-86F3-7778481E0F04}" destId="{984D69B8-D25D-4310-94AC-62C9CE82347B}" srcOrd="5" destOrd="0" presId="urn:microsoft.com/office/officeart/2008/layout/LinedList"/>
    <dgm:cxn modelId="{E5E844F4-C60E-4292-BE95-C72984AFF0D4}" type="presParOf" srcId="{984D69B8-D25D-4310-94AC-62C9CE82347B}" destId="{A2C6A276-FDA5-4F94-AE2C-AAD595D119CF}" srcOrd="0" destOrd="0" presId="urn:microsoft.com/office/officeart/2008/layout/LinedList"/>
    <dgm:cxn modelId="{A584A72B-FC31-477A-8EA7-AD92D0D1D3FC}" type="presParOf" srcId="{984D69B8-D25D-4310-94AC-62C9CE82347B}" destId="{406485E2-08A6-4812-9DA3-7AE4E431C1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5FEDE-CC36-40BE-9D19-B059F2817964}">
      <dsp:nvSpPr>
        <dsp:cNvPr id="0" name=""/>
        <dsp:cNvSpPr/>
      </dsp:nvSpPr>
      <dsp:spPr>
        <a:xfrm>
          <a:off x="3550091" y="496"/>
          <a:ext cx="3244827" cy="2742193"/>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959" tIns="696517" rIns="62959" bIns="696517" numCol="1" spcCol="1270" anchor="ctr" anchorCtr="0">
          <a:noAutofit/>
        </a:bodyPr>
        <a:lstStyle/>
        <a:p>
          <a:pPr marL="0" lvl="0" indent="0" algn="l" defTabSz="933450">
            <a:lnSpc>
              <a:spcPct val="90000"/>
            </a:lnSpc>
            <a:spcBef>
              <a:spcPct val="0"/>
            </a:spcBef>
            <a:spcAft>
              <a:spcPct val="35000"/>
            </a:spcAft>
            <a:buNone/>
          </a:pPr>
          <a:r>
            <a:rPr lang="en-GB" sz="2100" kern="1200" dirty="0"/>
            <a:t>Convolution stage</a:t>
          </a:r>
          <a:endParaRPr lang="en-US" sz="2100" kern="1200" dirty="0"/>
        </a:p>
        <a:p>
          <a:pPr marL="0" lvl="0" indent="0" algn="l" defTabSz="933450">
            <a:lnSpc>
              <a:spcPct val="90000"/>
            </a:lnSpc>
            <a:spcBef>
              <a:spcPct val="0"/>
            </a:spcBef>
            <a:spcAft>
              <a:spcPct val="35000"/>
            </a:spcAft>
            <a:buNone/>
          </a:pPr>
          <a:r>
            <a:rPr lang="en-GB" sz="2100" kern="1200" dirty="0"/>
            <a:t>Detector stage (ReLU)</a:t>
          </a:r>
          <a:endParaRPr lang="en-US" sz="2100" kern="1200" dirty="0"/>
        </a:p>
        <a:p>
          <a:pPr marL="0" lvl="0" indent="0" algn="l" defTabSz="933450">
            <a:lnSpc>
              <a:spcPct val="90000"/>
            </a:lnSpc>
            <a:spcBef>
              <a:spcPct val="0"/>
            </a:spcBef>
            <a:spcAft>
              <a:spcPct val="35000"/>
            </a:spcAft>
            <a:buNone/>
          </a:pPr>
          <a:r>
            <a:rPr lang="en-GB" sz="2100" kern="1200" dirty="0"/>
            <a:t>Pooling stage</a:t>
          </a:r>
          <a:endParaRPr lang="en-US" sz="2100" kern="1200" dirty="0"/>
        </a:p>
      </dsp:txBody>
      <dsp:txXfrm>
        <a:off x="3550091" y="496"/>
        <a:ext cx="3244827" cy="2742193"/>
      </dsp:txXfrm>
    </dsp:sp>
    <dsp:sp modelId="{D405847D-8049-42A8-82BD-41C188366704}">
      <dsp:nvSpPr>
        <dsp:cNvPr id="0" name=""/>
        <dsp:cNvSpPr/>
      </dsp:nvSpPr>
      <dsp:spPr>
        <a:xfrm>
          <a:off x="1807" y="496"/>
          <a:ext cx="3548283" cy="2742193"/>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926" tIns="270868" rIns="42926" bIns="270868" numCol="1" spcCol="1270" anchor="ctr" anchorCtr="0">
          <a:noAutofit/>
        </a:bodyPr>
        <a:lstStyle/>
        <a:p>
          <a:pPr marL="0" lvl="0" indent="0" algn="ctr" defTabSz="1155700">
            <a:lnSpc>
              <a:spcPct val="90000"/>
            </a:lnSpc>
            <a:spcBef>
              <a:spcPct val="0"/>
            </a:spcBef>
            <a:spcAft>
              <a:spcPct val="35000"/>
            </a:spcAft>
            <a:buNone/>
          </a:pPr>
          <a:r>
            <a:rPr lang="en-GB" sz="2600" kern="1200" dirty="0"/>
            <a:t>A convolutional layer typically consists of three stages:</a:t>
          </a:r>
          <a:endParaRPr lang="en-US" sz="2600" kern="1200" dirty="0"/>
        </a:p>
      </dsp:txBody>
      <dsp:txXfrm>
        <a:off x="1807" y="496"/>
        <a:ext cx="3548283" cy="2742193"/>
      </dsp:txXfrm>
    </dsp:sp>
    <dsp:sp modelId="{0FEED97E-FC7A-4F01-B747-4E9B4288F21E}">
      <dsp:nvSpPr>
        <dsp:cNvPr id="0" name=""/>
        <dsp:cNvSpPr/>
      </dsp:nvSpPr>
      <dsp:spPr>
        <a:xfrm>
          <a:off x="3572282" y="2907221"/>
          <a:ext cx="3223584" cy="2742193"/>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547" tIns="696517" rIns="62547" bIns="696517" numCol="1" spcCol="1270" anchor="ctr" anchorCtr="0">
          <a:noAutofit/>
        </a:bodyPr>
        <a:lstStyle/>
        <a:p>
          <a:pPr marL="0" lvl="0" indent="0" algn="l" defTabSz="933450">
            <a:lnSpc>
              <a:spcPct val="90000"/>
            </a:lnSpc>
            <a:spcBef>
              <a:spcPct val="0"/>
            </a:spcBef>
            <a:spcAft>
              <a:spcPct val="35000"/>
            </a:spcAft>
            <a:buNone/>
          </a:pPr>
          <a:r>
            <a:rPr lang="en-GB" sz="2100" i="1" kern="1200" dirty="0"/>
            <a:t>Sparse interactions</a:t>
          </a:r>
          <a:endParaRPr lang="en-US" sz="2100" kern="1200" dirty="0"/>
        </a:p>
        <a:p>
          <a:pPr marL="0" lvl="0" indent="0" algn="l" defTabSz="933450">
            <a:lnSpc>
              <a:spcPct val="90000"/>
            </a:lnSpc>
            <a:spcBef>
              <a:spcPct val="0"/>
            </a:spcBef>
            <a:spcAft>
              <a:spcPct val="35000"/>
            </a:spcAft>
            <a:buNone/>
          </a:pPr>
          <a:r>
            <a:rPr lang="en-GB" sz="2100" i="1" kern="1200" dirty="0"/>
            <a:t>Parameter sharing</a:t>
          </a:r>
          <a:endParaRPr lang="en-US" sz="2100" kern="1200" dirty="0"/>
        </a:p>
        <a:p>
          <a:pPr marL="0" lvl="0" indent="0" algn="l" defTabSz="933450">
            <a:lnSpc>
              <a:spcPct val="90000"/>
            </a:lnSpc>
            <a:spcBef>
              <a:spcPct val="0"/>
            </a:spcBef>
            <a:spcAft>
              <a:spcPct val="35000"/>
            </a:spcAft>
            <a:buNone/>
          </a:pPr>
          <a:r>
            <a:rPr lang="en-GB" sz="2100" i="1" kern="1200" dirty="0"/>
            <a:t>Equivariant representations</a:t>
          </a:r>
          <a:endParaRPr lang="en-US" sz="2100" kern="1200" dirty="0"/>
        </a:p>
      </dsp:txBody>
      <dsp:txXfrm>
        <a:off x="3572282" y="2907221"/>
        <a:ext cx="3223584" cy="2742193"/>
      </dsp:txXfrm>
    </dsp:sp>
    <dsp:sp modelId="{A0E7E8D3-3403-4757-ABE4-10C3A5B08EA9}">
      <dsp:nvSpPr>
        <dsp:cNvPr id="0" name=""/>
        <dsp:cNvSpPr/>
      </dsp:nvSpPr>
      <dsp:spPr>
        <a:xfrm>
          <a:off x="1807" y="2907221"/>
          <a:ext cx="3570474" cy="2742193"/>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45" tIns="270868" rIns="42645" bIns="270868" numCol="1" spcCol="1270" anchor="ctr" anchorCtr="0">
          <a:noAutofit/>
        </a:bodyPr>
        <a:lstStyle/>
        <a:p>
          <a:pPr marL="0" lvl="0" indent="0" algn="ctr" defTabSz="1155700">
            <a:lnSpc>
              <a:spcPct val="90000"/>
            </a:lnSpc>
            <a:spcBef>
              <a:spcPct val="0"/>
            </a:spcBef>
            <a:spcAft>
              <a:spcPct val="35000"/>
            </a:spcAft>
            <a:buNone/>
          </a:pPr>
          <a:r>
            <a:rPr lang="en-GB" sz="2600" kern="1200" dirty="0"/>
            <a:t>Adds 3 important ideas:</a:t>
          </a:r>
          <a:endParaRPr lang="en-US" sz="2600" kern="1200" dirty="0"/>
        </a:p>
      </dsp:txBody>
      <dsp:txXfrm>
        <a:off x="1807" y="2907221"/>
        <a:ext cx="3570474" cy="2742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57809-5F96-4E0D-970B-1426ECFD5FC9}">
      <dsp:nvSpPr>
        <dsp:cNvPr id="0" name=""/>
        <dsp:cNvSpPr/>
      </dsp:nvSpPr>
      <dsp:spPr>
        <a:xfrm>
          <a:off x="0" y="2758"/>
          <a:ext cx="6797675" cy="0"/>
        </a:xfrm>
        <a:prstGeom prst="line">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w="12700" cap="flat" cmpd="sng" algn="ctr">
          <a:solidFill>
            <a:schemeClr val="accent3">
              <a:shade val="80000"/>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210A4A07-DB30-4F9F-B5F6-D8AAFE37A24B}">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kern="1200" dirty="0"/>
            <a:t>Convolution</a:t>
          </a:r>
          <a:endParaRPr lang="en-US" sz="5200" kern="1200" dirty="0"/>
        </a:p>
      </dsp:txBody>
      <dsp:txXfrm>
        <a:off x="0" y="2758"/>
        <a:ext cx="6797675" cy="1881464"/>
      </dsp:txXfrm>
    </dsp:sp>
    <dsp:sp modelId="{FAA95D52-8E36-4FB4-860C-6D7ABC94BFAC}">
      <dsp:nvSpPr>
        <dsp:cNvPr id="0" name=""/>
        <dsp:cNvSpPr/>
      </dsp:nvSpPr>
      <dsp:spPr>
        <a:xfrm>
          <a:off x="0" y="1884223"/>
          <a:ext cx="6797675" cy="0"/>
        </a:xfrm>
        <a:prstGeom prst="line">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w="12700" cap="flat" cmpd="sng" algn="ctr">
          <a:solidFill>
            <a:schemeClr val="accent3">
              <a:shade val="80000"/>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48A68665-CB45-4473-9BBE-21DE41B3935B}">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kern="1200" dirty="0"/>
            <a:t>Backprop from the output weights</a:t>
          </a:r>
          <a:endParaRPr lang="en-US" sz="5200" kern="1200" dirty="0"/>
        </a:p>
      </dsp:txBody>
      <dsp:txXfrm>
        <a:off x="0" y="1884223"/>
        <a:ext cx="6797675" cy="1881464"/>
      </dsp:txXfrm>
    </dsp:sp>
    <dsp:sp modelId="{69325C46-461F-4DE2-B2DF-C21564466C30}">
      <dsp:nvSpPr>
        <dsp:cNvPr id="0" name=""/>
        <dsp:cNvSpPr/>
      </dsp:nvSpPr>
      <dsp:spPr>
        <a:xfrm>
          <a:off x="0" y="3765688"/>
          <a:ext cx="6797675" cy="0"/>
        </a:xfrm>
        <a:prstGeom prst="line">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w="12700" cap="flat" cmpd="sng" algn="ctr">
          <a:solidFill>
            <a:schemeClr val="accent3">
              <a:shade val="80000"/>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A2C6A276-FDA5-4F94-AE2C-AAD595D119CF}">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kern="1200" dirty="0"/>
            <a:t>Backprop from output to inputs</a:t>
          </a:r>
          <a:endParaRPr lang="en-US" sz="5200" kern="1200" dirty="0"/>
        </a:p>
      </dsp:txBody>
      <dsp:txXfrm>
        <a:off x="0" y="3765688"/>
        <a:ext cx="6797675" cy="188146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964EC-3EB6-48E3-A3D0-8AB3DFD71643}" type="datetimeFigureOut">
              <a:rPr lang="en-GB" smtClean="0"/>
              <a:t>07/03/2018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CCD9B-8C6D-4CD5-9323-42E1C1E130BC}" type="slidenum">
              <a:rPr lang="en-GB" smtClean="0"/>
              <a:t>‹#›</a:t>
            </a:fld>
            <a:endParaRPr lang="en-GB" dirty="0"/>
          </a:p>
        </p:txBody>
      </p:sp>
    </p:spTree>
    <p:extLst>
      <p:ext uri="{BB962C8B-B14F-4D97-AF65-F5344CB8AC3E}">
        <p14:creationId xmlns:p14="http://schemas.microsoft.com/office/powerpoint/2010/main" val="342806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81CCD9B-8C6D-4CD5-9323-42E1C1E130BC}" type="slidenum">
              <a:rPr lang="en-GB" smtClean="0"/>
              <a:t>11</a:t>
            </a:fld>
            <a:endParaRPr lang="en-GB" dirty="0"/>
          </a:p>
        </p:txBody>
      </p:sp>
    </p:spTree>
    <p:extLst>
      <p:ext uri="{BB962C8B-B14F-4D97-AF65-F5344CB8AC3E}">
        <p14:creationId xmlns:p14="http://schemas.microsoft.com/office/powerpoint/2010/main" val="1560331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t>
            </a:r>
            <a:r>
              <a:rPr lang="en-GB" noProof="0" dirty="0"/>
              <a:t>mathematical</a:t>
            </a:r>
            <a:r>
              <a:rPr lang="en-GB" dirty="0"/>
              <a:t> literature</a:t>
            </a:r>
            <a:r>
              <a:rPr lang="en-GB" baseline="0" dirty="0"/>
              <a:t> convolution is slightly different than in the practical context of neural nets. </a:t>
            </a:r>
          </a:p>
          <a:p>
            <a:r>
              <a:rPr lang="en-GB" baseline="0" dirty="0"/>
              <a:t>Instead of a single kernel extracting one feature at many spatial locations, we want several convolution applications running in parallel, extracting many features in many locations.</a:t>
            </a:r>
          </a:p>
          <a:p>
            <a:r>
              <a:rPr lang="en-GB" baseline="0" dirty="0"/>
              <a:t>To support the different spacial coordinates of each channel a convolution of a 2D signal is often using 3D tensors as input and output. If we in addition take the batches into consideration we are talking of 4D with batch examples presenting the 4th axis</a:t>
            </a:r>
          </a:p>
          <a:p>
            <a:endParaRPr lang="en-GB" baseline="0" dirty="0"/>
          </a:p>
          <a:p>
            <a:r>
              <a:rPr lang="en-GB" baseline="0" dirty="0"/>
              <a:t>As cNN usually use multi-channel convolution, the linear operations are not guaranteed to be commutative, even with kernel-flipping</a:t>
            </a:r>
          </a:p>
          <a:p>
            <a:pPr algn="l"/>
            <a:endParaRPr lang="en-GB" baseline="0" dirty="0"/>
          </a:p>
          <a:p>
            <a:endParaRPr lang="en-GB" dirty="0"/>
          </a:p>
        </p:txBody>
      </p:sp>
      <p:sp>
        <p:nvSpPr>
          <p:cNvPr id="4" name="Slide Number Placeholder 3"/>
          <p:cNvSpPr>
            <a:spLocks noGrp="1"/>
          </p:cNvSpPr>
          <p:nvPr>
            <p:ph type="sldNum" sz="quarter" idx="10"/>
          </p:nvPr>
        </p:nvSpPr>
        <p:spPr/>
        <p:txBody>
          <a:bodyPr/>
          <a:lstStyle/>
          <a:p>
            <a:fld id="{C81CCD9B-8C6D-4CD5-9323-42E1C1E130BC}" type="slidenum">
              <a:rPr lang="en-GB" smtClean="0"/>
              <a:t>15</a:t>
            </a:fld>
            <a:endParaRPr lang="en-GB" dirty="0"/>
          </a:p>
        </p:txBody>
      </p:sp>
    </p:spTree>
    <p:extLst>
      <p:ext uri="{BB962C8B-B14F-4D97-AF65-F5344CB8AC3E}">
        <p14:creationId xmlns:p14="http://schemas.microsoft.com/office/powerpoint/2010/main" val="240961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aseline="0" dirty="0"/>
              <a:t>Skipping over some positions of kernel to reduce computational cost</a:t>
            </a:r>
          </a:p>
          <a:p>
            <a:pPr algn="l"/>
            <a:r>
              <a:rPr lang="en-GB" baseline="0" dirty="0"/>
              <a:t>	- this may result in less fine feature extractions</a:t>
            </a:r>
          </a:p>
          <a:p>
            <a:pPr algn="l"/>
            <a:r>
              <a:rPr lang="en-GB" baseline="0" dirty="0"/>
              <a:t>This is often called downsampling, with a variable s. S represents the values we want to sample, and tells us the amount of values dropped before one is chosen</a:t>
            </a:r>
          </a:p>
          <a:p>
            <a:pPr algn="l"/>
            <a:endParaRPr lang="en-GB" baseline="0" dirty="0"/>
          </a:p>
          <a:p>
            <a:pPr algn="l"/>
            <a:r>
              <a:rPr lang="en-GB" baseline="0" dirty="0"/>
              <a:t>To control the size of the output independently of the kernel size we use zero padding. Zero padding allows us to choose large kernels without shrinking the spatial extent of the network rapidly.</a:t>
            </a:r>
          </a:p>
          <a:p>
            <a:pPr algn="l"/>
            <a:endParaRPr lang="en-GB" baseline="0" dirty="0"/>
          </a:p>
          <a:p>
            <a:pPr algn="l"/>
            <a:r>
              <a:rPr lang="en-GB" baseline="0" dirty="0"/>
              <a:t>With valid padding the output is expected to be shrinking. </a:t>
            </a:r>
          </a:p>
          <a:p>
            <a:pPr algn="l"/>
            <a:r>
              <a:rPr lang="en-GB" baseline="0" dirty="0"/>
              <a:t>In MATLAB the valid padding is not adding any values and only allowing the kernel to visit positions where the entire kernel is contained entirely within the image. /// see book for this</a:t>
            </a:r>
          </a:p>
          <a:p>
            <a:pPr algn="l"/>
            <a:r>
              <a:rPr lang="en-GB" baseline="0" dirty="0"/>
              <a:t>The implementation used by Tensorflow on the other hand valid padding adds some zeros /// see url: https://www.tensorflow.org/versions/r1.0/api_guides/python/nn#Convolution</a:t>
            </a:r>
          </a:p>
          <a:p>
            <a:pPr algn="l"/>
            <a:endParaRPr lang="en-GB" baseline="0" dirty="0"/>
          </a:p>
          <a:p>
            <a:pPr algn="l"/>
            <a:r>
              <a:rPr lang="en-GB" baseline="0" dirty="0"/>
              <a:t>Same zero padding is used to obtain an output of the same size as the input and the amount of padding is calculated from this intention.</a:t>
            </a:r>
          </a:p>
          <a:p>
            <a:pPr algn="l"/>
            <a:r>
              <a:rPr lang="en-GB" baseline="0" dirty="0"/>
              <a:t>This is usually the same implementation independent of the library</a:t>
            </a:r>
          </a:p>
          <a:p>
            <a:pPr algn="l"/>
            <a:endParaRPr lang="en-GB" baseline="0" dirty="0"/>
          </a:p>
          <a:p>
            <a:pPr algn="l"/>
            <a:r>
              <a:rPr lang="en-GB" baseline="0" dirty="0"/>
              <a:t>Full zero padding is the extreme case of adding the kernel direction size to the matrix direction size (and then subtracting 1). This results in the output values at the corners only being the function of one input value and other border values will be similarly underrepresented.</a:t>
            </a:r>
          </a:p>
          <a:p>
            <a:pPr algn="l"/>
            <a:endParaRPr lang="en-GB" baseline="0" dirty="0"/>
          </a:p>
          <a:p>
            <a:pPr algn="l"/>
            <a:r>
              <a:rPr lang="en-GB" baseline="0" dirty="0"/>
              <a:t>Optimal padding usually lies between «valid» and «same»</a:t>
            </a:r>
          </a:p>
          <a:p>
            <a:pPr algn="l"/>
            <a:endParaRPr lang="en-GB" baseline="0" dirty="0"/>
          </a:p>
          <a:p>
            <a:pPr algn="l"/>
            <a:endParaRPr lang="en-GB" baseline="0" dirty="0"/>
          </a:p>
          <a:p>
            <a:pPr algn="l"/>
            <a:r>
              <a:rPr lang="en-GB" baseline="0" dirty="0"/>
              <a:t>An alternative to convolution may be locally connected layers (sometimes called unshared convolution). Then every connection has its own weight, represented by a 6D tensor.</a:t>
            </a:r>
          </a:p>
          <a:p>
            <a:pPr algn="l"/>
            <a:r>
              <a:rPr lang="en-GB" baseline="0" dirty="0"/>
              <a:t>The tensor have dimensions output channel, output row, output column, input channel, row offset within the input, column offset within the input. </a:t>
            </a:r>
          </a:p>
          <a:p>
            <a:pPr algn="l"/>
            <a:r>
              <a:rPr lang="en-GB" baseline="0" dirty="0"/>
              <a:t>Called unshared convolution due to the similarity to a discrete convolution with a small kernel but without parameter sharing</a:t>
            </a:r>
          </a:p>
          <a:p>
            <a:pPr algn="l"/>
            <a:r>
              <a:rPr lang="en-GB" baseline="0" dirty="0"/>
              <a:t>Useful when we know that each feature should be a function of a small space, with no reason suggest the feature occur across all of space. F.ex if you are looking for a face, the mouth is logically on the bottom half.</a:t>
            </a:r>
          </a:p>
          <a:p>
            <a:pPr algn="l"/>
            <a:endParaRPr lang="en-GB" baseline="0" dirty="0"/>
          </a:p>
          <a:p>
            <a:pPr algn="l"/>
            <a:r>
              <a:rPr lang="en-GB" baseline="0" dirty="0"/>
              <a:t>Represents a compromise between a convolutional layer and a locally connected layer. Instead we use a set of kernels rotated trough as we  move through space. Different filters for immediately neighbours but reduced memory requirements.</a:t>
            </a:r>
          </a:p>
          <a:p>
            <a:pPr algn="l"/>
            <a:endParaRPr lang="nb-NO" baseline="0" dirty="0"/>
          </a:p>
          <a:p>
            <a:pPr algn="l"/>
            <a:r>
              <a:rPr lang="nb-NO" baseline="0" dirty="0" err="1"/>
              <a:t>Both</a:t>
            </a:r>
            <a:r>
              <a:rPr lang="nb-NO" baseline="0" dirty="0"/>
              <a:t> </a:t>
            </a:r>
            <a:r>
              <a:rPr lang="nb-NO" baseline="0" dirty="0" err="1"/>
              <a:t>unshared</a:t>
            </a:r>
            <a:r>
              <a:rPr lang="nb-NO" baseline="0" dirty="0"/>
              <a:t> </a:t>
            </a:r>
            <a:r>
              <a:rPr lang="nb-NO" baseline="0" dirty="0" err="1"/>
              <a:t>convolutional</a:t>
            </a:r>
            <a:r>
              <a:rPr lang="nb-NO" baseline="0" dirty="0"/>
              <a:t> and </a:t>
            </a:r>
            <a:r>
              <a:rPr lang="nb-NO" baseline="0" dirty="0" err="1"/>
              <a:t>tiled</a:t>
            </a:r>
            <a:r>
              <a:rPr lang="nb-NO" baseline="0" dirty="0"/>
              <a:t> </a:t>
            </a:r>
            <a:r>
              <a:rPr lang="nb-NO" baseline="0" dirty="0" err="1"/>
              <a:t>convolutional</a:t>
            </a:r>
            <a:r>
              <a:rPr lang="nb-NO" baseline="0" dirty="0"/>
              <a:t> </a:t>
            </a:r>
            <a:r>
              <a:rPr lang="nb-NO" baseline="0" dirty="0" err="1"/>
              <a:t>layers</a:t>
            </a:r>
            <a:r>
              <a:rPr lang="nb-NO" baseline="0" dirty="0"/>
              <a:t> </a:t>
            </a:r>
            <a:r>
              <a:rPr lang="nb-NO" baseline="0" dirty="0" err="1"/>
              <a:t>interact</a:t>
            </a:r>
            <a:r>
              <a:rPr lang="nb-NO" baseline="0" dirty="0"/>
              <a:t> in an </a:t>
            </a:r>
            <a:r>
              <a:rPr lang="nb-NO" baseline="0" dirty="0" err="1"/>
              <a:t>intersesting</a:t>
            </a:r>
            <a:r>
              <a:rPr lang="nb-NO" baseline="0" dirty="0"/>
              <a:t> </a:t>
            </a:r>
            <a:r>
              <a:rPr lang="nb-NO" baseline="0" dirty="0" err="1"/>
              <a:t>way</a:t>
            </a:r>
            <a:r>
              <a:rPr lang="nb-NO" baseline="0" dirty="0"/>
              <a:t> </a:t>
            </a:r>
            <a:r>
              <a:rPr lang="nb-NO" baseline="0" dirty="0" err="1"/>
              <a:t>with</a:t>
            </a:r>
            <a:r>
              <a:rPr lang="nb-NO" baseline="0" dirty="0"/>
              <a:t> </a:t>
            </a:r>
            <a:r>
              <a:rPr lang="nb-NO" baseline="0" dirty="0" err="1"/>
              <a:t>max</a:t>
            </a:r>
            <a:r>
              <a:rPr lang="nb-NO" baseline="0" dirty="0"/>
              <a:t> </a:t>
            </a:r>
            <a:r>
              <a:rPr lang="nb-NO" baseline="0" dirty="0" err="1"/>
              <a:t>pooling</a:t>
            </a:r>
            <a:r>
              <a:rPr lang="nb-NO" baseline="0" dirty="0"/>
              <a:t>, </a:t>
            </a:r>
            <a:r>
              <a:rPr lang="nb-NO" baseline="0" dirty="0" err="1"/>
              <a:t>maybe</a:t>
            </a:r>
            <a:r>
              <a:rPr lang="nb-NO" baseline="0" dirty="0"/>
              <a:t> </a:t>
            </a:r>
            <a:r>
              <a:rPr lang="nb-NO" baseline="0" dirty="0" err="1"/>
              <a:t>causing</a:t>
            </a:r>
            <a:r>
              <a:rPr lang="nb-NO" baseline="0" dirty="0"/>
              <a:t> </a:t>
            </a:r>
            <a:r>
              <a:rPr lang="nb-NO" baseline="0" dirty="0" err="1"/>
              <a:t>them</a:t>
            </a:r>
            <a:r>
              <a:rPr lang="nb-NO" baseline="0" dirty="0"/>
              <a:t> to </a:t>
            </a:r>
            <a:r>
              <a:rPr lang="nb-NO" baseline="0" dirty="0" err="1"/>
              <a:t>become</a:t>
            </a:r>
            <a:r>
              <a:rPr lang="nb-NO" baseline="0" dirty="0"/>
              <a:t> invariant to </a:t>
            </a:r>
            <a:r>
              <a:rPr lang="nb-NO" baseline="0" dirty="0" err="1"/>
              <a:t>learned</a:t>
            </a:r>
            <a:r>
              <a:rPr lang="nb-NO" baseline="0" dirty="0"/>
              <a:t> </a:t>
            </a:r>
            <a:r>
              <a:rPr lang="nb-NO" baseline="0" dirty="0" err="1"/>
              <a:t>transformations</a:t>
            </a:r>
            <a:endParaRPr lang="nb-NO" baseline="0" dirty="0"/>
          </a:p>
          <a:p>
            <a:pPr algn="l"/>
            <a:endParaRPr lang="en-GB" baseline="0" dirty="0"/>
          </a:p>
          <a:p>
            <a:pPr algn="l"/>
            <a:r>
              <a:rPr lang="en-GB" baseline="0" dirty="0"/>
              <a:t>First image:</a:t>
            </a:r>
          </a:p>
          <a:p>
            <a:pPr algn="l"/>
            <a:r>
              <a:rPr lang="en-GB" baseline="0" dirty="0"/>
              <a:t>Locally connected layer, convolutional layer with kernel width of two pixels, fully connected layer.</a:t>
            </a:r>
          </a:p>
          <a:p>
            <a:pPr algn="l"/>
            <a:endParaRPr lang="en-GB" baseline="0" dirty="0"/>
          </a:p>
          <a:p>
            <a:pPr algn="l"/>
            <a:r>
              <a:rPr lang="en-GB" baseline="0" dirty="0"/>
              <a:t>2nd image:</a:t>
            </a:r>
          </a:p>
          <a:p>
            <a:pPr algn="l"/>
            <a:r>
              <a:rPr lang="en-GB" baseline="0" dirty="0"/>
              <a:t>Locally connected layer, tiled convolution, «traditional» convolution</a:t>
            </a:r>
          </a:p>
          <a:p>
            <a:pPr algn="l"/>
            <a:endParaRPr lang="en-GB" baseline="0" dirty="0"/>
          </a:p>
          <a:p>
            <a:pPr algn="l"/>
            <a:endParaRPr lang="en-GB" baseline="0" dirty="0"/>
          </a:p>
          <a:p>
            <a:pPr algn="l"/>
            <a:endParaRPr lang="en-GB" baseline="0" dirty="0"/>
          </a:p>
        </p:txBody>
      </p:sp>
      <p:sp>
        <p:nvSpPr>
          <p:cNvPr id="4" name="Slide Number Placeholder 3"/>
          <p:cNvSpPr>
            <a:spLocks noGrp="1"/>
          </p:cNvSpPr>
          <p:nvPr>
            <p:ph type="sldNum" sz="quarter" idx="10"/>
          </p:nvPr>
        </p:nvSpPr>
        <p:spPr/>
        <p:txBody>
          <a:bodyPr/>
          <a:lstStyle/>
          <a:p>
            <a:fld id="{C81CCD9B-8C6D-4CD5-9323-42E1C1E130BC}" type="slidenum">
              <a:rPr lang="en-GB" smtClean="0"/>
              <a:t>16</a:t>
            </a:fld>
            <a:endParaRPr lang="en-GB" dirty="0"/>
          </a:p>
        </p:txBody>
      </p:sp>
    </p:spTree>
    <p:extLst>
      <p:ext uri="{BB962C8B-B14F-4D97-AF65-F5344CB8AC3E}">
        <p14:creationId xmlns:p14="http://schemas.microsoft.com/office/powerpoint/2010/main" val="1598442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Book</a:t>
            </a:r>
            <a:r>
              <a:rPr lang="en-GB" baseline="0" noProof="0" dirty="0"/>
              <a:t> uses image example where images differ in width and height</a:t>
            </a:r>
          </a:p>
          <a:p>
            <a:endParaRPr lang="en-GB" noProof="0" dirty="0"/>
          </a:p>
        </p:txBody>
      </p:sp>
      <p:sp>
        <p:nvSpPr>
          <p:cNvPr id="4" name="Slide Number Placeholder 3"/>
          <p:cNvSpPr>
            <a:spLocks noGrp="1"/>
          </p:cNvSpPr>
          <p:nvPr>
            <p:ph type="sldNum" sz="quarter" idx="10"/>
          </p:nvPr>
        </p:nvSpPr>
        <p:spPr/>
        <p:txBody>
          <a:bodyPr/>
          <a:lstStyle/>
          <a:p>
            <a:fld id="{C81CCD9B-8C6D-4CD5-9323-42E1C1E130BC}" type="slidenum">
              <a:rPr lang="en-GB" smtClean="0"/>
              <a:t>20</a:t>
            </a:fld>
            <a:endParaRPr lang="en-GB" dirty="0"/>
          </a:p>
        </p:txBody>
      </p:sp>
    </p:spTree>
    <p:extLst>
      <p:ext uri="{BB962C8B-B14F-4D97-AF65-F5344CB8AC3E}">
        <p14:creationId xmlns:p14="http://schemas.microsoft.com/office/powerpoint/2010/main" val="39504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E3426B-40A6-469F-97F1-8536CBA2C7D3}" type="datetimeFigureOut">
              <a:rPr lang="nb-NO" smtClean="0"/>
              <a:t>07.03.2018</a:t>
            </a:fld>
            <a:endParaRPr lang="nb-NO" dirty="0"/>
          </a:p>
        </p:txBody>
      </p:sp>
      <p:sp>
        <p:nvSpPr>
          <p:cNvPr id="5" name="Footer Placeholder 4"/>
          <p:cNvSpPr>
            <a:spLocks noGrp="1"/>
          </p:cNvSpPr>
          <p:nvPr>
            <p:ph type="ftr" sz="quarter" idx="11"/>
          </p:nvPr>
        </p:nvSpPr>
        <p:spPr/>
        <p:txBody>
          <a:bodyPr/>
          <a:lstStyle/>
          <a:p>
            <a:endParaRPr lang="nb-NO" dirty="0"/>
          </a:p>
        </p:txBody>
      </p:sp>
      <p:sp>
        <p:nvSpPr>
          <p:cNvPr id="6" name="Slide Number Placeholder 5"/>
          <p:cNvSpPr>
            <a:spLocks noGrp="1"/>
          </p:cNvSpPr>
          <p:nvPr>
            <p:ph type="sldNum" sz="quarter" idx="12"/>
          </p:nvPr>
        </p:nvSpPr>
        <p:spPr/>
        <p:txBody>
          <a:bodyPr/>
          <a:lstStyle/>
          <a:p>
            <a:fld id="{AD9231A9-7B16-42EF-9574-33EDC777CC96}" type="slidenum">
              <a:rPr lang="nb-NO" smtClean="0"/>
              <a:t>‹#›</a:t>
            </a:fld>
            <a:endParaRPr lang="nb-NO"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18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3426B-40A6-469F-97F1-8536CBA2C7D3}" type="datetimeFigureOut">
              <a:rPr lang="nb-NO" smtClean="0"/>
              <a:t>07.03.2018</a:t>
            </a:fld>
            <a:endParaRPr lang="nb-NO" dirty="0"/>
          </a:p>
        </p:txBody>
      </p:sp>
      <p:sp>
        <p:nvSpPr>
          <p:cNvPr id="5" name="Footer Placeholder 4"/>
          <p:cNvSpPr>
            <a:spLocks noGrp="1"/>
          </p:cNvSpPr>
          <p:nvPr>
            <p:ph type="ftr" sz="quarter" idx="11"/>
          </p:nvPr>
        </p:nvSpPr>
        <p:spPr/>
        <p:txBody>
          <a:bodyPr/>
          <a:lstStyle/>
          <a:p>
            <a:endParaRPr lang="nb-NO" dirty="0"/>
          </a:p>
        </p:txBody>
      </p:sp>
      <p:sp>
        <p:nvSpPr>
          <p:cNvPr id="6" name="Slide Number Placeholder 5"/>
          <p:cNvSpPr>
            <a:spLocks noGrp="1"/>
          </p:cNvSpPr>
          <p:nvPr>
            <p:ph type="sldNum" sz="quarter" idx="12"/>
          </p:nvPr>
        </p:nvSpPr>
        <p:spPr/>
        <p:txBody>
          <a:bodyPr/>
          <a:lstStyle/>
          <a:p>
            <a:fld id="{AD9231A9-7B16-42EF-9574-33EDC777CC96}" type="slidenum">
              <a:rPr lang="nb-NO" smtClean="0"/>
              <a:t>‹#›</a:t>
            </a:fld>
            <a:endParaRPr lang="nb-NO" dirty="0"/>
          </a:p>
        </p:txBody>
      </p:sp>
    </p:spTree>
    <p:extLst>
      <p:ext uri="{BB962C8B-B14F-4D97-AF65-F5344CB8AC3E}">
        <p14:creationId xmlns:p14="http://schemas.microsoft.com/office/powerpoint/2010/main" val="160266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3426B-40A6-469F-97F1-8536CBA2C7D3}" type="datetimeFigureOut">
              <a:rPr lang="nb-NO" smtClean="0"/>
              <a:t>07.03.2018</a:t>
            </a:fld>
            <a:endParaRPr lang="nb-NO" dirty="0"/>
          </a:p>
        </p:txBody>
      </p:sp>
      <p:sp>
        <p:nvSpPr>
          <p:cNvPr id="5" name="Footer Placeholder 4"/>
          <p:cNvSpPr>
            <a:spLocks noGrp="1"/>
          </p:cNvSpPr>
          <p:nvPr>
            <p:ph type="ftr" sz="quarter" idx="11"/>
          </p:nvPr>
        </p:nvSpPr>
        <p:spPr/>
        <p:txBody>
          <a:bodyPr/>
          <a:lstStyle/>
          <a:p>
            <a:endParaRPr lang="nb-NO" dirty="0"/>
          </a:p>
        </p:txBody>
      </p:sp>
      <p:sp>
        <p:nvSpPr>
          <p:cNvPr id="6" name="Slide Number Placeholder 5"/>
          <p:cNvSpPr>
            <a:spLocks noGrp="1"/>
          </p:cNvSpPr>
          <p:nvPr>
            <p:ph type="sldNum" sz="quarter" idx="12"/>
          </p:nvPr>
        </p:nvSpPr>
        <p:spPr/>
        <p:txBody>
          <a:bodyPr/>
          <a:lstStyle/>
          <a:p>
            <a:fld id="{AD9231A9-7B16-42EF-9574-33EDC777CC96}" type="slidenum">
              <a:rPr lang="nb-NO" smtClean="0"/>
              <a:t>‹#›</a:t>
            </a:fld>
            <a:endParaRPr lang="nb-NO" dirty="0"/>
          </a:p>
        </p:txBody>
      </p:sp>
    </p:spTree>
    <p:extLst>
      <p:ext uri="{BB962C8B-B14F-4D97-AF65-F5344CB8AC3E}">
        <p14:creationId xmlns:p14="http://schemas.microsoft.com/office/powerpoint/2010/main" val="389187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3426B-40A6-469F-97F1-8536CBA2C7D3}" type="datetimeFigureOut">
              <a:rPr lang="nb-NO" smtClean="0"/>
              <a:t>07.03.2018</a:t>
            </a:fld>
            <a:endParaRPr lang="nb-NO" dirty="0"/>
          </a:p>
        </p:txBody>
      </p:sp>
      <p:sp>
        <p:nvSpPr>
          <p:cNvPr id="5" name="Footer Placeholder 4"/>
          <p:cNvSpPr>
            <a:spLocks noGrp="1"/>
          </p:cNvSpPr>
          <p:nvPr>
            <p:ph type="ftr" sz="quarter" idx="11"/>
          </p:nvPr>
        </p:nvSpPr>
        <p:spPr/>
        <p:txBody>
          <a:bodyPr/>
          <a:lstStyle/>
          <a:p>
            <a:endParaRPr lang="nb-NO" dirty="0"/>
          </a:p>
        </p:txBody>
      </p:sp>
      <p:sp>
        <p:nvSpPr>
          <p:cNvPr id="6" name="Slide Number Placeholder 5"/>
          <p:cNvSpPr>
            <a:spLocks noGrp="1"/>
          </p:cNvSpPr>
          <p:nvPr>
            <p:ph type="sldNum" sz="quarter" idx="12"/>
          </p:nvPr>
        </p:nvSpPr>
        <p:spPr/>
        <p:txBody>
          <a:bodyPr/>
          <a:lstStyle/>
          <a:p>
            <a:fld id="{AD9231A9-7B16-42EF-9574-33EDC777CC96}" type="slidenum">
              <a:rPr lang="nb-NO" smtClean="0"/>
              <a:t>‹#›</a:t>
            </a:fld>
            <a:endParaRPr lang="nb-NO" dirty="0"/>
          </a:p>
        </p:txBody>
      </p:sp>
    </p:spTree>
    <p:extLst>
      <p:ext uri="{BB962C8B-B14F-4D97-AF65-F5344CB8AC3E}">
        <p14:creationId xmlns:p14="http://schemas.microsoft.com/office/powerpoint/2010/main" val="406661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E3426B-40A6-469F-97F1-8536CBA2C7D3}" type="datetimeFigureOut">
              <a:rPr lang="nb-NO" smtClean="0"/>
              <a:t>07.03.2018</a:t>
            </a:fld>
            <a:endParaRPr lang="nb-NO" dirty="0"/>
          </a:p>
        </p:txBody>
      </p:sp>
      <p:sp>
        <p:nvSpPr>
          <p:cNvPr id="5" name="Footer Placeholder 4"/>
          <p:cNvSpPr>
            <a:spLocks noGrp="1"/>
          </p:cNvSpPr>
          <p:nvPr>
            <p:ph type="ftr" sz="quarter" idx="11"/>
          </p:nvPr>
        </p:nvSpPr>
        <p:spPr/>
        <p:txBody>
          <a:bodyPr/>
          <a:lstStyle/>
          <a:p>
            <a:endParaRPr lang="nb-NO" dirty="0"/>
          </a:p>
        </p:txBody>
      </p:sp>
      <p:sp>
        <p:nvSpPr>
          <p:cNvPr id="6" name="Slide Number Placeholder 5"/>
          <p:cNvSpPr>
            <a:spLocks noGrp="1"/>
          </p:cNvSpPr>
          <p:nvPr>
            <p:ph type="sldNum" sz="quarter" idx="12"/>
          </p:nvPr>
        </p:nvSpPr>
        <p:spPr/>
        <p:txBody>
          <a:bodyPr/>
          <a:lstStyle/>
          <a:p>
            <a:fld id="{AD9231A9-7B16-42EF-9574-33EDC777CC96}" type="slidenum">
              <a:rPr lang="nb-NO" smtClean="0"/>
              <a:t>‹#›</a:t>
            </a:fld>
            <a:endParaRPr lang="nb-NO"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33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E3426B-40A6-469F-97F1-8536CBA2C7D3}" type="datetimeFigureOut">
              <a:rPr lang="nb-NO" smtClean="0"/>
              <a:t>07.03.2018</a:t>
            </a:fld>
            <a:endParaRPr lang="nb-NO" dirty="0"/>
          </a:p>
        </p:txBody>
      </p:sp>
      <p:sp>
        <p:nvSpPr>
          <p:cNvPr id="6" name="Footer Placeholder 5"/>
          <p:cNvSpPr>
            <a:spLocks noGrp="1"/>
          </p:cNvSpPr>
          <p:nvPr>
            <p:ph type="ftr" sz="quarter" idx="11"/>
          </p:nvPr>
        </p:nvSpPr>
        <p:spPr/>
        <p:txBody>
          <a:bodyPr/>
          <a:lstStyle/>
          <a:p>
            <a:endParaRPr lang="nb-NO" dirty="0"/>
          </a:p>
        </p:txBody>
      </p:sp>
      <p:sp>
        <p:nvSpPr>
          <p:cNvPr id="7" name="Slide Number Placeholder 6"/>
          <p:cNvSpPr>
            <a:spLocks noGrp="1"/>
          </p:cNvSpPr>
          <p:nvPr>
            <p:ph type="sldNum" sz="quarter" idx="12"/>
          </p:nvPr>
        </p:nvSpPr>
        <p:spPr/>
        <p:txBody>
          <a:bodyPr/>
          <a:lstStyle/>
          <a:p>
            <a:fld id="{AD9231A9-7B16-42EF-9574-33EDC777CC96}" type="slidenum">
              <a:rPr lang="nb-NO" smtClean="0"/>
              <a:t>‹#›</a:t>
            </a:fld>
            <a:endParaRPr lang="nb-NO" dirty="0"/>
          </a:p>
        </p:txBody>
      </p:sp>
    </p:spTree>
    <p:extLst>
      <p:ext uri="{BB962C8B-B14F-4D97-AF65-F5344CB8AC3E}">
        <p14:creationId xmlns:p14="http://schemas.microsoft.com/office/powerpoint/2010/main" val="35337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E3426B-40A6-469F-97F1-8536CBA2C7D3}" type="datetimeFigureOut">
              <a:rPr lang="nb-NO" smtClean="0"/>
              <a:t>07.03.2018</a:t>
            </a:fld>
            <a:endParaRPr lang="nb-NO" dirty="0"/>
          </a:p>
        </p:txBody>
      </p:sp>
      <p:sp>
        <p:nvSpPr>
          <p:cNvPr id="8" name="Footer Placeholder 7"/>
          <p:cNvSpPr>
            <a:spLocks noGrp="1"/>
          </p:cNvSpPr>
          <p:nvPr>
            <p:ph type="ftr" sz="quarter" idx="11"/>
          </p:nvPr>
        </p:nvSpPr>
        <p:spPr/>
        <p:txBody>
          <a:bodyPr/>
          <a:lstStyle/>
          <a:p>
            <a:endParaRPr lang="nb-NO" dirty="0"/>
          </a:p>
        </p:txBody>
      </p:sp>
      <p:sp>
        <p:nvSpPr>
          <p:cNvPr id="9" name="Slide Number Placeholder 8"/>
          <p:cNvSpPr>
            <a:spLocks noGrp="1"/>
          </p:cNvSpPr>
          <p:nvPr>
            <p:ph type="sldNum" sz="quarter" idx="12"/>
          </p:nvPr>
        </p:nvSpPr>
        <p:spPr/>
        <p:txBody>
          <a:bodyPr/>
          <a:lstStyle/>
          <a:p>
            <a:fld id="{AD9231A9-7B16-42EF-9574-33EDC777CC96}" type="slidenum">
              <a:rPr lang="nb-NO" smtClean="0"/>
              <a:t>‹#›</a:t>
            </a:fld>
            <a:endParaRPr lang="nb-NO" dirty="0"/>
          </a:p>
        </p:txBody>
      </p:sp>
    </p:spTree>
    <p:extLst>
      <p:ext uri="{BB962C8B-B14F-4D97-AF65-F5344CB8AC3E}">
        <p14:creationId xmlns:p14="http://schemas.microsoft.com/office/powerpoint/2010/main" val="95742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E3426B-40A6-469F-97F1-8536CBA2C7D3}" type="datetimeFigureOut">
              <a:rPr lang="nb-NO" smtClean="0"/>
              <a:t>07.03.2018</a:t>
            </a:fld>
            <a:endParaRPr lang="nb-NO" dirty="0"/>
          </a:p>
        </p:txBody>
      </p:sp>
      <p:sp>
        <p:nvSpPr>
          <p:cNvPr id="4" name="Footer Placeholder 3"/>
          <p:cNvSpPr>
            <a:spLocks noGrp="1"/>
          </p:cNvSpPr>
          <p:nvPr>
            <p:ph type="ftr" sz="quarter" idx="11"/>
          </p:nvPr>
        </p:nvSpPr>
        <p:spPr/>
        <p:txBody>
          <a:bodyPr/>
          <a:lstStyle/>
          <a:p>
            <a:endParaRPr lang="nb-NO" dirty="0"/>
          </a:p>
        </p:txBody>
      </p:sp>
      <p:sp>
        <p:nvSpPr>
          <p:cNvPr id="5" name="Slide Number Placeholder 4"/>
          <p:cNvSpPr>
            <a:spLocks noGrp="1"/>
          </p:cNvSpPr>
          <p:nvPr>
            <p:ph type="sldNum" sz="quarter" idx="12"/>
          </p:nvPr>
        </p:nvSpPr>
        <p:spPr/>
        <p:txBody>
          <a:bodyPr/>
          <a:lstStyle/>
          <a:p>
            <a:fld id="{AD9231A9-7B16-42EF-9574-33EDC777CC96}" type="slidenum">
              <a:rPr lang="nb-NO" smtClean="0"/>
              <a:t>‹#›</a:t>
            </a:fld>
            <a:endParaRPr lang="nb-NO" dirty="0"/>
          </a:p>
        </p:txBody>
      </p:sp>
    </p:spTree>
    <p:extLst>
      <p:ext uri="{BB962C8B-B14F-4D97-AF65-F5344CB8AC3E}">
        <p14:creationId xmlns:p14="http://schemas.microsoft.com/office/powerpoint/2010/main" val="112718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E3426B-40A6-469F-97F1-8536CBA2C7D3}" type="datetimeFigureOut">
              <a:rPr lang="nb-NO" smtClean="0"/>
              <a:t>07.03.2018</a:t>
            </a:fld>
            <a:endParaRPr lang="nb-NO"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b-NO" dirty="0"/>
          </a:p>
        </p:txBody>
      </p:sp>
      <p:sp>
        <p:nvSpPr>
          <p:cNvPr id="9" name="Slide Number Placeholder 8"/>
          <p:cNvSpPr>
            <a:spLocks noGrp="1"/>
          </p:cNvSpPr>
          <p:nvPr>
            <p:ph type="sldNum" sz="quarter" idx="12"/>
          </p:nvPr>
        </p:nvSpPr>
        <p:spPr/>
        <p:txBody>
          <a:bodyPr/>
          <a:lstStyle/>
          <a:p>
            <a:fld id="{AD9231A9-7B16-42EF-9574-33EDC777CC96}" type="slidenum">
              <a:rPr lang="nb-NO" smtClean="0"/>
              <a:t>‹#›</a:t>
            </a:fld>
            <a:endParaRPr lang="nb-NO" dirty="0"/>
          </a:p>
        </p:txBody>
      </p:sp>
    </p:spTree>
    <p:extLst>
      <p:ext uri="{BB962C8B-B14F-4D97-AF65-F5344CB8AC3E}">
        <p14:creationId xmlns:p14="http://schemas.microsoft.com/office/powerpoint/2010/main" val="352165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E3426B-40A6-469F-97F1-8536CBA2C7D3}" type="datetimeFigureOut">
              <a:rPr lang="nb-NO" smtClean="0"/>
              <a:t>07.03.2018</a:t>
            </a:fld>
            <a:endParaRPr lang="nb-NO"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b-NO"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9231A9-7B16-42EF-9574-33EDC777CC96}" type="slidenum">
              <a:rPr lang="nb-NO" smtClean="0"/>
              <a:t>‹#›</a:t>
            </a:fld>
            <a:endParaRPr lang="nb-NO" dirty="0"/>
          </a:p>
        </p:txBody>
      </p:sp>
    </p:spTree>
    <p:extLst>
      <p:ext uri="{BB962C8B-B14F-4D97-AF65-F5344CB8AC3E}">
        <p14:creationId xmlns:p14="http://schemas.microsoft.com/office/powerpoint/2010/main" val="99324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E3426B-40A6-469F-97F1-8536CBA2C7D3}" type="datetimeFigureOut">
              <a:rPr lang="nb-NO" smtClean="0"/>
              <a:t>07.03.2018</a:t>
            </a:fld>
            <a:endParaRPr lang="nb-NO" dirty="0"/>
          </a:p>
        </p:txBody>
      </p:sp>
      <p:sp>
        <p:nvSpPr>
          <p:cNvPr id="6" name="Footer Placeholder 5"/>
          <p:cNvSpPr>
            <a:spLocks noGrp="1"/>
          </p:cNvSpPr>
          <p:nvPr>
            <p:ph type="ftr" sz="quarter" idx="11"/>
          </p:nvPr>
        </p:nvSpPr>
        <p:spPr/>
        <p:txBody>
          <a:bodyPr/>
          <a:lstStyle/>
          <a:p>
            <a:endParaRPr lang="nb-NO" dirty="0"/>
          </a:p>
        </p:txBody>
      </p:sp>
      <p:sp>
        <p:nvSpPr>
          <p:cNvPr id="7" name="Slide Number Placeholder 6"/>
          <p:cNvSpPr>
            <a:spLocks noGrp="1"/>
          </p:cNvSpPr>
          <p:nvPr>
            <p:ph type="sldNum" sz="quarter" idx="12"/>
          </p:nvPr>
        </p:nvSpPr>
        <p:spPr/>
        <p:txBody>
          <a:bodyPr/>
          <a:lstStyle/>
          <a:p>
            <a:fld id="{AD9231A9-7B16-42EF-9574-33EDC777CC96}" type="slidenum">
              <a:rPr lang="nb-NO" smtClean="0"/>
              <a:t>‹#›</a:t>
            </a:fld>
            <a:endParaRPr lang="nb-NO" dirty="0"/>
          </a:p>
        </p:txBody>
      </p:sp>
    </p:spTree>
    <p:extLst>
      <p:ext uri="{BB962C8B-B14F-4D97-AF65-F5344CB8AC3E}">
        <p14:creationId xmlns:p14="http://schemas.microsoft.com/office/powerpoint/2010/main" val="371917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E3426B-40A6-469F-97F1-8536CBA2C7D3}" type="datetimeFigureOut">
              <a:rPr lang="nb-NO" smtClean="0"/>
              <a:t>07.03.2018</a:t>
            </a:fld>
            <a:endParaRPr lang="nb-NO"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b-NO"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D9231A9-7B16-42EF-9574-33EDC777CC96}" type="slidenum">
              <a:rPr lang="nb-NO" smtClean="0"/>
              <a:t>‹#›</a:t>
            </a:fld>
            <a:endParaRPr lang="nb-NO"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778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noProof="0" dirty="0"/>
              <a:t>Convolutional Neural Networks (cNN)</a:t>
            </a:r>
          </a:p>
        </p:txBody>
      </p:sp>
      <p:sp>
        <p:nvSpPr>
          <p:cNvPr id="3" name="Subtitle 2"/>
          <p:cNvSpPr>
            <a:spLocks noGrp="1"/>
          </p:cNvSpPr>
          <p:nvPr>
            <p:ph type="subTitle" idx="1"/>
          </p:nvPr>
        </p:nvSpPr>
        <p:spPr/>
        <p:txBody>
          <a:bodyPr>
            <a:normAutofit fontScale="85000" lnSpcReduction="20000"/>
          </a:bodyPr>
          <a:lstStyle/>
          <a:p>
            <a:r>
              <a:rPr lang="en-GB" noProof="0" dirty="0"/>
              <a:t>A summary of Chapter 9 in “Deep Learning” by goodfellow et al. </a:t>
            </a:r>
          </a:p>
          <a:p>
            <a:endParaRPr lang="en-GB" noProof="0" dirty="0"/>
          </a:p>
          <a:p>
            <a:r>
              <a:rPr lang="en-GB" noProof="0" dirty="0"/>
              <a:t>Ivan-Louis M. Husebø, 7. march</a:t>
            </a:r>
          </a:p>
        </p:txBody>
      </p:sp>
    </p:spTree>
    <p:extLst>
      <p:ext uri="{BB962C8B-B14F-4D97-AF65-F5344CB8AC3E}">
        <p14:creationId xmlns:p14="http://schemas.microsoft.com/office/powerpoint/2010/main" val="390157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A211C-5863-4303-AC3D-AEBFDF6D6A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90932" y="286603"/>
            <a:ext cx="6750987" cy="1450757"/>
          </a:xfrm>
        </p:spPr>
        <p:txBody>
          <a:bodyPr>
            <a:normAutofit/>
          </a:bodyPr>
          <a:lstStyle/>
          <a:p>
            <a:r>
              <a:rPr lang="en-GB" noProof="0" dirty="0">
                <a:solidFill>
                  <a:schemeClr val="accent2"/>
                </a:solidFill>
              </a:rPr>
              <a:t>Equivariance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44204" y="2023962"/>
                <a:ext cx="6697715" cy="3845131"/>
              </a:xfrm>
            </p:spPr>
            <p:txBody>
              <a:bodyPr>
                <a:normAutofit/>
              </a:bodyPr>
              <a:lstStyle/>
              <a:p>
                <a14:m>
                  <m:oMath xmlns:m="http://schemas.openxmlformats.org/officeDocument/2006/math">
                    <m:r>
                      <a:rPr lang="en-GB" b="0" i="1" noProof="0" smtClean="0">
                        <a:latin typeface="Cambria Math" panose="02040503050406030204" pitchFamily="18" charset="0"/>
                      </a:rPr>
                      <m:t>𝑓</m:t>
                    </m:r>
                    <m:d>
                      <m:dPr>
                        <m:ctrlPr>
                          <a:rPr lang="en-GB" b="0" i="1" noProof="0" smtClean="0">
                            <a:latin typeface="Cambria Math" panose="02040503050406030204" pitchFamily="18" charset="0"/>
                          </a:rPr>
                        </m:ctrlPr>
                      </m:dPr>
                      <m:e>
                        <m:r>
                          <a:rPr lang="en-GB" i="1" noProof="0">
                            <a:latin typeface="Cambria Math" panose="02040503050406030204" pitchFamily="18" charset="0"/>
                          </a:rPr>
                          <m:t>𝑔</m:t>
                        </m:r>
                        <m:r>
                          <a:rPr lang="en-GB" i="1" noProof="0">
                            <a:latin typeface="Cambria Math" panose="02040503050406030204" pitchFamily="18" charset="0"/>
                          </a:rPr>
                          <m:t>(</m:t>
                        </m:r>
                        <m:r>
                          <a:rPr lang="en-GB" b="0" i="1" noProof="0" smtClean="0">
                            <a:latin typeface="Cambria Math" panose="02040503050406030204" pitchFamily="18" charset="0"/>
                          </a:rPr>
                          <m:t>𝑥</m:t>
                        </m:r>
                        <m:r>
                          <a:rPr lang="en-GB" b="0" i="1" noProof="0" smtClean="0">
                            <a:latin typeface="Cambria Math" panose="02040503050406030204" pitchFamily="18" charset="0"/>
                          </a:rPr>
                          <m:t>)</m:t>
                        </m:r>
                      </m:e>
                    </m:d>
                    <m:r>
                      <a:rPr lang="en-GB" b="0" i="1" noProof="0" smtClean="0">
                        <a:latin typeface="Cambria Math" panose="02040503050406030204" pitchFamily="18" charset="0"/>
                      </a:rPr>
                      <m:t>=</m:t>
                    </m:r>
                    <m:r>
                      <a:rPr lang="en-GB" b="0" i="1" noProof="0" smtClean="0">
                        <a:latin typeface="Cambria Math" panose="02040503050406030204" pitchFamily="18" charset="0"/>
                      </a:rPr>
                      <m:t>𝑔</m:t>
                    </m:r>
                    <m:d>
                      <m:dPr>
                        <m:ctrlPr>
                          <a:rPr lang="en-GB" b="0" i="1" noProof="0" smtClean="0">
                            <a:latin typeface="Cambria Math" panose="02040503050406030204" pitchFamily="18" charset="0"/>
                          </a:rPr>
                        </m:ctrlPr>
                      </m:dPr>
                      <m:e>
                        <m:r>
                          <a:rPr lang="en-GB" b="0" i="1" noProof="0" smtClean="0">
                            <a:latin typeface="Cambria Math" panose="02040503050406030204" pitchFamily="18" charset="0"/>
                          </a:rPr>
                          <m:t>𝑓</m:t>
                        </m:r>
                        <m:d>
                          <m:dPr>
                            <m:ctrlPr>
                              <a:rPr lang="en-GB" b="0" i="1" noProof="0" smtClean="0">
                                <a:latin typeface="Cambria Math" panose="02040503050406030204" pitchFamily="18" charset="0"/>
                              </a:rPr>
                            </m:ctrlPr>
                          </m:dPr>
                          <m:e>
                            <m:r>
                              <a:rPr lang="en-GB" b="0" i="1" noProof="0" smtClean="0">
                                <a:latin typeface="Cambria Math" panose="02040503050406030204" pitchFamily="18" charset="0"/>
                              </a:rPr>
                              <m:t>𝑥</m:t>
                            </m:r>
                          </m:e>
                        </m:d>
                      </m:e>
                    </m:d>
                  </m:oMath>
                </a14:m>
                <a:r>
                  <a:rPr lang="en-GB" noProof="0" dirty="0"/>
                  <a:t> means function </a:t>
                </a:r>
                <a:r>
                  <a:rPr lang="en-GB" i="1" noProof="0" dirty="0"/>
                  <a:t>f(x) </a:t>
                </a:r>
                <a:r>
                  <a:rPr lang="en-GB" noProof="0" dirty="0"/>
                  <a:t>is equivariant to function </a:t>
                </a:r>
                <a:r>
                  <a:rPr lang="en-GB" i="1" noProof="0" dirty="0"/>
                  <a:t>g</a:t>
                </a:r>
              </a:p>
              <a:p>
                <a:r>
                  <a:rPr lang="en-GB" noProof="0" dirty="0"/>
                  <a:t>Caused by the parameter sharing, resulting in changes in the input will change the output in the same way</a:t>
                </a:r>
              </a:p>
              <a:p>
                <a:r>
                  <a:rPr lang="en-GB" noProof="0" dirty="0"/>
                  <a:t>Useful to generalise f.ex edge texture or shape detection in different locations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44204" y="2023962"/>
                <a:ext cx="6697715" cy="3845131"/>
              </a:xfrm>
              <a:blipFill>
                <a:blip r:embed="rId2"/>
                <a:stretch>
                  <a:fillRect l="-2275" t="-1268"/>
                </a:stretch>
              </a:blipFill>
            </p:spPr>
            <p:txBody>
              <a:bodyPr/>
              <a:lstStyle/>
              <a:p>
                <a:r>
                  <a:rPr lang="en-GB">
                    <a:noFill/>
                  </a:rPr>
                  <a:t> </a:t>
                </a:r>
              </a:p>
            </p:txBody>
          </p:sp>
        </mc:Fallback>
      </mc:AlternateContent>
    </p:spTree>
    <p:extLst>
      <p:ext uri="{BB962C8B-B14F-4D97-AF65-F5344CB8AC3E}">
        <p14:creationId xmlns:p14="http://schemas.microsoft.com/office/powerpoint/2010/main" val="358200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Pooling</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GB" noProof="0" dirty="0"/>
              <a:t>Used to modify the output of the convolutional layer</a:t>
            </a:r>
          </a:p>
          <a:p>
            <a:pPr>
              <a:buFont typeface="Arial" panose="020B0604020202020204" pitchFamily="34" charset="0"/>
              <a:buChar char="•"/>
            </a:pPr>
            <a:r>
              <a:rPr lang="en-GB" noProof="0" dirty="0"/>
              <a:t>Different functions used</a:t>
            </a:r>
          </a:p>
          <a:p>
            <a:pPr lvl="1">
              <a:buFont typeface="Arial" panose="020B0604020202020204" pitchFamily="34" charset="0"/>
              <a:buChar char="•"/>
            </a:pPr>
            <a:r>
              <a:rPr lang="en-GB" noProof="0" dirty="0"/>
              <a:t>Maximum pooling</a:t>
            </a:r>
          </a:p>
          <a:p>
            <a:pPr lvl="1">
              <a:buFont typeface="Arial" panose="020B0604020202020204" pitchFamily="34" charset="0"/>
              <a:buChar char="•"/>
            </a:pPr>
            <a:r>
              <a:rPr lang="en-GB" noProof="0" dirty="0"/>
              <a:t>Average of a rectangular neighbourhood</a:t>
            </a:r>
          </a:p>
          <a:p>
            <a:pPr lvl="1">
              <a:buFont typeface="Arial" panose="020B0604020202020204" pitchFamily="34" charset="0"/>
              <a:buChar char="•"/>
            </a:pPr>
            <a:r>
              <a:rPr lang="en-GB" noProof="0" dirty="0"/>
              <a:t>L</a:t>
            </a:r>
            <a:r>
              <a:rPr lang="en-GB" baseline="30000" noProof="0" dirty="0"/>
              <a:t>2</a:t>
            </a:r>
            <a:r>
              <a:rPr lang="en-GB" noProof="0" dirty="0"/>
              <a:t> norm of a rectangular neighbourhood</a:t>
            </a:r>
          </a:p>
          <a:p>
            <a:pPr lvl="1">
              <a:buFont typeface="Arial" panose="020B0604020202020204" pitchFamily="34" charset="0"/>
              <a:buChar char="•"/>
            </a:pPr>
            <a:r>
              <a:rPr lang="en-GB" noProof="0" dirty="0"/>
              <a:t>Weighted average based on the distance form the central pixel</a:t>
            </a:r>
          </a:p>
          <a:p>
            <a:pPr>
              <a:buFont typeface="Arial" panose="020B0604020202020204" pitchFamily="34" charset="0"/>
              <a:buChar char="•"/>
            </a:pPr>
            <a:r>
              <a:rPr lang="en-GB" noProof="0" dirty="0"/>
              <a:t>Causes </a:t>
            </a:r>
            <a:r>
              <a:rPr lang="en-GB" i="1" noProof="0" dirty="0"/>
              <a:t>invariant</a:t>
            </a:r>
            <a:r>
              <a:rPr lang="en-GB" noProof="0" dirty="0"/>
              <a:t> representation to small translations</a:t>
            </a:r>
          </a:p>
          <a:p>
            <a:pPr lvl="1">
              <a:buFont typeface="Arial" panose="020B0604020202020204" pitchFamily="34" charset="0"/>
              <a:buChar char="•"/>
            </a:pPr>
            <a:r>
              <a:rPr lang="en-GB" noProof="0" dirty="0"/>
              <a:t>Useful if knowing a feature is present is more important than knowing the exact location</a:t>
            </a:r>
          </a:p>
          <a:p>
            <a:pPr>
              <a:buFont typeface="Arial" panose="020B0604020202020204" pitchFamily="34" charset="0"/>
              <a:buChar char="•"/>
            </a:pPr>
            <a:r>
              <a:rPr lang="en-GB" noProof="0" dirty="0"/>
              <a:t>One may pool over spatial regions to produce invariance to translation</a:t>
            </a:r>
          </a:p>
          <a:p>
            <a:pPr marL="0" indent="0">
              <a:buNone/>
            </a:pPr>
            <a:r>
              <a:rPr lang="en-GB" noProof="0" dirty="0"/>
              <a:t>or over outputs of separately parametrized convolutions to learn transformations to become invariant to</a:t>
            </a:r>
          </a:p>
        </p:txBody>
      </p:sp>
    </p:spTree>
    <p:extLst>
      <p:ext uri="{BB962C8B-B14F-4D97-AF65-F5344CB8AC3E}">
        <p14:creationId xmlns:p14="http://schemas.microsoft.com/office/powerpoint/2010/main" val="232651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272" r="12630" b="-1"/>
          <a:stretch/>
        </p:blipFill>
        <p:spPr>
          <a:xfrm>
            <a:off x="8020570" y="1916318"/>
            <a:ext cx="3135109" cy="3471012"/>
          </a:xfrm>
          <a:prstGeom prst="rect">
            <a:avLst/>
          </a:prstGeom>
        </p:spPr>
      </p:pic>
      <p:sp>
        <p:nvSpPr>
          <p:cNvPr id="2" name="Title 1"/>
          <p:cNvSpPr>
            <a:spLocks noGrp="1"/>
          </p:cNvSpPr>
          <p:nvPr>
            <p:ph type="title"/>
          </p:nvPr>
        </p:nvSpPr>
        <p:spPr/>
        <p:txBody>
          <a:bodyPr>
            <a:normAutofit/>
          </a:bodyPr>
          <a:lstStyle/>
          <a:p>
            <a:r>
              <a:rPr lang="en-GB" noProof="0" dirty="0"/>
              <a:t>Pooling (cont.)</a:t>
            </a:r>
          </a:p>
        </p:txBody>
      </p:sp>
      <p:sp>
        <p:nvSpPr>
          <p:cNvPr id="3" name="Content Placeholder 2"/>
          <p:cNvSpPr>
            <a:spLocks noGrp="1"/>
          </p:cNvSpPr>
          <p:nvPr>
            <p:ph idx="1"/>
          </p:nvPr>
        </p:nvSpPr>
        <p:spPr>
          <a:xfrm>
            <a:off x="1097279" y="1845734"/>
            <a:ext cx="6454987" cy="4023360"/>
          </a:xfrm>
        </p:spPr>
        <p:txBody>
          <a:bodyPr>
            <a:normAutofit/>
          </a:bodyPr>
          <a:lstStyle/>
          <a:p>
            <a:pPr>
              <a:buFont typeface="Arial" panose="020B0604020202020204" pitchFamily="34" charset="0"/>
              <a:buChar char="•"/>
            </a:pPr>
            <a:r>
              <a:rPr lang="en-GB" noProof="0" dirty="0"/>
              <a:t>Number of pooling units may be less than detector units to improve computational efficiency</a:t>
            </a:r>
          </a:p>
          <a:p>
            <a:pPr lvl="1">
              <a:buFont typeface="Arial" panose="020B0604020202020204" pitchFamily="34" charset="0"/>
              <a:buChar char="•"/>
            </a:pPr>
            <a:r>
              <a:rPr lang="en-GB" noProof="0" dirty="0"/>
              <a:t>The output is then a summary statistics for specific pooling regions spaced </a:t>
            </a:r>
            <a:r>
              <a:rPr lang="en-GB" i="1" noProof="0" dirty="0"/>
              <a:t>k</a:t>
            </a:r>
            <a:r>
              <a:rPr lang="en-GB" noProof="0" dirty="0"/>
              <a:t> pixels apart rather than 1 pixel apart</a:t>
            </a:r>
          </a:p>
          <a:p>
            <a:pPr>
              <a:buFont typeface="Arial" panose="020B0604020202020204" pitchFamily="34" charset="0"/>
              <a:buChar char="•"/>
            </a:pPr>
            <a:r>
              <a:rPr lang="en-GB" noProof="0" dirty="0"/>
              <a:t>Useful for handling inputs of varying size</a:t>
            </a:r>
          </a:p>
          <a:p>
            <a:pPr>
              <a:buFont typeface="Arial" panose="020B0604020202020204" pitchFamily="34" charset="0"/>
              <a:buChar char="•"/>
            </a:pPr>
            <a:r>
              <a:rPr lang="en-GB" noProof="0" dirty="0"/>
              <a:t>May complicate Boltzmann machines and autoencoders</a:t>
            </a:r>
          </a:p>
          <a:p>
            <a:pPr lvl="1">
              <a:buFont typeface="Arial" panose="020B0604020202020204" pitchFamily="34" charset="0"/>
              <a:buChar char="•"/>
            </a:pPr>
            <a:r>
              <a:rPr lang="en-GB" dirty="0"/>
              <a:t>More discussion on this in </a:t>
            </a:r>
            <a:r>
              <a:rPr lang="en-GB" dirty="0" err="1"/>
              <a:t>ch.</a:t>
            </a:r>
            <a:r>
              <a:rPr lang="en-GB" dirty="0"/>
              <a:t> 20 exists</a:t>
            </a:r>
            <a:endParaRPr lang="en-GB" noProof="0" dirty="0"/>
          </a:p>
          <a:p>
            <a:pPr>
              <a:buFont typeface="Arial" panose="020B0604020202020204" pitchFamily="34" charset="0"/>
              <a:buChar char="•"/>
            </a:pPr>
            <a:endParaRPr lang="en-GB" noProof="0" dirty="0"/>
          </a:p>
        </p:txBody>
      </p:sp>
    </p:spTree>
    <p:extLst>
      <p:ext uri="{BB962C8B-B14F-4D97-AF65-F5344CB8AC3E}">
        <p14:creationId xmlns:p14="http://schemas.microsoft.com/office/powerpoint/2010/main" val="384915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p:cNvPicPr>
            <a:picLocks noGrp="1" noChangeAspect="1"/>
          </p:cNvPicPr>
          <p:nvPr>
            <p:ph idx="1"/>
          </p:nvPr>
        </p:nvPicPr>
        <p:blipFill>
          <a:blip r:embed="rId2"/>
          <a:stretch>
            <a:fillRect/>
          </a:stretch>
        </p:blipFill>
        <p:spPr>
          <a:xfrm>
            <a:off x="3298976" y="0"/>
            <a:ext cx="5590901" cy="6536602"/>
          </a:xfrm>
          <a:prstGeom prst="rect">
            <a:avLst/>
          </a:prstGeom>
        </p:spPr>
      </p:pic>
    </p:spTree>
    <p:extLst>
      <p:ext uri="{BB962C8B-B14F-4D97-AF65-F5344CB8AC3E}">
        <p14:creationId xmlns:p14="http://schemas.microsoft.com/office/powerpoint/2010/main" val="28422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Infinitely Strong Prior</a:t>
            </a:r>
          </a:p>
        </p:txBody>
      </p:sp>
      <p:sp>
        <p:nvSpPr>
          <p:cNvPr id="3" name="Content Placeholder 2"/>
          <p:cNvSpPr>
            <a:spLocks noGrp="1"/>
          </p:cNvSpPr>
          <p:nvPr>
            <p:ph idx="1"/>
          </p:nvPr>
        </p:nvSpPr>
        <p:spPr/>
        <p:txBody>
          <a:bodyPr/>
          <a:lstStyle/>
          <a:p>
            <a:r>
              <a:rPr lang="en-GB" noProof="0" dirty="0"/>
              <a:t>A probability distribution over the parameters of a model that encodes our beliefs about what models are reasonable before having seen data is a prior probability distribution.</a:t>
            </a:r>
          </a:p>
          <a:p>
            <a:pPr>
              <a:buFont typeface="Arial" panose="020B0604020202020204" pitchFamily="34" charset="0"/>
              <a:buChar char="•"/>
            </a:pPr>
            <a:r>
              <a:rPr lang="en-GB" noProof="0" dirty="0"/>
              <a:t>Weak prior if the entropy is high (Gaussian with high variance)</a:t>
            </a:r>
          </a:p>
          <a:p>
            <a:pPr>
              <a:buFont typeface="Arial" panose="020B0604020202020204" pitchFamily="34" charset="0"/>
              <a:buChar char="•"/>
            </a:pPr>
            <a:r>
              <a:rPr lang="en-GB" noProof="0" dirty="0"/>
              <a:t>Strong prior if the entropy is low (Gaussian with low variance)</a:t>
            </a:r>
          </a:p>
          <a:p>
            <a:pPr>
              <a:buFont typeface="Arial" panose="020B0604020202020204" pitchFamily="34" charset="0"/>
              <a:buChar char="•"/>
            </a:pPr>
            <a:r>
              <a:rPr lang="en-GB" noProof="0" dirty="0"/>
              <a:t>Forbid the use of some parameters may result in an infinitely strong prior</a:t>
            </a:r>
          </a:p>
          <a:p>
            <a:pPr>
              <a:buFont typeface="Arial" panose="020B0604020202020204" pitchFamily="34" charset="0"/>
              <a:buChar char="•"/>
            </a:pPr>
            <a:r>
              <a:rPr lang="en-GB" noProof="0" dirty="0"/>
              <a:t>A cNN is similar to a fully connected net with infinitely strong prior over the weights</a:t>
            </a:r>
          </a:p>
          <a:p>
            <a:pPr marL="201168" lvl="1" indent="0">
              <a:buNone/>
            </a:pPr>
            <a:r>
              <a:rPr lang="en-GB" noProof="0" dirty="0"/>
              <a:t>(don't do this, just useful for understanding how cNNs work)</a:t>
            </a:r>
          </a:p>
          <a:p>
            <a:pPr>
              <a:buFont typeface="Arial" panose="020B0604020202020204" pitchFamily="34" charset="0"/>
              <a:buChar char="•"/>
            </a:pPr>
            <a:endParaRPr lang="en-GB" noProof="0" dirty="0"/>
          </a:p>
          <a:p>
            <a:endParaRPr lang="en-GB" noProof="0" dirty="0"/>
          </a:p>
        </p:txBody>
      </p:sp>
    </p:spTree>
    <p:extLst>
      <p:ext uri="{BB962C8B-B14F-4D97-AF65-F5344CB8AC3E}">
        <p14:creationId xmlns:p14="http://schemas.microsoft.com/office/powerpoint/2010/main" val="1681120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Difference in theory and practicum</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noProof="0" dirty="0"/>
              <a:t>One feature in many locations against many features in many locations</a:t>
            </a:r>
          </a:p>
          <a:p>
            <a:pPr lvl="1">
              <a:buFont typeface="Arial" panose="020B0604020202020204" pitchFamily="34" charset="0"/>
              <a:buChar char="•"/>
            </a:pPr>
            <a:r>
              <a:rPr lang="en-GB" noProof="0" dirty="0"/>
              <a:t>3D or 4D input/output for 2D signals</a:t>
            </a:r>
          </a:p>
          <a:p>
            <a:pPr>
              <a:buFont typeface="Arial" panose="020B0604020202020204" pitchFamily="34" charset="0"/>
              <a:buChar char="•"/>
            </a:pPr>
            <a:r>
              <a:rPr lang="en-GB" noProof="0" dirty="0"/>
              <a:t>Multi-channel convolution</a:t>
            </a:r>
          </a:p>
          <a:p>
            <a:pPr>
              <a:buFont typeface="Arial" panose="020B0604020202020204" pitchFamily="34" charset="0"/>
              <a:buChar char="•"/>
            </a:pPr>
            <a:r>
              <a:rPr lang="en-GB" noProof="0" dirty="0"/>
              <a:t>Not necessarily commutative, even with kernel-flipping</a:t>
            </a:r>
          </a:p>
          <a:p>
            <a:pPr>
              <a:buFont typeface="Arial" panose="020B0604020202020204" pitchFamily="34" charset="0"/>
              <a:buChar char="•"/>
            </a:pPr>
            <a:endParaRPr lang="en-GB" noProof="0" dirty="0"/>
          </a:p>
        </p:txBody>
      </p:sp>
    </p:spTree>
    <p:extLst>
      <p:ext uri="{BB962C8B-B14F-4D97-AF65-F5344CB8AC3E}">
        <p14:creationId xmlns:p14="http://schemas.microsoft.com/office/powerpoint/2010/main" val="63098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2A73093-4B9D-420D-B17E-52293703A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95DA498-D9A2-4DA9-B9DA-B3776E08CF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9C21570E-E159-49A6-9891-FA397B7A92D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132153" y="645106"/>
            <a:ext cx="4388401" cy="5323114"/>
          </a:xfrm>
          <a:prstGeom prst="rect">
            <a:avLst/>
          </a:prstGeom>
        </p:spPr>
      </p:pic>
      <p:pic>
        <p:nvPicPr>
          <p:cNvPr id="4" name="Picture 3"/>
          <p:cNvPicPr>
            <a:picLocks noChangeAspect="1"/>
          </p:cNvPicPr>
          <p:nvPr/>
        </p:nvPicPr>
        <p:blipFill>
          <a:blip r:embed="rId4"/>
          <a:stretch>
            <a:fillRect/>
          </a:stretch>
        </p:blipFill>
        <p:spPr>
          <a:xfrm>
            <a:off x="1132152" y="600146"/>
            <a:ext cx="4473703" cy="5247747"/>
          </a:xfrm>
          <a:prstGeom prst="rect">
            <a:avLst/>
          </a:prstGeom>
        </p:spPr>
      </p:pic>
      <p:sp>
        <p:nvSpPr>
          <p:cNvPr id="2" name="Title 1"/>
          <p:cNvSpPr>
            <a:spLocks noGrp="1"/>
          </p:cNvSpPr>
          <p:nvPr>
            <p:ph type="title"/>
          </p:nvPr>
        </p:nvSpPr>
        <p:spPr>
          <a:xfrm>
            <a:off x="6411685" y="634946"/>
            <a:ext cx="5127171" cy="1450757"/>
          </a:xfrm>
        </p:spPr>
        <p:txBody>
          <a:bodyPr>
            <a:normAutofit/>
          </a:bodyPr>
          <a:lstStyle/>
          <a:p>
            <a:r>
              <a:rPr lang="en-GB" noProof="0" dirty="0"/>
              <a:t>Variations</a:t>
            </a:r>
          </a:p>
        </p:txBody>
      </p:sp>
      <p:sp>
        <p:nvSpPr>
          <p:cNvPr id="3" name="Content Placeholder 2"/>
          <p:cNvSpPr>
            <a:spLocks noGrp="1"/>
          </p:cNvSpPr>
          <p:nvPr>
            <p:ph idx="1"/>
          </p:nvPr>
        </p:nvSpPr>
        <p:spPr>
          <a:xfrm>
            <a:off x="6411684" y="2198914"/>
            <a:ext cx="5127172" cy="3670180"/>
          </a:xfrm>
        </p:spPr>
        <p:txBody>
          <a:bodyPr>
            <a:normAutofit/>
          </a:bodyPr>
          <a:lstStyle/>
          <a:p>
            <a:r>
              <a:rPr lang="en-GB" i="1" noProof="0" dirty="0"/>
              <a:t>Downsampling</a:t>
            </a:r>
          </a:p>
          <a:p>
            <a:r>
              <a:rPr lang="en-GB" i="1" noProof="0" dirty="0"/>
              <a:t>Zero padding</a:t>
            </a:r>
          </a:p>
          <a:p>
            <a:pPr lvl="1"/>
            <a:r>
              <a:rPr lang="en-GB" noProof="0" dirty="0"/>
              <a:t>Valid (shrinking)</a:t>
            </a:r>
          </a:p>
          <a:p>
            <a:pPr lvl="1"/>
            <a:r>
              <a:rPr lang="en-GB" noProof="0" dirty="0"/>
              <a:t>Same </a:t>
            </a:r>
          </a:p>
          <a:p>
            <a:pPr lvl="1"/>
            <a:r>
              <a:rPr lang="en-GB" noProof="0" dirty="0"/>
              <a:t>Full (growing)</a:t>
            </a:r>
          </a:p>
          <a:p>
            <a:pPr lvl="1"/>
            <a:r>
              <a:rPr lang="en-GB" noProof="0" dirty="0"/>
              <a:t>The implementation of this may be different depending on library!</a:t>
            </a:r>
          </a:p>
          <a:p>
            <a:r>
              <a:rPr lang="en-GB" noProof="0" dirty="0"/>
              <a:t>Locally connected layers (</a:t>
            </a:r>
            <a:r>
              <a:rPr lang="en-GB" i="1" noProof="0" dirty="0"/>
              <a:t>unshared convolution</a:t>
            </a:r>
            <a:r>
              <a:rPr lang="en-GB" noProof="0" dirty="0"/>
              <a:t>)</a:t>
            </a:r>
          </a:p>
          <a:p>
            <a:r>
              <a:rPr lang="en-GB" i="1" noProof="0" dirty="0"/>
              <a:t>Tiled convolution</a:t>
            </a:r>
          </a:p>
          <a:p>
            <a:endParaRPr lang="en-GB" noProof="0" dirty="0"/>
          </a:p>
        </p:txBody>
      </p:sp>
    </p:spTree>
    <p:extLst>
      <p:ext uri="{BB962C8B-B14F-4D97-AF65-F5344CB8AC3E}">
        <p14:creationId xmlns:p14="http://schemas.microsoft.com/office/powerpoint/2010/main" val="307014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958DBC-F4DA-42A8-8C52-860179790E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FBD75F5-C49C-4F6A-8D43-7A5939C233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1DDD252-D7C8-4CE5-9C61-D60D722BC2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79FCC9A9-2031-4283-9B27-34B62BB7F30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5380909" y="384527"/>
            <a:ext cx="5732568" cy="4844021"/>
          </a:xfrm>
          <a:prstGeom prst="rect">
            <a:avLst/>
          </a:prstGeom>
        </p:spPr>
      </p:pic>
      <p:pic>
        <p:nvPicPr>
          <p:cNvPr id="5" name="Picture 4"/>
          <p:cNvPicPr>
            <a:picLocks noChangeAspect="1"/>
          </p:cNvPicPr>
          <p:nvPr/>
        </p:nvPicPr>
        <p:blipFill>
          <a:blip r:embed="rId3"/>
          <a:stretch>
            <a:fillRect/>
          </a:stretch>
        </p:blipFill>
        <p:spPr>
          <a:xfrm>
            <a:off x="1115368" y="426059"/>
            <a:ext cx="4481566" cy="4932947"/>
          </a:xfrm>
          <a:prstGeom prst="rect">
            <a:avLst/>
          </a:prstGeom>
        </p:spPr>
      </p:pic>
      <p:sp>
        <p:nvSpPr>
          <p:cNvPr id="6" name="TextBox 5"/>
          <p:cNvSpPr txBox="1"/>
          <p:nvPr/>
        </p:nvSpPr>
        <p:spPr>
          <a:xfrm>
            <a:off x="1597688" y="5228548"/>
            <a:ext cx="3783221" cy="369332"/>
          </a:xfrm>
          <a:prstGeom prst="rect">
            <a:avLst/>
          </a:prstGeom>
          <a:noFill/>
        </p:spPr>
        <p:txBody>
          <a:bodyPr wrap="square" rtlCol="0">
            <a:spAutoFit/>
          </a:bodyPr>
          <a:lstStyle/>
          <a:p>
            <a:pPr algn="ctr"/>
            <a:r>
              <a:rPr lang="en-GB" dirty="0"/>
              <a:t>Example of downsampling</a:t>
            </a:r>
          </a:p>
        </p:txBody>
      </p:sp>
      <p:sp>
        <p:nvSpPr>
          <p:cNvPr id="7" name="TextBox 6"/>
          <p:cNvSpPr txBox="1"/>
          <p:nvPr/>
        </p:nvSpPr>
        <p:spPr>
          <a:xfrm>
            <a:off x="5988818" y="5228548"/>
            <a:ext cx="5044589" cy="369332"/>
          </a:xfrm>
          <a:prstGeom prst="rect">
            <a:avLst/>
          </a:prstGeom>
          <a:noFill/>
        </p:spPr>
        <p:txBody>
          <a:bodyPr wrap="square" rtlCol="0">
            <a:spAutoFit/>
          </a:bodyPr>
          <a:lstStyle/>
          <a:p>
            <a:r>
              <a:rPr lang="en-GB" dirty="0"/>
              <a:t>“valid” and “same” type zero padding in MATLAB</a:t>
            </a:r>
          </a:p>
        </p:txBody>
      </p:sp>
    </p:spTree>
    <p:extLst>
      <p:ext uri="{BB962C8B-B14F-4D97-AF65-F5344CB8AC3E}">
        <p14:creationId xmlns:p14="http://schemas.microsoft.com/office/powerpoint/2010/main" val="542283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0B801A2-5622-4BE8-9AD2-C337A2CD00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7AF614F-5BC3-4086-99F5-B87C5847A07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GB" sz="3600" noProof="0" dirty="0">
                <a:solidFill>
                  <a:srgbClr val="FFFFFF"/>
                </a:solidFill>
              </a:rPr>
              <a:t>Necessary operations</a:t>
            </a:r>
          </a:p>
        </p:txBody>
      </p:sp>
      <p:graphicFrame>
        <p:nvGraphicFramePr>
          <p:cNvPr id="5" name="Content Placeholder 2">
            <a:extLst>
              <a:ext uri="{FF2B5EF4-FFF2-40B4-BE49-F238E27FC236}">
                <a16:creationId xmlns:a16="http://schemas.microsoft.com/office/drawing/2014/main" id="{74EFE6A6-CFF2-4BE6-A72D-1D00C948860B}"/>
              </a:ext>
            </a:extLst>
          </p:cNvPr>
          <p:cNvGraphicFramePr>
            <a:graphicFrameLocks noGrp="1"/>
          </p:cNvGraphicFramePr>
          <p:nvPr>
            <p:ph idx="1"/>
            <p:extLst>
              <p:ext uri="{D42A27DB-BD31-4B8C-83A1-F6EECF244321}">
                <p14:modId xmlns:p14="http://schemas.microsoft.com/office/powerpoint/2010/main" val="288698754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620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20570" y="2558455"/>
            <a:ext cx="3135109" cy="2186738"/>
          </a:xfrm>
          <a:prstGeom prst="rect">
            <a:avLst/>
          </a:prstGeom>
        </p:spPr>
      </p:pic>
      <p:sp>
        <p:nvSpPr>
          <p:cNvPr id="2" name="Title 1"/>
          <p:cNvSpPr>
            <a:spLocks noGrp="1"/>
          </p:cNvSpPr>
          <p:nvPr>
            <p:ph type="title"/>
          </p:nvPr>
        </p:nvSpPr>
        <p:spPr/>
        <p:txBody>
          <a:bodyPr>
            <a:normAutofit/>
          </a:bodyPr>
          <a:lstStyle/>
          <a:p>
            <a:r>
              <a:rPr lang="en-GB" noProof="0" dirty="0"/>
              <a:t>Outputs</a:t>
            </a:r>
          </a:p>
        </p:txBody>
      </p:sp>
      <p:sp>
        <p:nvSpPr>
          <p:cNvPr id="3" name="Content Placeholder 2"/>
          <p:cNvSpPr>
            <a:spLocks noGrp="1"/>
          </p:cNvSpPr>
          <p:nvPr>
            <p:ph idx="1"/>
          </p:nvPr>
        </p:nvSpPr>
        <p:spPr>
          <a:xfrm>
            <a:off x="1097279" y="1845734"/>
            <a:ext cx="6454987" cy="4023360"/>
          </a:xfrm>
        </p:spPr>
        <p:txBody>
          <a:bodyPr>
            <a:normAutofit/>
          </a:bodyPr>
          <a:lstStyle/>
          <a:p>
            <a:r>
              <a:rPr lang="en-GB" noProof="0" dirty="0"/>
              <a:t>cNN may output high-dimensional structured objects rather than just predicting a class</a:t>
            </a:r>
          </a:p>
          <a:p>
            <a:pPr lvl="1"/>
            <a:r>
              <a:rPr lang="en-GB" noProof="0" dirty="0"/>
              <a:t>Typically a tensor</a:t>
            </a:r>
          </a:p>
          <a:p>
            <a:r>
              <a:rPr lang="en-GB" noProof="0" dirty="0"/>
              <a:t>Sometimes output plane is of a lower level than the input plane</a:t>
            </a:r>
          </a:p>
          <a:p>
            <a:pPr lvl="1"/>
            <a:r>
              <a:rPr lang="en-GB" noProof="0" dirty="0"/>
              <a:t>Pooling with a large stride</a:t>
            </a:r>
          </a:p>
          <a:p>
            <a:r>
              <a:rPr lang="en-GB" noProof="0" dirty="0"/>
              <a:t>One may recurrently guess the class of the output based on neighbouring values</a:t>
            </a:r>
          </a:p>
        </p:txBody>
      </p:sp>
    </p:spTree>
    <p:extLst>
      <p:ext uri="{BB962C8B-B14F-4D97-AF65-F5344CB8AC3E}">
        <p14:creationId xmlns:p14="http://schemas.microsoft.com/office/powerpoint/2010/main" val="319945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Plan</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GB" noProof="0" dirty="0"/>
              <a:t>Explain convolutions</a:t>
            </a:r>
          </a:p>
          <a:p>
            <a:pPr>
              <a:buFont typeface="Arial" panose="020B0604020202020204" pitchFamily="34" charset="0"/>
              <a:buChar char="•"/>
            </a:pPr>
            <a:r>
              <a:rPr lang="en-GB" noProof="0" dirty="0"/>
              <a:t>Why does cNNs work?</a:t>
            </a:r>
          </a:p>
          <a:p>
            <a:pPr>
              <a:buFont typeface="Arial" panose="020B0604020202020204" pitchFamily="34" charset="0"/>
              <a:buChar char="•"/>
            </a:pPr>
            <a:r>
              <a:rPr lang="en-GB" noProof="0" dirty="0"/>
              <a:t>Pooling</a:t>
            </a:r>
          </a:p>
          <a:p>
            <a:pPr>
              <a:buFont typeface="Arial" panose="020B0604020202020204" pitchFamily="34" charset="0"/>
              <a:buChar char="•"/>
            </a:pPr>
            <a:r>
              <a:rPr lang="en-GB" noProof="0" dirty="0"/>
              <a:t>Convolution in NN</a:t>
            </a:r>
          </a:p>
          <a:p>
            <a:pPr lvl="1">
              <a:buFont typeface="Arial" panose="020B0604020202020204" pitchFamily="34" charset="0"/>
              <a:buChar char="•"/>
            </a:pPr>
            <a:r>
              <a:rPr lang="en-GB" noProof="0" dirty="0"/>
              <a:t>The difference in convolution in engineering/mathematics</a:t>
            </a:r>
          </a:p>
          <a:p>
            <a:pPr lvl="1">
              <a:buFont typeface="Arial" panose="020B0604020202020204" pitchFamily="34" charset="0"/>
              <a:buChar char="•"/>
            </a:pPr>
            <a:r>
              <a:rPr lang="en-GB" noProof="0" dirty="0"/>
              <a:t>Different variants</a:t>
            </a:r>
          </a:p>
          <a:p>
            <a:pPr lvl="1">
              <a:buFont typeface="Arial" panose="020B0604020202020204" pitchFamily="34" charset="0"/>
              <a:buChar char="•"/>
            </a:pPr>
            <a:r>
              <a:rPr lang="en-GB" noProof="0" dirty="0"/>
              <a:t>Algorithms</a:t>
            </a:r>
          </a:p>
          <a:p>
            <a:pPr lvl="1">
              <a:buFont typeface="Arial" panose="020B0604020202020204" pitchFamily="34" charset="0"/>
              <a:buChar char="•"/>
            </a:pPr>
            <a:r>
              <a:rPr lang="en-GB" noProof="0" dirty="0"/>
              <a:t>Output control</a:t>
            </a:r>
          </a:p>
          <a:p>
            <a:pPr lvl="1">
              <a:buFont typeface="Arial" panose="020B0604020202020204" pitchFamily="34" charset="0"/>
              <a:buChar char="•"/>
            </a:pPr>
            <a:r>
              <a:rPr lang="en-GB" noProof="0" dirty="0"/>
              <a:t>Features</a:t>
            </a:r>
          </a:p>
          <a:p>
            <a:pPr>
              <a:buFont typeface="Arial" panose="020B0604020202020204" pitchFamily="34" charset="0"/>
              <a:buChar char="•"/>
            </a:pPr>
            <a:r>
              <a:rPr lang="en-GB" noProof="0" dirty="0"/>
              <a:t>History</a:t>
            </a:r>
          </a:p>
          <a:p>
            <a:pPr>
              <a:buFont typeface="Arial" panose="020B0604020202020204" pitchFamily="34" charset="0"/>
              <a:buChar char="•"/>
            </a:pPr>
            <a:r>
              <a:rPr lang="en-GB" noProof="0" dirty="0"/>
              <a:t>Examples</a:t>
            </a:r>
          </a:p>
          <a:p>
            <a:pPr lvl="1">
              <a:buFont typeface="Arial" panose="020B0604020202020204" pitchFamily="34" charset="0"/>
              <a:buChar char="•"/>
            </a:pPr>
            <a:endParaRPr lang="en-GB" noProof="0" dirty="0"/>
          </a:p>
        </p:txBody>
      </p:sp>
    </p:spTree>
    <p:extLst>
      <p:ext uri="{BB962C8B-B14F-4D97-AF65-F5344CB8AC3E}">
        <p14:creationId xmlns:p14="http://schemas.microsoft.com/office/powerpoint/2010/main" val="4094311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Data types</a:t>
            </a:r>
          </a:p>
        </p:txBody>
      </p:sp>
      <p:sp>
        <p:nvSpPr>
          <p:cNvPr id="3" name="Content Placeholder 2"/>
          <p:cNvSpPr>
            <a:spLocks noGrp="1"/>
          </p:cNvSpPr>
          <p:nvPr>
            <p:ph idx="1"/>
          </p:nvPr>
        </p:nvSpPr>
        <p:spPr/>
        <p:txBody>
          <a:bodyPr/>
          <a:lstStyle/>
          <a:p>
            <a:r>
              <a:rPr lang="en-GB" noProof="0" dirty="0"/>
              <a:t>cNNs may process inputs with varying spatial extents and over several channels</a:t>
            </a:r>
          </a:p>
          <a:p>
            <a:r>
              <a:rPr lang="en-GB" noProof="0" dirty="0"/>
              <a:t>Applying a fixed size weight matrix to models with varying spatial extents may be difficult</a:t>
            </a:r>
          </a:p>
          <a:p>
            <a:pPr lvl="1"/>
            <a:r>
              <a:rPr lang="en-GB" noProof="0" dirty="0"/>
              <a:t>This is simple for convolutional networks</a:t>
            </a:r>
          </a:p>
          <a:p>
            <a:r>
              <a:rPr lang="en-GB" noProof="0" dirty="0"/>
              <a:t>Variable size inputs only make sense if the observation is of the same thing!</a:t>
            </a:r>
          </a:p>
          <a:p>
            <a:endParaRPr lang="en-GB" noProof="0" dirty="0"/>
          </a:p>
        </p:txBody>
      </p:sp>
    </p:spTree>
    <p:extLst>
      <p:ext uri="{BB962C8B-B14F-4D97-AF65-F5344CB8AC3E}">
        <p14:creationId xmlns:p14="http://schemas.microsoft.com/office/powerpoint/2010/main" val="224690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noProof="0" dirty="0"/>
                  <a:t>Fourier transform (FT)</a:t>
                </a:r>
              </a:p>
              <a:p>
                <a:pPr lvl="1"/>
                <a:r>
                  <a:rPr lang="en-GB" noProof="0" dirty="0"/>
                  <a:t>Used to convert input and kernel to frequency domain</a:t>
                </a:r>
              </a:p>
              <a:p>
                <a:r>
                  <a:rPr lang="en-GB" noProof="0" dirty="0"/>
                  <a:t>A FT then point-wise multiplication of two signals before converting back to time domain with inverse FT is equivalent to a convolution</a:t>
                </a:r>
              </a:p>
              <a:p>
                <a:pPr lvl="1"/>
                <a:r>
                  <a:rPr lang="en-GB" noProof="0" dirty="0"/>
                  <a:t>Sometimes faster than naive implementation of discrete convolution</a:t>
                </a:r>
              </a:p>
              <a:p>
                <a:r>
                  <a:rPr lang="en-GB" noProof="0" dirty="0"/>
                  <a:t>With separable d-dimensional kernels naive convolution is inefficient</a:t>
                </a:r>
              </a:p>
              <a:p>
                <a:pPr lvl="1"/>
                <a:r>
                  <a:rPr lang="en-GB" noProof="0" dirty="0"/>
                  <a:t>Use d 1D convolutions with the vectors instead</a:t>
                </a:r>
              </a:p>
              <a:p>
                <a:pPr lvl="2"/>
                <a:r>
                  <a:rPr lang="en-GB" noProof="0" dirty="0"/>
                  <a:t>Improves from </a:t>
                </a:r>
                <a14:m>
                  <m:oMath xmlns:m="http://schemas.openxmlformats.org/officeDocument/2006/math">
                    <m:r>
                      <a:rPr lang="en-GB" b="0" i="1" noProof="0" smtClean="0">
                        <a:latin typeface="Cambria Math" panose="02040503050406030204" pitchFamily="18" charset="0"/>
                      </a:rPr>
                      <m:t>𝑂</m:t>
                    </m:r>
                    <m:d>
                      <m:dPr>
                        <m:ctrlPr>
                          <a:rPr lang="en-GB" b="0" i="1" noProof="0" smtClean="0">
                            <a:latin typeface="Cambria Math" panose="02040503050406030204" pitchFamily="18" charset="0"/>
                          </a:rPr>
                        </m:ctrlPr>
                      </m:dPr>
                      <m:e>
                        <m:sSup>
                          <m:sSupPr>
                            <m:ctrlPr>
                              <a:rPr lang="en-GB" b="0" i="1" noProof="0" smtClean="0">
                                <a:latin typeface="Cambria Math" panose="02040503050406030204" pitchFamily="18" charset="0"/>
                              </a:rPr>
                            </m:ctrlPr>
                          </m:sSupPr>
                          <m:e>
                            <m:r>
                              <a:rPr lang="en-GB" b="0" i="1" noProof="0" smtClean="0">
                                <a:latin typeface="Cambria Math" panose="02040503050406030204" pitchFamily="18" charset="0"/>
                              </a:rPr>
                              <m:t>𝑤</m:t>
                            </m:r>
                          </m:e>
                          <m:sup>
                            <m:r>
                              <a:rPr lang="en-GB" b="0" i="1" noProof="0" smtClean="0">
                                <a:latin typeface="Cambria Math" panose="02040503050406030204" pitchFamily="18" charset="0"/>
                              </a:rPr>
                              <m:t>𝑑</m:t>
                            </m:r>
                          </m:sup>
                        </m:sSup>
                      </m:e>
                    </m:d>
                  </m:oMath>
                </a14:m>
                <a:r>
                  <a:rPr lang="en-GB" noProof="0" dirty="0"/>
                  <a:t> to </a:t>
                </a:r>
                <a14:m>
                  <m:oMath xmlns:m="http://schemas.openxmlformats.org/officeDocument/2006/math">
                    <m:r>
                      <a:rPr lang="en-GB" b="0" i="1" noProof="0" smtClean="0">
                        <a:latin typeface="Cambria Math" panose="02040503050406030204" pitchFamily="18" charset="0"/>
                      </a:rPr>
                      <m:t>𝑂</m:t>
                    </m:r>
                    <m:r>
                      <a:rPr lang="en-GB" b="0" i="1" noProof="0" smtClean="0">
                        <a:latin typeface="Cambria Math" panose="02040503050406030204" pitchFamily="18" charset="0"/>
                      </a:rPr>
                      <m:t>(</m:t>
                    </m:r>
                    <m:r>
                      <a:rPr lang="en-GB" b="0" i="1" noProof="0" smtClean="0">
                        <a:latin typeface="Cambria Math" panose="02040503050406030204" pitchFamily="18" charset="0"/>
                      </a:rPr>
                      <m:t>𝑤</m:t>
                    </m:r>
                    <m:r>
                      <a:rPr lang="en-GB" b="0" i="1" noProof="0" smtClean="0">
                        <a:latin typeface="Cambria Math" panose="02040503050406030204" pitchFamily="18" charset="0"/>
                      </a:rPr>
                      <m:t> ×</m:t>
                    </m:r>
                    <m:r>
                      <a:rPr lang="en-GB" b="0" i="1" noProof="0" smtClean="0">
                        <a:latin typeface="Cambria Math" panose="02040503050406030204" pitchFamily="18" charset="0"/>
                        <a:ea typeface="Cambria Math" panose="02040503050406030204" pitchFamily="18" charset="0"/>
                      </a:rPr>
                      <m:t>𝑑</m:t>
                    </m:r>
                    <m:r>
                      <a:rPr lang="en-GB" b="0" i="1" noProof="0" smtClean="0">
                        <a:latin typeface="Cambria Math" panose="02040503050406030204" pitchFamily="18" charset="0"/>
                        <a:ea typeface="Cambria Math" panose="02040503050406030204" pitchFamily="18" charset="0"/>
                      </a:rPr>
                      <m:t>)</m:t>
                    </m:r>
                  </m:oMath>
                </a14:m>
                <a:r>
                  <a:rPr lang="en-GB" noProof="0" dirty="0"/>
                  <a:t> with w as the width of elements in each dimension</a:t>
                </a:r>
              </a:p>
              <a:p>
                <a:endParaRPr lang="en-GB" noProof="0" dirty="0"/>
              </a:p>
              <a:p>
                <a:endParaRPr lang="en-GB"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GB">
                    <a:noFill/>
                  </a:rPr>
                  <a:t> </a:t>
                </a:r>
              </a:p>
            </p:txBody>
          </p:sp>
        </mc:Fallback>
      </mc:AlternateContent>
    </p:spTree>
    <p:extLst>
      <p:ext uri="{BB962C8B-B14F-4D97-AF65-F5344CB8AC3E}">
        <p14:creationId xmlns:p14="http://schemas.microsoft.com/office/powerpoint/2010/main" val="3618369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Features, random and unsupervised</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noProof="0" dirty="0"/>
              <a:t>Typically most expensive part of cNN training: feature learning</a:t>
            </a:r>
          </a:p>
          <a:p>
            <a:pPr lvl="1">
              <a:buFont typeface="Arial" panose="020B0604020202020204" pitchFamily="34" charset="0"/>
              <a:buChar char="•"/>
            </a:pPr>
            <a:r>
              <a:rPr lang="en-GB" noProof="0" dirty="0"/>
              <a:t>Unsupervised features better than supervised</a:t>
            </a:r>
          </a:p>
          <a:p>
            <a:pPr>
              <a:buFont typeface="Arial" panose="020B0604020202020204" pitchFamily="34" charset="0"/>
              <a:buChar char="•"/>
            </a:pPr>
            <a:r>
              <a:rPr lang="en-GB" noProof="0" dirty="0"/>
              <a:t>3 strategies for obtaining kernels without supervised training</a:t>
            </a:r>
          </a:p>
          <a:p>
            <a:pPr lvl="1">
              <a:buFont typeface="Arial" panose="020B0604020202020204" pitchFamily="34" charset="0"/>
              <a:buChar char="•"/>
            </a:pPr>
            <a:r>
              <a:rPr lang="en-GB" noProof="0" dirty="0"/>
              <a:t>Random initialization</a:t>
            </a:r>
          </a:p>
          <a:p>
            <a:pPr lvl="1">
              <a:buFont typeface="Arial" panose="020B0604020202020204" pitchFamily="34" charset="0"/>
              <a:buChar char="•"/>
            </a:pPr>
            <a:r>
              <a:rPr lang="en-GB" noProof="0" dirty="0"/>
              <a:t>Hand designed features</a:t>
            </a:r>
          </a:p>
          <a:p>
            <a:pPr lvl="1">
              <a:buFont typeface="Arial" panose="020B0604020202020204" pitchFamily="34" charset="0"/>
              <a:buChar char="•"/>
            </a:pPr>
            <a:r>
              <a:rPr lang="en-GB" noProof="0" dirty="0"/>
              <a:t>Unsupervised criterion</a:t>
            </a:r>
          </a:p>
          <a:p>
            <a:pPr>
              <a:buFont typeface="Arial" panose="020B0604020202020204" pitchFamily="34" charset="0"/>
              <a:buChar char="•"/>
            </a:pPr>
            <a:r>
              <a:rPr lang="en-GB" noProof="0" dirty="0"/>
              <a:t>Last layer often a convex optimization problem</a:t>
            </a:r>
          </a:p>
          <a:p>
            <a:pPr lvl="1">
              <a:buFont typeface="Arial" panose="020B0604020202020204" pitchFamily="34" charset="0"/>
              <a:buChar char="•"/>
            </a:pPr>
            <a:r>
              <a:rPr lang="en-GB" noProof="0" dirty="0"/>
              <a:t>Assuming logistic regression or an SVM</a:t>
            </a:r>
          </a:p>
          <a:p>
            <a:pPr>
              <a:buFont typeface="Arial" panose="020B0604020202020204" pitchFamily="34" charset="0"/>
              <a:buChar char="•"/>
            </a:pPr>
            <a:r>
              <a:rPr lang="en-GB" noProof="0" dirty="0"/>
              <a:t>One may use methods that does not require full forward and back-propagation at all the gradient steps</a:t>
            </a:r>
          </a:p>
          <a:p>
            <a:pPr lvl="1">
              <a:buFont typeface="Arial" panose="020B0604020202020204" pitchFamily="34" charset="0"/>
              <a:buChar char="•"/>
            </a:pPr>
            <a:r>
              <a:rPr lang="en-GB" noProof="0" dirty="0"/>
              <a:t>Use greedy layer-wise pretraining</a:t>
            </a:r>
          </a:p>
          <a:p>
            <a:pPr>
              <a:buFont typeface="Arial" panose="020B0604020202020204" pitchFamily="34" charset="0"/>
              <a:buChar char="•"/>
            </a:pPr>
            <a:endParaRPr lang="en-GB" noProof="0" dirty="0"/>
          </a:p>
        </p:txBody>
      </p:sp>
    </p:spTree>
    <p:extLst>
      <p:ext uri="{BB962C8B-B14F-4D97-AF65-F5344CB8AC3E}">
        <p14:creationId xmlns:p14="http://schemas.microsoft.com/office/powerpoint/2010/main" val="104944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Basis for convolutional networks</a:t>
            </a:r>
          </a:p>
        </p:txBody>
      </p:sp>
      <p:sp>
        <p:nvSpPr>
          <p:cNvPr id="3" name="Content Placeholder 2"/>
          <p:cNvSpPr>
            <a:spLocks noGrp="1"/>
          </p:cNvSpPr>
          <p:nvPr>
            <p:ph idx="1"/>
          </p:nvPr>
        </p:nvSpPr>
        <p:spPr/>
        <p:txBody>
          <a:bodyPr>
            <a:normAutofit lnSpcReduction="10000"/>
          </a:bodyPr>
          <a:lstStyle/>
          <a:p>
            <a:r>
              <a:rPr lang="en-GB" noProof="0" dirty="0"/>
              <a:t>Biologically inspired AI</a:t>
            </a:r>
          </a:p>
          <a:p>
            <a:pPr lvl="1"/>
            <a:r>
              <a:rPr lang="en-GB" noProof="0" dirty="0"/>
              <a:t>Key design principles from neuroscience</a:t>
            </a:r>
          </a:p>
          <a:p>
            <a:r>
              <a:rPr lang="en-GB" noProof="0" dirty="0"/>
              <a:t>Book presents a simplified view focused on V1 (the </a:t>
            </a:r>
            <a:r>
              <a:rPr lang="en-GB" i="1" noProof="0" dirty="0"/>
              <a:t>primary visual cortex</a:t>
            </a:r>
            <a:r>
              <a:rPr lang="en-GB" noProof="0" dirty="0"/>
              <a:t>)</a:t>
            </a:r>
          </a:p>
          <a:p>
            <a:r>
              <a:rPr lang="en-GB" noProof="0" dirty="0"/>
              <a:t>Three properties of V1 used:</a:t>
            </a:r>
          </a:p>
          <a:p>
            <a:pPr lvl="1"/>
            <a:r>
              <a:rPr lang="en-GB" noProof="0" dirty="0"/>
              <a:t>Arranged in a spatial map</a:t>
            </a:r>
          </a:p>
          <a:p>
            <a:pPr lvl="1"/>
            <a:r>
              <a:rPr lang="en-GB" noProof="0" dirty="0"/>
              <a:t>Contains many </a:t>
            </a:r>
            <a:r>
              <a:rPr lang="en-GB" i="1" noProof="0" dirty="0"/>
              <a:t>simple cells. </a:t>
            </a:r>
            <a:r>
              <a:rPr lang="en-GB" noProof="0" dirty="0"/>
              <a:t>In cNNs the detector units</a:t>
            </a:r>
            <a:endParaRPr lang="en-GB" i="1" noProof="0" dirty="0"/>
          </a:p>
          <a:p>
            <a:pPr lvl="1"/>
            <a:r>
              <a:rPr lang="en-GB" noProof="0" dirty="0"/>
              <a:t>Contains many </a:t>
            </a:r>
            <a:r>
              <a:rPr lang="en-GB" i="1" noProof="0" dirty="0"/>
              <a:t>complex cells. </a:t>
            </a:r>
            <a:r>
              <a:rPr lang="en-GB" noProof="0" dirty="0"/>
              <a:t>In cNNs the pooling units</a:t>
            </a:r>
          </a:p>
          <a:p>
            <a:r>
              <a:rPr lang="en-GB" noProof="0" dirty="0"/>
              <a:t>Neuroscience have relative little influence on how we train cNNs</a:t>
            </a:r>
          </a:p>
          <a:p>
            <a:r>
              <a:rPr lang="en-GB" noProof="0" dirty="0"/>
              <a:t>Simple cells are roughly linear and selective for certain features, complex cells nonlinear and invariant to some transformations</a:t>
            </a:r>
          </a:p>
          <a:p>
            <a:r>
              <a:rPr lang="en-GB" noProof="0" dirty="0"/>
              <a:t>Reverse correlation used to obtain approximation of weights</a:t>
            </a:r>
          </a:p>
        </p:txBody>
      </p:sp>
    </p:spTree>
    <p:extLst>
      <p:ext uri="{BB962C8B-B14F-4D97-AF65-F5344CB8AC3E}">
        <p14:creationId xmlns:p14="http://schemas.microsoft.com/office/powerpoint/2010/main" val="3408259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Basis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noProof="0" dirty="0"/>
                  <a:t>V1 cells use weights described by </a:t>
                </a:r>
                <a:r>
                  <a:rPr lang="en-GB" i="1" noProof="0" dirty="0"/>
                  <a:t>Gabor functions</a:t>
                </a:r>
              </a:p>
              <a:p>
                <a:pPr lvl="1"/>
                <a:r>
                  <a:rPr lang="en-GB" noProof="0" dirty="0"/>
                  <a:t>Describing the weight at a 2D point in the image</a:t>
                </a:r>
              </a:p>
              <a:p>
                <a:pPr lvl="1"/>
                <a:endParaRPr lang="en-GB" noProof="0" dirty="0"/>
              </a:p>
              <a:p>
                <a:r>
                  <a:rPr lang="en-GB" noProof="0" dirty="0"/>
                  <a:t>If an image is a function of 2D coordinates </a:t>
                </a:r>
                <a:r>
                  <a:rPr lang="en-GB" i="1" noProof="0" dirty="0"/>
                  <a:t>I(x,y)</a:t>
                </a:r>
                <a:endParaRPr lang="en-GB" noProof="0" dirty="0"/>
              </a:p>
              <a:p>
                <a:r>
                  <a:rPr lang="en-GB" noProof="0" dirty="0"/>
                  <a:t>And a simple cell is sampling the image at a set of locations</a:t>
                </a:r>
              </a:p>
              <a:p>
                <a:pPr lvl="1"/>
                <a:r>
                  <a:rPr lang="en-GB" noProof="0" dirty="0"/>
                  <a:t>Defined by </a:t>
                </a:r>
                <a:r>
                  <a:rPr lang="en-GB" i="1" noProof="0" dirty="0"/>
                  <a:t>x</a:t>
                </a:r>
                <a:r>
                  <a:rPr lang="en-GB" noProof="0" dirty="0"/>
                  <a:t> coordinates 𝕏 and </a:t>
                </a:r>
                <a:r>
                  <a:rPr lang="en-GB" i="1" noProof="0" dirty="0"/>
                  <a:t>y</a:t>
                </a:r>
                <a:r>
                  <a:rPr lang="en-GB" noProof="0" dirty="0"/>
                  <a:t> coordinates 𝕐</a:t>
                </a:r>
              </a:p>
              <a:p>
                <a:pPr lvl="1"/>
                <a:r>
                  <a:rPr lang="en-GB" noProof="0" dirty="0"/>
                  <a:t>Applying the weights as a function of the location </a:t>
                </a:r>
                <a:r>
                  <a:rPr lang="en-GB" i="1" noProof="0" dirty="0"/>
                  <a:t>w(x,y)</a:t>
                </a:r>
                <a:endParaRPr lang="en-GB" noProof="0" dirty="0"/>
              </a:p>
              <a:p>
                <a:pPr lvl="1"/>
                <a:r>
                  <a:rPr lang="en-GB" noProof="0" dirty="0"/>
                  <a:t>Response given by:</a:t>
                </a:r>
              </a:p>
              <a:p>
                <a:pPr lvl="2"/>
                <a14:m>
                  <m:oMath xmlns:m="http://schemas.openxmlformats.org/officeDocument/2006/math">
                    <m:r>
                      <a:rPr lang="en-GB" i="1" noProof="0">
                        <a:latin typeface="Cambria Math" panose="02040503050406030204" pitchFamily="18" charset="0"/>
                      </a:rPr>
                      <m:t>𝑠</m:t>
                    </m:r>
                    <m:d>
                      <m:dPr>
                        <m:ctrlPr>
                          <a:rPr lang="en-GB" i="1" noProof="0">
                            <a:latin typeface="Cambria Math" panose="02040503050406030204" pitchFamily="18" charset="0"/>
                          </a:rPr>
                        </m:ctrlPr>
                      </m:dPr>
                      <m:e>
                        <m:r>
                          <a:rPr lang="en-GB" i="1" noProof="0">
                            <a:latin typeface="Cambria Math" panose="02040503050406030204" pitchFamily="18" charset="0"/>
                          </a:rPr>
                          <m:t>𝐼</m:t>
                        </m:r>
                      </m:e>
                    </m:d>
                    <m:r>
                      <a:rPr lang="en-GB" i="1" noProof="0">
                        <a:latin typeface="Cambria Math" panose="02040503050406030204" pitchFamily="18" charset="0"/>
                      </a:rPr>
                      <m:t>= </m:t>
                    </m:r>
                    <m:nary>
                      <m:naryPr>
                        <m:chr m:val="∑"/>
                        <m:supHide m:val="on"/>
                        <m:ctrlPr>
                          <a:rPr lang="en-GB" i="1" noProof="0">
                            <a:latin typeface="Cambria Math" panose="02040503050406030204" pitchFamily="18" charset="0"/>
                          </a:rPr>
                        </m:ctrlPr>
                      </m:naryPr>
                      <m:sub>
                        <m:r>
                          <m:rPr>
                            <m:brk m:alnAt="7"/>
                          </m:rPr>
                          <a:rPr lang="en-GB" i="1" noProof="0">
                            <a:latin typeface="Cambria Math" panose="02040503050406030204" pitchFamily="18" charset="0"/>
                          </a:rPr>
                          <m:t>𝑥</m:t>
                        </m:r>
                        <m:r>
                          <a:rPr lang="en-GB" i="1" noProof="0">
                            <a:latin typeface="Cambria Math" panose="02040503050406030204" pitchFamily="18" charset="0"/>
                            <a:ea typeface="Cambria Math" panose="02040503050406030204" pitchFamily="18" charset="0"/>
                          </a:rPr>
                          <m:t>∈</m:t>
                        </m:r>
                        <m:r>
                          <m:rPr>
                            <m:nor/>
                          </m:rPr>
                          <a:rPr lang="en-GB" noProof="0"/>
                          <m:t>𝕏</m:t>
                        </m:r>
                      </m:sub>
                      <m:sup/>
                      <m:e>
                        <m:nary>
                          <m:naryPr>
                            <m:chr m:val="∑"/>
                            <m:supHide m:val="on"/>
                            <m:ctrlPr>
                              <a:rPr lang="en-GB" i="1" noProof="0">
                                <a:latin typeface="Cambria Math" panose="02040503050406030204" pitchFamily="18" charset="0"/>
                              </a:rPr>
                            </m:ctrlPr>
                          </m:naryPr>
                          <m:sub>
                            <m:r>
                              <m:rPr>
                                <m:brk m:alnAt="7"/>
                              </m:rPr>
                              <a:rPr lang="en-GB" i="1" noProof="0">
                                <a:latin typeface="Cambria Math" panose="02040503050406030204" pitchFamily="18" charset="0"/>
                              </a:rPr>
                              <m:t>𝑦</m:t>
                            </m:r>
                            <m:r>
                              <a:rPr lang="en-GB" i="1" noProof="0">
                                <a:latin typeface="Cambria Math" panose="02040503050406030204" pitchFamily="18" charset="0"/>
                                <a:ea typeface="Cambria Math" panose="02040503050406030204" pitchFamily="18" charset="0"/>
                              </a:rPr>
                              <m:t>∈</m:t>
                            </m:r>
                            <m:r>
                              <m:rPr>
                                <m:nor/>
                              </m:rPr>
                              <a:rPr lang="en-GB" noProof="0"/>
                              <m:t>𝕐</m:t>
                            </m:r>
                          </m:sub>
                          <m:sup/>
                          <m:e>
                            <m:r>
                              <a:rPr lang="en-GB" i="1" noProof="0">
                                <a:latin typeface="Cambria Math" panose="02040503050406030204" pitchFamily="18" charset="0"/>
                              </a:rPr>
                              <m:t>𝑤</m:t>
                            </m:r>
                            <m:d>
                              <m:dPr>
                                <m:ctrlPr>
                                  <a:rPr lang="en-GB" i="1" noProof="0">
                                    <a:latin typeface="Cambria Math" panose="02040503050406030204" pitchFamily="18" charset="0"/>
                                  </a:rPr>
                                </m:ctrlPr>
                              </m:dPr>
                              <m:e>
                                <m:r>
                                  <a:rPr lang="en-GB" i="1" noProof="0">
                                    <a:latin typeface="Cambria Math" panose="02040503050406030204" pitchFamily="18" charset="0"/>
                                  </a:rPr>
                                  <m:t>𝑥</m:t>
                                </m:r>
                                <m:r>
                                  <a:rPr lang="en-GB" i="1" noProof="0">
                                    <a:latin typeface="Cambria Math" panose="02040503050406030204" pitchFamily="18" charset="0"/>
                                  </a:rPr>
                                  <m:t>,</m:t>
                                </m:r>
                                <m:r>
                                  <a:rPr lang="en-GB" i="1" noProof="0">
                                    <a:latin typeface="Cambria Math" panose="02040503050406030204" pitchFamily="18" charset="0"/>
                                  </a:rPr>
                                  <m:t>𝑦</m:t>
                                </m:r>
                              </m:e>
                            </m:d>
                            <m:r>
                              <a:rPr lang="en-GB" i="1" noProof="0">
                                <a:latin typeface="Cambria Math" panose="02040503050406030204" pitchFamily="18" charset="0"/>
                              </a:rPr>
                              <m:t>𝐼</m:t>
                            </m:r>
                            <m:r>
                              <a:rPr lang="en-GB" i="1" noProof="0">
                                <a:latin typeface="Cambria Math" panose="02040503050406030204" pitchFamily="18" charset="0"/>
                              </a:rPr>
                              <m:t>(</m:t>
                            </m:r>
                            <m:r>
                              <a:rPr lang="en-GB" i="1" noProof="0">
                                <a:latin typeface="Cambria Math" panose="02040503050406030204" pitchFamily="18" charset="0"/>
                              </a:rPr>
                              <m:t>𝑥</m:t>
                            </m:r>
                            <m:r>
                              <a:rPr lang="en-GB" i="1" noProof="0">
                                <a:latin typeface="Cambria Math" panose="02040503050406030204" pitchFamily="18" charset="0"/>
                              </a:rPr>
                              <m:t>,</m:t>
                            </m:r>
                            <m:r>
                              <a:rPr lang="en-GB" i="1" noProof="0">
                                <a:latin typeface="Cambria Math" panose="02040503050406030204" pitchFamily="18" charset="0"/>
                              </a:rPr>
                              <m:t>𝑦</m:t>
                            </m:r>
                            <m:r>
                              <a:rPr lang="en-GB" i="1" noProof="0">
                                <a:latin typeface="Cambria Math" panose="02040503050406030204" pitchFamily="18" charset="0"/>
                              </a:rPr>
                              <m:t>)</m:t>
                            </m:r>
                          </m:e>
                        </m:nary>
                      </m:e>
                    </m:nary>
                  </m:oMath>
                </a14:m>
                <a:endParaRPr lang="en-GB" noProof="0" dirty="0"/>
              </a:p>
              <a:p>
                <a:pPr lvl="1"/>
                <a:r>
                  <a:rPr lang="en-GB" i="1" noProof="0" dirty="0"/>
                  <a:t>w(x,y)</a:t>
                </a:r>
                <a:r>
                  <a:rPr lang="en-GB" noProof="0" dirty="0"/>
                  <a:t> takes on the form of a Gabor function</a:t>
                </a:r>
                <a:endParaRPr lang="en-GB" noProof="0" dirty="0">
                  <a:ea typeface="Cambria Math" panose="02040503050406030204" pitchFamily="18" charset="0"/>
                </a:endParaRPr>
              </a:p>
              <a:p>
                <a:endParaRPr lang="en-GB"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GB">
                    <a:noFill/>
                  </a:rPr>
                  <a:t> </a:t>
                </a:r>
              </a:p>
            </p:txBody>
          </p:sp>
        </mc:Fallback>
      </mc:AlternateContent>
    </p:spTree>
    <p:extLst>
      <p:ext uri="{BB962C8B-B14F-4D97-AF65-F5344CB8AC3E}">
        <p14:creationId xmlns:p14="http://schemas.microsoft.com/office/powerpoint/2010/main" val="268235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Gabor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en-GB" i="1" noProof="0" smtClean="0">
                        <a:latin typeface="Cambria Math" panose="02040503050406030204" pitchFamily="18" charset="0"/>
                      </a:rPr>
                      <m:t>𝑤</m:t>
                    </m:r>
                    <m:d>
                      <m:dPr>
                        <m:ctrlPr>
                          <a:rPr lang="en-GB" i="1" noProof="0">
                            <a:latin typeface="Cambria Math" panose="02040503050406030204" pitchFamily="18" charset="0"/>
                          </a:rPr>
                        </m:ctrlPr>
                      </m:dPr>
                      <m:e>
                        <m:r>
                          <a:rPr lang="en-GB" i="1" noProof="0">
                            <a:latin typeface="Cambria Math" panose="02040503050406030204" pitchFamily="18" charset="0"/>
                          </a:rPr>
                          <m:t>𝑥</m:t>
                        </m:r>
                        <m:r>
                          <a:rPr lang="en-GB" i="1" noProof="0">
                            <a:latin typeface="Cambria Math" panose="02040503050406030204" pitchFamily="18" charset="0"/>
                          </a:rPr>
                          <m:t>,</m:t>
                        </m:r>
                        <m:r>
                          <a:rPr lang="en-GB" i="1" noProof="0">
                            <a:latin typeface="Cambria Math" panose="02040503050406030204" pitchFamily="18" charset="0"/>
                          </a:rPr>
                          <m:t>𝑦</m:t>
                        </m:r>
                        <m:r>
                          <a:rPr lang="en-GB" i="1" noProof="0">
                            <a:latin typeface="Cambria Math" panose="02040503050406030204" pitchFamily="18" charset="0"/>
                          </a:rPr>
                          <m:t>;</m:t>
                        </m:r>
                        <m:r>
                          <a:rPr lang="en-GB" i="1" noProof="0">
                            <a:latin typeface="Cambria Math" panose="02040503050406030204" pitchFamily="18" charset="0"/>
                            <a:ea typeface="Cambria Math" panose="02040503050406030204" pitchFamily="18" charset="0"/>
                          </a:rPr>
                          <m:t>𝛼</m:t>
                        </m:r>
                        <m:r>
                          <a:rPr lang="en-GB" i="1" noProof="0">
                            <a:latin typeface="Cambria Math" panose="02040503050406030204" pitchFamily="18" charset="0"/>
                            <a:ea typeface="Cambria Math" panose="02040503050406030204" pitchFamily="18" charset="0"/>
                          </a:rPr>
                          <m:t>,</m:t>
                        </m:r>
                        <m:sSub>
                          <m:sSubPr>
                            <m:ctrlPr>
                              <a:rPr lang="en-GB" i="1" noProof="0">
                                <a:latin typeface="Cambria Math" panose="02040503050406030204" pitchFamily="18" charset="0"/>
                                <a:ea typeface="Cambria Math" panose="02040503050406030204" pitchFamily="18" charset="0"/>
                              </a:rPr>
                            </m:ctrlPr>
                          </m:sSubPr>
                          <m:e>
                            <m:r>
                              <a:rPr lang="en-GB" i="1" noProof="0">
                                <a:latin typeface="Cambria Math" panose="02040503050406030204" pitchFamily="18" charset="0"/>
                                <a:ea typeface="Cambria Math" panose="02040503050406030204" pitchFamily="18" charset="0"/>
                              </a:rPr>
                              <m:t>𝛽</m:t>
                            </m:r>
                          </m:e>
                          <m:sub>
                            <m:r>
                              <a:rPr lang="en-GB" i="1" noProof="0">
                                <a:latin typeface="Cambria Math" panose="02040503050406030204" pitchFamily="18" charset="0"/>
                                <a:ea typeface="Cambria Math" panose="02040503050406030204" pitchFamily="18" charset="0"/>
                              </a:rPr>
                              <m:t>𝑥</m:t>
                            </m:r>
                          </m:sub>
                        </m:sSub>
                        <m:sSub>
                          <m:sSubPr>
                            <m:ctrlPr>
                              <a:rPr lang="en-GB" i="1" noProof="0">
                                <a:latin typeface="Cambria Math" panose="02040503050406030204" pitchFamily="18" charset="0"/>
                                <a:ea typeface="Cambria Math" panose="02040503050406030204" pitchFamily="18" charset="0"/>
                              </a:rPr>
                            </m:ctrlPr>
                          </m:sSubPr>
                          <m:e>
                            <m:r>
                              <a:rPr lang="en-GB" i="1" noProof="0">
                                <a:latin typeface="Cambria Math" panose="02040503050406030204" pitchFamily="18" charset="0"/>
                                <a:ea typeface="Cambria Math" panose="02040503050406030204" pitchFamily="18" charset="0"/>
                              </a:rPr>
                              <m:t>,</m:t>
                            </m:r>
                            <m:r>
                              <a:rPr lang="en-GB" i="1" noProof="0">
                                <a:latin typeface="Cambria Math" panose="02040503050406030204" pitchFamily="18" charset="0"/>
                                <a:ea typeface="Cambria Math" panose="02040503050406030204" pitchFamily="18" charset="0"/>
                              </a:rPr>
                              <m:t>𝛽</m:t>
                            </m:r>
                          </m:e>
                          <m:sub>
                            <m:r>
                              <a:rPr lang="en-GB" i="1" noProof="0">
                                <a:latin typeface="Cambria Math" panose="02040503050406030204" pitchFamily="18" charset="0"/>
                                <a:ea typeface="Cambria Math" panose="02040503050406030204" pitchFamily="18" charset="0"/>
                              </a:rPr>
                              <m:t>𝑦</m:t>
                            </m:r>
                          </m:sub>
                        </m:sSub>
                        <m:r>
                          <a:rPr lang="en-GB" i="1" noProof="0">
                            <a:latin typeface="Cambria Math" panose="02040503050406030204" pitchFamily="18" charset="0"/>
                            <a:ea typeface="Cambria Math" panose="02040503050406030204" pitchFamily="18" charset="0"/>
                          </a:rPr>
                          <m:t>,</m:t>
                        </m:r>
                        <m:r>
                          <a:rPr lang="en-GB" i="1" noProof="0">
                            <a:latin typeface="Cambria Math" panose="02040503050406030204" pitchFamily="18" charset="0"/>
                            <a:ea typeface="Cambria Math" panose="02040503050406030204" pitchFamily="18" charset="0"/>
                          </a:rPr>
                          <m:t>𝑓</m:t>
                        </m:r>
                        <m:r>
                          <a:rPr lang="en-GB" i="1" noProof="0">
                            <a:latin typeface="Cambria Math" panose="02040503050406030204" pitchFamily="18" charset="0"/>
                            <a:ea typeface="Cambria Math" panose="02040503050406030204" pitchFamily="18" charset="0"/>
                          </a:rPr>
                          <m:t>,</m:t>
                        </m:r>
                        <m:r>
                          <a:rPr lang="en-GB" i="1" noProof="0">
                            <a:latin typeface="Cambria Math" panose="02040503050406030204" pitchFamily="18" charset="0"/>
                            <a:ea typeface="Cambria Math" panose="02040503050406030204" pitchFamily="18" charset="0"/>
                          </a:rPr>
                          <m:t>𝜑</m:t>
                        </m:r>
                        <m:r>
                          <a:rPr lang="en-GB" i="1" noProof="0">
                            <a:latin typeface="Cambria Math" panose="02040503050406030204" pitchFamily="18" charset="0"/>
                            <a:ea typeface="Cambria Math" panose="02040503050406030204" pitchFamily="18" charset="0"/>
                          </a:rPr>
                          <m:t>, </m:t>
                        </m:r>
                        <m:sSub>
                          <m:sSubPr>
                            <m:ctrlPr>
                              <a:rPr lang="en-GB" i="1" noProof="0">
                                <a:latin typeface="Cambria Math" panose="02040503050406030204" pitchFamily="18" charset="0"/>
                                <a:ea typeface="Cambria Math" panose="02040503050406030204" pitchFamily="18" charset="0"/>
                              </a:rPr>
                            </m:ctrlPr>
                          </m:sSubPr>
                          <m:e>
                            <m:r>
                              <a:rPr lang="en-GB" i="1" noProof="0">
                                <a:latin typeface="Cambria Math" panose="02040503050406030204" pitchFamily="18" charset="0"/>
                                <a:ea typeface="Cambria Math" panose="02040503050406030204" pitchFamily="18" charset="0"/>
                              </a:rPr>
                              <m:t>𝑥</m:t>
                            </m:r>
                          </m:e>
                          <m:sub>
                            <m:r>
                              <a:rPr lang="en-GB" i="1" noProof="0">
                                <a:latin typeface="Cambria Math" panose="02040503050406030204" pitchFamily="18" charset="0"/>
                                <a:ea typeface="Cambria Math" panose="02040503050406030204" pitchFamily="18" charset="0"/>
                              </a:rPr>
                              <m:t>0</m:t>
                            </m:r>
                          </m:sub>
                        </m:sSub>
                        <m:r>
                          <a:rPr lang="en-GB" i="1" noProof="0">
                            <a:latin typeface="Cambria Math" panose="02040503050406030204" pitchFamily="18" charset="0"/>
                            <a:ea typeface="Cambria Math" panose="02040503050406030204" pitchFamily="18" charset="0"/>
                          </a:rPr>
                          <m:t>,</m:t>
                        </m:r>
                        <m:sSub>
                          <m:sSubPr>
                            <m:ctrlPr>
                              <a:rPr lang="en-GB" i="1" noProof="0">
                                <a:latin typeface="Cambria Math" panose="02040503050406030204" pitchFamily="18" charset="0"/>
                                <a:ea typeface="Cambria Math" panose="02040503050406030204" pitchFamily="18" charset="0"/>
                              </a:rPr>
                            </m:ctrlPr>
                          </m:sSubPr>
                          <m:e>
                            <m:r>
                              <a:rPr lang="en-GB" i="1" noProof="0">
                                <a:latin typeface="Cambria Math" panose="02040503050406030204" pitchFamily="18" charset="0"/>
                                <a:ea typeface="Cambria Math" panose="02040503050406030204" pitchFamily="18" charset="0"/>
                              </a:rPr>
                              <m:t>𝑦</m:t>
                            </m:r>
                          </m:e>
                          <m:sub>
                            <m:r>
                              <a:rPr lang="en-GB" i="1" noProof="0">
                                <a:latin typeface="Cambria Math" panose="02040503050406030204" pitchFamily="18" charset="0"/>
                                <a:ea typeface="Cambria Math" panose="02040503050406030204" pitchFamily="18" charset="0"/>
                              </a:rPr>
                              <m:t>0</m:t>
                            </m:r>
                          </m:sub>
                        </m:sSub>
                        <m:r>
                          <a:rPr lang="en-GB" i="1" noProof="0">
                            <a:latin typeface="Cambria Math" panose="02040503050406030204" pitchFamily="18" charset="0"/>
                            <a:ea typeface="Cambria Math" panose="02040503050406030204" pitchFamily="18" charset="0"/>
                          </a:rPr>
                          <m:t>, </m:t>
                        </m:r>
                        <m:r>
                          <a:rPr lang="en-GB" i="1" noProof="0">
                            <a:latin typeface="Cambria Math" panose="02040503050406030204" pitchFamily="18" charset="0"/>
                            <a:ea typeface="Cambria Math" panose="02040503050406030204" pitchFamily="18" charset="0"/>
                          </a:rPr>
                          <m:t>𝜏</m:t>
                        </m:r>
                      </m:e>
                    </m:d>
                    <m:r>
                      <a:rPr lang="en-GB" i="1" noProof="0">
                        <a:latin typeface="Cambria Math" panose="02040503050406030204" pitchFamily="18" charset="0"/>
                        <a:ea typeface="Cambria Math" panose="02040503050406030204" pitchFamily="18" charset="0"/>
                      </a:rPr>
                      <m:t>= </m:t>
                    </m:r>
                    <m:r>
                      <a:rPr lang="en-GB" i="1" noProof="0">
                        <a:latin typeface="Cambria Math" panose="02040503050406030204" pitchFamily="18" charset="0"/>
                        <a:ea typeface="Cambria Math" panose="02040503050406030204" pitchFamily="18" charset="0"/>
                      </a:rPr>
                      <m:t>𝛼</m:t>
                    </m:r>
                    <m:func>
                      <m:funcPr>
                        <m:ctrlPr>
                          <a:rPr lang="en-GB" i="1" noProof="0">
                            <a:latin typeface="Cambria Math" panose="02040503050406030204" pitchFamily="18" charset="0"/>
                            <a:ea typeface="Cambria Math" panose="02040503050406030204" pitchFamily="18" charset="0"/>
                          </a:rPr>
                        </m:ctrlPr>
                      </m:funcPr>
                      <m:fName>
                        <m:r>
                          <m:rPr>
                            <m:sty m:val="p"/>
                          </m:rPr>
                          <a:rPr lang="en-GB" noProof="0">
                            <a:latin typeface="Cambria Math" panose="02040503050406030204" pitchFamily="18" charset="0"/>
                            <a:ea typeface="Cambria Math" panose="02040503050406030204" pitchFamily="18" charset="0"/>
                          </a:rPr>
                          <m:t>exp</m:t>
                        </m:r>
                      </m:fName>
                      <m:e>
                        <m:d>
                          <m:dPr>
                            <m:ctrlPr>
                              <a:rPr lang="en-GB" i="1" noProof="0">
                                <a:latin typeface="Cambria Math" panose="02040503050406030204" pitchFamily="18" charset="0"/>
                                <a:ea typeface="Cambria Math" panose="02040503050406030204" pitchFamily="18" charset="0"/>
                              </a:rPr>
                            </m:ctrlPr>
                          </m:dPr>
                          <m:e>
                            <m:r>
                              <a:rPr lang="en-GB" i="1" noProof="0">
                                <a:latin typeface="Cambria Math" panose="02040503050406030204" pitchFamily="18" charset="0"/>
                                <a:ea typeface="Cambria Math" panose="02040503050406030204" pitchFamily="18" charset="0"/>
                              </a:rPr>
                              <m:t>−</m:t>
                            </m:r>
                            <m:sSub>
                              <m:sSubPr>
                                <m:ctrlPr>
                                  <a:rPr lang="en-GB" i="1" noProof="0">
                                    <a:latin typeface="Cambria Math" panose="02040503050406030204" pitchFamily="18" charset="0"/>
                                    <a:ea typeface="Cambria Math" panose="02040503050406030204" pitchFamily="18" charset="0"/>
                                  </a:rPr>
                                </m:ctrlPr>
                              </m:sSubPr>
                              <m:e>
                                <m:r>
                                  <a:rPr lang="en-GB" i="1" noProof="0">
                                    <a:latin typeface="Cambria Math" panose="02040503050406030204" pitchFamily="18" charset="0"/>
                                    <a:ea typeface="Cambria Math" panose="02040503050406030204" pitchFamily="18" charset="0"/>
                                  </a:rPr>
                                  <m:t>𝛽</m:t>
                                </m:r>
                              </m:e>
                              <m:sub>
                                <m:r>
                                  <a:rPr lang="en-GB" i="1" noProof="0">
                                    <a:latin typeface="Cambria Math" panose="02040503050406030204" pitchFamily="18" charset="0"/>
                                    <a:ea typeface="Cambria Math" panose="02040503050406030204" pitchFamily="18" charset="0"/>
                                  </a:rPr>
                                  <m:t>𝑥</m:t>
                                </m:r>
                              </m:sub>
                            </m:sSub>
                            <m:sSup>
                              <m:sSupPr>
                                <m:ctrlPr>
                                  <a:rPr lang="en-GB" i="1" noProof="0">
                                    <a:latin typeface="Cambria Math" panose="02040503050406030204" pitchFamily="18" charset="0"/>
                                    <a:ea typeface="Cambria Math" panose="02040503050406030204" pitchFamily="18" charset="0"/>
                                  </a:rPr>
                                </m:ctrlPr>
                              </m:sSupPr>
                              <m:e>
                                <m:r>
                                  <a:rPr lang="en-GB" i="1" noProof="0">
                                    <a:latin typeface="Cambria Math" panose="02040503050406030204" pitchFamily="18" charset="0"/>
                                    <a:ea typeface="Cambria Math" panose="02040503050406030204" pitchFamily="18" charset="0"/>
                                  </a:rPr>
                                  <m:t>𝑥</m:t>
                                </m:r>
                                <m:r>
                                  <a:rPr lang="en-GB" i="1" noProof="0">
                                    <a:latin typeface="Cambria Math" panose="02040503050406030204" pitchFamily="18" charset="0"/>
                                    <a:ea typeface="Cambria Math" panose="02040503050406030204" pitchFamily="18" charset="0"/>
                                  </a:rPr>
                                  <m:t>′</m:t>
                                </m:r>
                              </m:e>
                              <m:sup>
                                <m:r>
                                  <a:rPr lang="en-GB" i="1" noProof="0">
                                    <a:latin typeface="Cambria Math" panose="02040503050406030204" pitchFamily="18" charset="0"/>
                                    <a:ea typeface="Cambria Math" panose="02040503050406030204" pitchFamily="18" charset="0"/>
                                  </a:rPr>
                                  <m:t>2</m:t>
                                </m:r>
                              </m:sup>
                            </m:sSup>
                            <m:r>
                              <a:rPr lang="en-GB" i="1" noProof="0">
                                <a:latin typeface="Cambria Math" panose="02040503050406030204" pitchFamily="18" charset="0"/>
                                <a:ea typeface="Cambria Math" panose="02040503050406030204" pitchFamily="18" charset="0"/>
                              </a:rPr>
                              <m:t>−</m:t>
                            </m:r>
                            <m:sSub>
                              <m:sSubPr>
                                <m:ctrlPr>
                                  <a:rPr lang="en-GB" i="1" noProof="0">
                                    <a:latin typeface="Cambria Math" panose="02040503050406030204" pitchFamily="18" charset="0"/>
                                    <a:ea typeface="Cambria Math" panose="02040503050406030204" pitchFamily="18" charset="0"/>
                                  </a:rPr>
                                </m:ctrlPr>
                              </m:sSubPr>
                              <m:e>
                                <m:r>
                                  <a:rPr lang="en-GB" i="1" noProof="0">
                                    <a:latin typeface="Cambria Math" panose="02040503050406030204" pitchFamily="18" charset="0"/>
                                    <a:ea typeface="Cambria Math" panose="02040503050406030204" pitchFamily="18" charset="0"/>
                                  </a:rPr>
                                  <m:t>𝛽</m:t>
                                </m:r>
                              </m:e>
                              <m:sub>
                                <m:r>
                                  <a:rPr lang="en-GB" i="1" noProof="0">
                                    <a:latin typeface="Cambria Math" panose="02040503050406030204" pitchFamily="18" charset="0"/>
                                    <a:ea typeface="Cambria Math" panose="02040503050406030204" pitchFamily="18" charset="0"/>
                                  </a:rPr>
                                  <m:t>𝑦</m:t>
                                </m:r>
                              </m:sub>
                            </m:sSub>
                            <m:sSup>
                              <m:sSupPr>
                                <m:ctrlPr>
                                  <a:rPr lang="en-GB" i="1" noProof="0">
                                    <a:latin typeface="Cambria Math" panose="02040503050406030204" pitchFamily="18" charset="0"/>
                                    <a:ea typeface="Cambria Math" panose="02040503050406030204" pitchFamily="18" charset="0"/>
                                  </a:rPr>
                                </m:ctrlPr>
                              </m:sSupPr>
                              <m:e>
                                <m:r>
                                  <a:rPr lang="en-GB" i="1" noProof="0">
                                    <a:latin typeface="Cambria Math" panose="02040503050406030204" pitchFamily="18" charset="0"/>
                                    <a:ea typeface="Cambria Math" panose="02040503050406030204" pitchFamily="18" charset="0"/>
                                  </a:rPr>
                                  <m:t>𝑦</m:t>
                                </m:r>
                                <m:r>
                                  <a:rPr lang="en-GB" i="1" noProof="0">
                                    <a:latin typeface="Cambria Math" panose="02040503050406030204" pitchFamily="18" charset="0"/>
                                    <a:ea typeface="Cambria Math" panose="02040503050406030204" pitchFamily="18" charset="0"/>
                                  </a:rPr>
                                  <m:t>′</m:t>
                                </m:r>
                              </m:e>
                              <m:sup>
                                <m:r>
                                  <a:rPr lang="en-GB" i="1" noProof="0">
                                    <a:latin typeface="Cambria Math" panose="02040503050406030204" pitchFamily="18" charset="0"/>
                                    <a:ea typeface="Cambria Math" panose="02040503050406030204" pitchFamily="18" charset="0"/>
                                  </a:rPr>
                                  <m:t>2</m:t>
                                </m:r>
                              </m:sup>
                            </m:sSup>
                          </m:e>
                        </m:d>
                      </m:e>
                    </m:func>
                    <m:r>
                      <m:rPr>
                        <m:sty m:val="p"/>
                      </m:rPr>
                      <a:rPr lang="en-GB" noProof="0">
                        <a:latin typeface="Cambria Math" panose="02040503050406030204" pitchFamily="18" charset="0"/>
                        <a:ea typeface="Cambria Math" panose="02040503050406030204" pitchFamily="18" charset="0"/>
                      </a:rPr>
                      <m:t>cos</m:t>
                    </m:r>
                    <m:r>
                      <a:rPr lang="en-GB" i="1" noProof="0">
                        <a:latin typeface="Cambria Math" panose="02040503050406030204" pitchFamily="18" charset="0"/>
                        <a:ea typeface="Cambria Math" panose="02040503050406030204" pitchFamily="18" charset="0"/>
                      </a:rPr>
                      <m:t>⁡(</m:t>
                    </m:r>
                    <m:r>
                      <a:rPr lang="en-GB" i="1" noProof="0">
                        <a:latin typeface="Cambria Math" panose="02040503050406030204" pitchFamily="18" charset="0"/>
                        <a:ea typeface="Cambria Math" panose="02040503050406030204" pitchFamily="18" charset="0"/>
                      </a:rPr>
                      <m:t>𝑓</m:t>
                    </m:r>
                    <m:sSup>
                      <m:sSupPr>
                        <m:ctrlPr>
                          <a:rPr lang="en-GB" i="1" noProof="0">
                            <a:latin typeface="Cambria Math" panose="02040503050406030204" pitchFamily="18" charset="0"/>
                            <a:ea typeface="Cambria Math" panose="02040503050406030204" pitchFamily="18" charset="0"/>
                          </a:rPr>
                        </m:ctrlPr>
                      </m:sSupPr>
                      <m:e>
                        <m:r>
                          <a:rPr lang="en-GB" i="1" noProof="0">
                            <a:latin typeface="Cambria Math" panose="02040503050406030204" pitchFamily="18" charset="0"/>
                            <a:ea typeface="Cambria Math" panose="02040503050406030204" pitchFamily="18" charset="0"/>
                          </a:rPr>
                          <m:t>𝑥</m:t>
                        </m:r>
                      </m:e>
                      <m:sup>
                        <m:r>
                          <a:rPr lang="en-GB" i="1" noProof="0">
                            <a:latin typeface="Cambria Math" panose="02040503050406030204" pitchFamily="18" charset="0"/>
                            <a:ea typeface="Cambria Math" panose="02040503050406030204" pitchFamily="18" charset="0"/>
                          </a:rPr>
                          <m:t>′</m:t>
                        </m:r>
                      </m:sup>
                    </m:sSup>
                    <m:r>
                      <a:rPr lang="en-GB" i="1" noProof="0">
                        <a:latin typeface="Cambria Math" panose="02040503050406030204" pitchFamily="18" charset="0"/>
                        <a:ea typeface="Cambria Math" panose="02040503050406030204" pitchFamily="18" charset="0"/>
                      </a:rPr>
                      <m:t>+ </m:t>
                    </m:r>
                    <m:r>
                      <a:rPr lang="en-GB" i="1" noProof="0">
                        <a:latin typeface="Cambria Math" panose="02040503050406030204" pitchFamily="18" charset="0"/>
                        <a:ea typeface="Cambria Math" panose="02040503050406030204" pitchFamily="18" charset="0"/>
                      </a:rPr>
                      <m:t>𝜑</m:t>
                    </m:r>
                    <m:r>
                      <a:rPr lang="en-GB" i="1" noProof="0">
                        <a:latin typeface="Cambria Math" panose="02040503050406030204" pitchFamily="18" charset="0"/>
                        <a:ea typeface="Cambria Math" panose="02040503050406030204" pitchFamily="18" charset="0"/>
                      </a:rPr>
                      <m:t>)</m:t>
                    </m:r>
                  </m:oMath>
                </a14:m>
                <a:r>
                  <a:rPr lang="en-GB" noProof="0" dirty="0"/>
                  <a:t> where</a:t>
                </a:r>
              </a:p>
              <a:p>
                <a14:m>
                  <m:oMath xmlns:m="http://schemas.openxmlformats.org/officeDocument/2006/math">
                    <m:sSup>
                      <m:sSupPr>
                        <m:ctrlPr>
                          <a:rPr lang="en-GB" i="1" noProof="0">
                            <a:latin typeface="Cambria Math" panose="02040503050406030204" pitchFamily="18" charset="0"/>
                          </a:rPr>
                        </m:ctrlPr>
                      </m:sSupPr>
                      <m:e>
                        <m:r>
                          <a:rPr lang="en-GB" i="1" noProof="0">
                            <a:latin typeface="Cambria Math" panose="02040503050406030204" pitchFamily="18" charset="0"/>
                          </a:rPr>
                          <m:t>𝑥</m:t>
                        </m:r>
                      </m:e>
                      <m:sup>
                        <m:r>
                          <a:rPr lang="en-GB" i="1" noProof="0">
                            <a:latin typeface="Cambria Math" panose="02040503050406030204" pitchFamily="18" charset="0"/>
                          </a:rPr>
                          <m:t>′</m:t>
                        </m:r>
                      </m:sup>
                    </m:sSup>
                    <m:r>
                      <a:rPr lang="en-GB" i="1" noProof="0">
                        <a:latin typeface="Cambria Math" panose="02040503050406030204" pitchFamily="18" charset="0"/>
                      </a:rPr>
                      <m:t>=</m:t>
                    </m:r>
                    <m:d>
                      <m:dPr>
                        <m:ctrlPr>
                          <a:rPr lang="en-GB" i="1" noProof="0">
                            <a:latin typeface="Cambria Math" panose="02040503050406030204" pitchFamily="18" charset="0"/>
                          </a:rPr>
                        </m:ctrlPr>
                      </m:dPr>
                      <m:e>
                        <m:r>
                          <a:rPr lang="en-GB" i="1" noProof="0">
                            <a:latin typeface="Cambria Math" panose="02040503050406030204" pitchFamily="18" charset="0"/>
                          </a:rPr>
                          <m:t>𝑥</m:t>
                        </m:r>
                        <m:r>
                          <a:rPr lang="en-GB" i="1" noProof="0">
                            <a:latin typeface="Cambria Math" panose="02040503050406030204" pitchFamily="18" charset="0"/>
                          </a:rPr>
                          <m:t> − </m:t>
                        </m:r>
                        <m:sSub>
                          <m:sSubPr>
                            <m:ctrlPr>
                              <a:rPr lang="en-GB" i="1" noProof="0">
                                <a:latin typeface="Cambria Math" panose="02040503050406030204" pitchFamily="18" charset="0"/>
                              </a:rPr>
                            </m:ctrlPr>
                          </m:sSubPr>
                          <m:e>
                            <m:r>
                              <a:rPr lang="en-GB" i="1" noProof="0">
                                <a:latin typeface="Cambria Math" panose="02040503050406030204" pitchFamily="18" charset="0"/>
                              </a:rPr>
                              <m:t>𝑥</m:t>
                            </m:r>
                          </m:e>
                          <m:sub>
                            <m:r>
                              <a:rPr lang="en-GB" i="1" noProof="0">
                                <a:latin typeface="Cambria Math" panose="02040503050406030204" pitchFamily="18" charset="0"/>
                              </a:rPr>
                              <m:t>0</m:t>
                            </m:r>
                          </m:sub>
                        </m:sSub>
                      </m:e>
                    </m:d>
                    <m:func>
                      <m:funcPr>
                        <m:ctrlPr>
                          <a:rPr lang="en-GB" i="1" noProof="0">
                            <a:latin typeface="Cambria Math" panose="02040503050406030204" pitchFamily="18" charset="0"/>
                          </a:rPr>
                        </m:ctrlPr>
                      </m:funcPr>
                      <m:fName>
                        <m:r>
                          <m:rPr>
                            <m:sty m:val="p"/>
                          </m:rPr>
                          <a:rPr lang="en-GB" noProof="0">
                            <a:latin typeface="Cambria Math" panose="02040503050406030204" pitchFamily="18" charset="0"/>
                          </a:rPr>
                          <m:t>cos</m:t>
                        </m:r>
                      </m:fName>
                      <m:e>
                        <m:d>
                          <m:dPr>
                            <m:ctrlPr>
                              <a:rPr lang="en-GB" i="1" noProof="0">
                                <a:latin typeface="Cambria Math" panose="02040503050406030204" pitchFamily="18" charset="0"/>
                              </a:rPr>
                            </m:ctrlPr>
                          </m:dPr>
                          <m:e>
                            <m:r>
                              <a:rPr lang="en-GB" i="1" noProof="0">
                                <a:latin typeface="Cambria Math" panose="02040503050406030204" pitchFamily="18" charset="0"/>
                                <a:ea typeface="Cambria Math" panose="02040503050406030204" pitchFamily="18" charset="0"/>
                              </a:rPr>
                              <m:t>𝜏</m:t>
                            </m:r>
                          </m:e>
                        </m:d>
                      </m:e>
                    </m:func>
                    <m:r>
                      <a:rPr lang="en-GB" i="1" noProof="0">
                        <a:latin typeface="Cambria Math" panose="02040503050406030204" pitchFamily="18" charset="0"/>
                        <a:ea typeface="Cambria Math" panose="02040503050406030204" pitchFamily="18" charset="0"/>
                      </a:rPr>
                      <m:t>+</m:t>
                    </m:r>
                    <m:d>
                      <m:dPr>
                        <m:ctrlPr>
                          <a:rPr lang="en-GB" i="1" noProof="0">
                            <a:latin typeface="Cambria Math" panose="02040503050406030204" pitchFamily="18" charset="0"/>
                            <a:ea typeface="Cambria Math" panose="02040503050406030204" pitchFamily="18" charset="0"/>
                          </a:rPr>
                        </m:ctrlPr>
                      </m:dPr>
                      <m:e>
                        <m:r>
                          <a:rPr lang="en-GB" i="1" noProof="0">
                            <a:latin typeface="Cambria Math" panose="02040503050406030204" pitchFamily="18" charset="0"/>
                            <a:ea typeface="Cambria Math" panose="02040503050406030204" pitchFamily="18" charset="0"/>
                          </a:rPr>
                          <m:t>𝑦</m:t>
                        </m:r>
                        <m:r>
                          <a:rPr lang="en-GB" i="1" noProof="0">
                            <a:latin typeface="Cambria Math" panose="02040503050406030204" pitchFamily="18" charset="0"/>
                            <a:ea typeface="Cambria Math" panose="02040503050406030204" pitchFamily="18" charset="0"/>
                          </a:rPr>
                          <m:t> −</m:t>
                        </m:r>
                        <m:sSub>
                          <m:sSubPr>
                            <m:ctrlPr>
                              <a:rPr lang="en-GB" i="1" noProof="0">
                                <a:latin typeface="Cambria Math" panose="02040503050406030204" pitchFamily="18" charset="0"/>
                                <a:ea typeface="Cambria Math" panose="02040503050406030204" pitchFamily="18" charset="0"/>
                              </a:rPr>
                            </m:ctrlPr>
                          </m:sSubPr>
                          <m:e>
                            <m:r>
                              <a:rPr lang="en-GB" i="1" noProof="0">
                                <a:latin typeface="Cambria Math" panose="02040503050406030204" pitchFamily="18" charset="0"/>
                                <a:ea typeface="Cambria Math" panose="02040503050406030204" pitchFamily="18" charset="0"/>
                              </a:rPr>
                              <m:t>𝑦</m:t>
                            </m:r>
                          </m:e>
                          <m:sub>
                            <m:r>
                              <a:rPr lang="en-GB" i="1" noProof="0">
                                <a:latin typeface="Cambria Math" panose="02040503050406030204" pitchFamily="18" charset="0"/>
                                <a:ea typeface="Cambria Math" panose="02040503050406030204" pitchFamily="18" charset="0"/>
                              </a:rPr>
                              <m:t>0</m:t>
                            </m:r>
                          </m:sub>
                        </m:sSub>
                      </m:e>
                    </m:d>
                    <m:func>
                      <m:funcPr>
                        <m:ctrlPr>
                          <a:rPr lang="en-GB" i="1" noProof="0">
                            <a:latin typeface="Cambria Math" panose="02040503050406030204" pitchFamily="18" charset="0"/>
                            <a:ea typeface="Cambria Math" panose="02040503050406030204" pitchFamily="18" charset="0"/>
                          </a:rPr>
                        </m:ctrlPr>
                      </m:funcPr>
                      <m:fName>
                        <m:r>
                          <m:rPr>
                            <m:sty m:val="p"/>
                          </m:rPr>
                          <a:rPr lang="en-GB" noProof="0">
                            <a:latin typeface="Cambria Math" panose="02040503050406030204" pitchFamily="18" charset="0"/>
                            <a:ea typeface="Cambria Math" panose="02040503050406030204" pitchFamily="18" charset="0"/>
                          </a:rPr>
                          <m:t>sin</m:t>
                        </m:r>
                      </m:fName>
                      <m:e>
                        <m:d>
                          <m:dPr>
                            <m:ctrlPr>
                              <a:rPr lang="en-GB" i="1" noProof="0">
                                <a:latin typeface="Cambria Math" panose="02040503050406030204" pitchFamily="18" charset="0"/>
                                <a:ea typeface="Cambria Math" panose="02040503050406030204" pitchFamily="18" charset="0"/>
                              </a:rPr>
                            </m:ctrlPr>
                          </m:dPr>
                          <m:e>
                            <m:r>
                              <a:rPr lang="en-GB" i="1" noProof="0">
                                <a:latin typeface="Cambria Math" panose="02040503050406030204" pitchFamily="18" charset="0"/>
                                <a:ea typeface="Cambria Math" panose="02040503050406030204" pitchFamily="18" charset="0"/>
                              </a:rPr>
                              <m:t>𝜏</m:t>
                            </m:r>
                          </m:e>
                        </m:d>
                      </m:e>
                    </m:func>
                  </m:oMath>
                </a14:m>
                <a:endParaRPr lang="en-GB" noProof="0" dirty="0">
                  <a:ea typeface="Cambria Math" panose="02040503050406030204" pitchFamily="18" charset="0"/>
                </a:endParaRPr>
              </a:p>
              <a:p>
                <a14:m>
                  <m:oMath xmlns:m="http://schemas.openxmlformats.org/officeDocument/2006/math">
                    <m:sSup>
                      <m:sSupPr>
                        <m:ctrlPr>
                          <a:rPr lang="en-GB" i="1" noProof="0">
                            <a:latin typeface="Cambria Math" panose="02040503050406030204" pitchFamily="18" charset="0"/>
                          </a:rPr>
                        </m:ctrlPr>
                      </m:sSupPr>
                      <m:e>
                        <m:r>
                          <a:rPr lang="en-GB" i="1" noProof="0">
                            <a:latin typeface="Cambria Math" panose="02040503050406030204" pitchFamily="18" charset="0"/>
                          </a:rPr>
                          <m:t>𝑦</m:t>
                        </m:r>
                      </m:e>
                      <m:sup>
                        <m:r>
                          <a:rPr lang="en-GB" i="1" noProof="0">
                            <a:latin typeface="Cambria Math" panose="02040503050406030204" pitchFamily="18" charset="0"/>
                          </a:rPr>
                          <m:t>′</m:t>
                        </m:r>
                      </m:sup>
                    </m:sSup>
                    <m:r>
                      <a:rPr lang="en-GB" i="1" noProof="0">
                        <a:latin typeface="Cambria Math" panose="02040503050406030204" pitchFamily="18" charset="0"/>
                      </a:rPr>
                      <m:t>=−</m:t>
                    </m:r>
                    <m:d>
                      <m:dPr>
                        <m:ctrlPr>
                          <a:rPr lang="en-GB" i="1" noProof="0">
                            <a:latin typeface="Cambria Math" panose="02040503050406030204" pitchFamily="18" charset="0"/>
                          </a:rPr>
                        </m:ctrlPr>
                      </m:dPr>
                      <m:e>
                        <m:r>
                          <a:rPr lang="en-GB" i="1" noProof="0">
                            <a:latin typeface="Cambria Math" panose="02040503050406030204" pitchFamily="18" charset="0"/>
                          </a:rPr>
                          <m:t>𝑥</m:t>
                        </m:r>
                        <m:r>
                          <a:rPr lang="en-GB" i="1" noProof="0">
                            <a:latin typeface="Cambria Math" panose="02040503050406030204" pitchFamily="18" charset="0"/>
                          </a:rPr>
                          <m:t> − </m:t>
                        </m:r>
                        <m:sSub>
                          <m:sSubPr>
                            <m:ctrlPr>
                              <a:rPr lang="en-GB" i="1" noProof="0">
                                <a:latin typeface="Cambria Math" panose="02040503050406030204" pitchFamily="18" charset="0"/>
                              </a:rPr>
                            </m:ctrlPr>
                          </m:sSubPr>
                          <m:e>
                            <m:r>
                              <a:rPr lang="en-GB" i="1" noProof="0">
                                <a:latin typeface="Cambria Math" panose="02040503050406030204" pitchFamily="18" charset="0"/>
                              </a:rPr>
                              <m:t>𝑥</m:t>
                            </m:r>
                          </m:e>
                          <m:sub>
                            <m:r>
                              <a:rPr lang="en-GB" i="1" noProof="0">
                                <a:latin typeface="Cambria Math" panose="02040503050406030204" pitchFamily="18" charset="0"/>
                              </a:rPr>
                              <m:t>0</m:t>
                            </m:r>
                          </m:sub>
                        </m:sSub>
                      </m:e>
                    </m:d>
                    <m:func>
                      <m:funcPr>
                        <m:ctrlPr>
                          <a:rPr lang="en-GB" i="1" noProof="0">
                            <a:latin typeface="Cambria Math" panose="02040503050406030204" pitchFamily="18" charset="0"/>
                          </a:rPr>
                        </m:ctrlPr>
                      </m:funcPr>
                      <m:fName>
                        <m:r>
                          <m:rPr>
                            <m:sty m:val="p"/>
                          </m:rPr>
                          <a:rPr lang="en-GB" noProof="0">
                            <a:latin typeface="Cambria Math" panose="02040503050406030204" pitchFamily="18" charset="0"/>
                          </a:rPr>
                          <m:t>sin</m:t>
                        </m:r>
                      </m:fName>
                      <m:e>
                        <m:d>
                          <m:dPr>
                            <m:ctrlPr>
                              <a:rPr lang="en-GB" i="1" noProof="0">
                                <a:latin typeface="Cambria Math" panose="02040503050406030204" pitchFamily="18" charset="0"/>
                              </a:rPr>
                            </m:ctrlPr>
                          </m:dPr>
                          <m:e>
                            <m:r>
                              <a:rPr lang="en-GB" i="1" noProof="0">
                                <a:latin typeface="Cambria Math" panose="02040503050406030204" pitchFamily="18" charset="0"/>
                                <a:ea typeface="Cambria Math" panose="02040503050406030204" pitchFamily="18" charset="0"/>
                              </a:rPr>
                              <m:t>𝜏</m:t>
                            </m:r>
                          </m:e>
                        </m:d>
                      </m:e>
                    </m:func>
                    <m:r>
                      <a:rPr lang="en-GB" i="1" noProof="0">
                        <a:latin typeface="Cambria Math" panose="02040503050406030204" pitchFamily="18" charset="0"/>
                        <a:ea typeface="Cambria Math" panose="02040503050406030204" pitchFamily="18" charset="0"/>
                      </a:rPr>
                      <m:t>+</m:t>
                    </m:r>
                    <m:d>
                      <m:dPr>
                        <m:ctrlPr>
                          <a:rPr lang="en-GB" i="1" noProof="0">
                            <a:latin typeface="Cambria Math" panose="02040503050406030204" pitchFamily="18" charset="0"/>
                            <a:ea typeface="Cambria Math" panose="02040503050406030204" pitchFamily="18" charset="0"/>
                          </a:rPr>
                        </m:ctrlPr>
                      </m:dPr>
                      <m:e>
                        <m:r>
                          <a:rPr lang="en-GB" i="1" noProof="0">
                            <a:latin typeface="Cambria Math" panose="02040503050406030204" pitchFamily="18" charset="0"/>
                            <a:ea typeface="Cambria Math" panose="02040503050406030204" pitchFamily="18" charset="0"/>
                          </a:rPr>
                          <m:t>𝑦</m:t>
                        </m:r>
                        <m:r>
                          <a:rPr lang="en-GB" i="1" noProof="0">
                            <a:latin typeface="Cambria Math" panose="02040503050406030204" pitchFamily="18" charset="0"/>
                            <a:ea typeface="Cambria Math" panose="02040503050406030204" pitchFamily="18" charset="0"/>
                          </a:rPr>
                          <m:t> − </m:t>
                        </m:r>
                        <m:sSub>
                          <m:sSubPr>
                            <m:ctrlPr>
                              <a:rPr lang="en-GB" i="1" noProof="0">
                                <a:latin typeface="Cambria Math" panose="02040503050406030204" pitchFamily="18" charset="0"/>
                                <a:ea typeface="Cambria Math" panose="02040503050406030204" pitchFamily="18" charset="0"/>
                              </a:rPr>
                            </m:ctrlPr>
                          </m:sSubPr>
                          <m:e>
                            <m:r>
                              <a:rPr lang="en-GB" i="1" noProof="0">
                                <a:latin typeface="Cambria Math" panose="02040503050406030204" pitchFamily="18" charset="0"/>
                                <a:ea typeface="Cambria Math" panose="02040503050406030204" pitchFamily="18" charset="0"/>
                              </a:rPr>
                              <m:t>𝑦</m:t>
                            </m:r>
                          </m:e>
                          <m:sub>
                            <m:r>
                              <a:rPr lang="en-GB" i="1" noProof="0">
                                <a:latin typeface="Cambria Math" panose="02040503050406030204" pitchFamily="18" charset="0"/>
                                <a:ea typeface="Cambria Math" panose="02040503050406030204" pitchFamily="18" charset="0"/>
                              </a:rPr>
                              <m:t>0</m:t>
                            </m:r>
                          </m:sub>
                        </m:sSub>
                      </m:e>
                    </m:d>
                    <m:func>
                      <m:funcPr>
                        <m:ctrlPr>
                          <a:rPr lang="en-GB" i="1" noProof="0">
                            <a:latin typeface="Cambria Math" panose="02040503050406030204" pitchFamily="18" charset="0"/>
                            <a:ea typeface="Cambria Math" panose="02040503050406030204" pitchFamily="18" charset="0"/>
                          </a:rPr>
                        </m:ctrlPr>
                      </m:funcPr>
                      <m:fName>
                        <m:r>
                          <m:rPr>
                            <m:sty m:val="p"/>
                          </m:rPr>
                          <a:rPr lang="en-GB" noProof="0">
                            <a:latin typeface="Cambria Math" panose="02040503050406030204" pitchFamily="18" charset="0"/>
                            <a:ea typeface="Cambria Math" panose="02040503050406030204" pitchFamily="18" charset="0"/>
                          </a:rPr>
                          <m:t>cos</m:t>
                        </m:r>
                      </m:fName>
                      <m:e>
                        <m:d>
                          <m:dPr>
                            <m:ctrlPr>
                              <a:rPr lang="en-GB" i="1" noProof="0">
                                <a:latin typeface="Cambria Math" panose="02040503050406030204" pitchFamily="18" charset="0"/>
                                <a:ea typeface="Cambria Math" panose="02040503050406030204" pitchFamily="18" charset="0"/>
                              </a:rPr>
                            </m:ctrlPr>
                          </m:dPr>
                          <m:e>
                            <m:r>
                              <a:rPr lang="en-GB" i="1" noProof="0">
                                <a:latin typeface="Cambria Math" panose="02040503050406030204" pitchFamily="18" charset="0"/>
                                <a:ea typeface="Cambria Math" panose="02040503050406030204" pitchFamily="18" charset="0"/>
                              </a:rPr>
                              <m:t>𝜏</m:t>
                            </m:r>
                          </m:e>
                        </m:d>
                      </m:e>
                    </m:func>
                  </m:oMath>
                </a14:m>
                <a:endParaRPr lang="en-GB" noProof="0" dirty="0"/>
              </a:p>
              <a:p>
                <a:pPr lvl="1"/>
                <a:r>
                  <a:rPr lang="en-GB" i="1" noProof="0" dirty="0">
                    <a:ea typeface="Cambria Math" panose="02040503050406030204" pitchFamily="18" charset="0"/>
                  </a:rPr>
                  <a:t>x</a:t>
                </a:r>
                <a:r>
                  <a:rPr lang="en-GB" i="1" baseline="-25000" noProof="0" dirty="0">
                    <a:ea typeface="Cambria Math" panose="02040503050406030204" pitchFamily="18" charset="0"/>
                  </a:rPr>
                  <a:t>0</a:t>
                </a:r>
                <a:r>
                  <a:rPr lang="en-GB" i="1" noProof="0" dirty="0">
                    <a:ea typeface="Cambria Math" panose="02040503050406030204" pitchFamily="18" charset="0"/>
                  </a:rPr>
                  <a:t>, y</a:t>
                </a:r>
                <a:r>
                  <a:rPr lang="en-GB" i="1" baseline="-25000" noProof="0" dirty="0">
                    <a:ea typeface="Cambria Math" panose="02040503050406030204" pitchFamily="18" charset="0"/>
                  </a:rPr>
                  <a:t>0</a:t>
                </a:r>
                <a:r>
                  <a:rPr lang="en-GB" i="1" noProof="0" dirty="0">
                    <a:ea typeface="Cambria Math" panose="02040503050406030204" pitchFamily="18" charset="0"/>
                  </a:rPr>
                  <a:t> </a:t>
                </a:r>
                <a:r>
                  <a:rPr lang="en-GB" noProof="0" dirty="0">
                    <a:ea typeface="Cambria Math" panose="02040503050406030204" pitchFamily="18" charset="0"/>
                  </a:rPr>
                  <a:t>and </a:t>
                </a:r>
                <a:r>
                  <a:rPr lang="en-GB" i="1" noProof="0" dirty="0">
                    <a:ea typeface="Cambria Math" panose="02040503050406030204" pitchFamily="18" charset="0"/>
                  </a:rPr>
                  <a:t>τ</a:t>
                </a:r>
                <a:r>
                  <a:rPr lang="en-GB" noProof="0" dirty="0">
                    <a:ea typeface="Cambria Math" panose="02040503050406030204" pitchFamily="18" charset="0"/>
                  </a:rPr>
                  <a:t> define a coordinate system</a:t>
                </a:r>
              </a:p>
              <a:p>
                <a:pPr lvl="1"/>
                <a:r>
                  <a:rPr lang="en-GB" noProof="0" dirty="0">
                    <a:ea typeface="Cambria Math" panose="02040503050406030204" pitchFamily="18" charset="0"/>
                  </a:rPr>
                  <a:t>Translate and rotate </a:t>
                </a:r>
                <a:r>
                  <a:rPr lang="en-GB" i="1" noProof="0" dirty="0">
                    <a:ea typeface="Cambria Math" panose="02040503050406030204" pitchFamily="18" charset="0"/>
                  </a:rPr>
                  <a:t>x </a:t>
                </a:r>
                <a:r>
                  <a:rPr lang="en-GB" noProof="0" dirty="0">
                    <a:ea typeface="Cambria Math" panose="02040503050406030204" pitchFamily="18" charset="0"/>
                  </a:rPr>
                  <a:t>and </a:t>
                </a:r>
                <a:r>
                  <a:rPr lang="en-GB" i="1" noProof="0" dirty="0">
                    <a:ea typeface="Cambria Math" panose="02040503050406030204" pitchFamily="18" charset="0"/>
                  </a:rPr>
                  <a:t>y</a:t>
                </a:r>
                <a:r>
                  <a:rPr lang="en-GB" noProof="0" dirty="0">
                    <a:ea typeface="Cambria Math" panose="02040503050406030204" pitchFamily="18" charset="0"/>
                  </a:rPr>
                  <a:t> to form </a:t>
                </a:r>
                <a:r>
                  <a:rPr lang="en-GB" i="1" noProof="0" dirty="0">
                    <a:ea typeface="Cambria Math" panose="02040503050406030204" pitchFamily="18" charset="0"/>
                  </a:rPr>
                  <a:t>x’</a:t>
                </a:r>
                <a:r>
                  <a:rPr lang="en-GB" noProof="0" dirty="0">
                    <a:ea typeface="Cambria Math" panose="02040503050406030204" pitchFamily="18" charset="0"/>
                  </a:rPr>
                  <a:t> and </a:t>
                </a:r>
                <a:r>
                  <a:rPr lang="en-GB" i="1" noProof="0" dirty="0">
                    <a:ea typeface="Cambria Math" panose="02040503050406030204" pitchFamily="18" charset="0"/>
                  </a:rPr>
                  <a:t>y’</a:t>
                </a:r>
                <a:endParaRPr lang="en-GB" noProof="0" dirty="0">
                  <a:ea typeface="Cambria Math" panose="02040503050406030204" pitchFamily="18" charset="0"/>
                </a:endParaRPr>
              </a:p>
              <a:p>
                <a:endParaRPr lang="en-GB"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15" t="-1212"/>
                </a:stretch>
              </a:blipFill>
            </p:spPr>
            <p:txBody>
              <a:bodyPr/>
              <a:lstStyle/>
              <a:p>
                <a:r>
                  <a:rPr lang="en-GB">
                    <a:noFill/>
                  </a:rPr>
                  <a:t> </a:t>
                </a:r>
              </a:p>
            </p:txBody>
          </p:sp>
        </mc:Fallback>
      </mc:AlternateContent>
    </p:spTree>
    <p:extLst>
      <p:ext uri="{BB962C8B-B14F-4D97-AF65-F5344CB8AC3E}">
        <p14:creationId xmlns:p14="http://schemas.microsoft.com/office/powerpoint/2010/main" val="581158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History</a:t>
            </a:r>
          </a:p>
        </p:txBody>
      </p:sp>
      <p:sp>
        <p:nvSpPr>
          <p:cNvPr id="3" name="Content Placeholder 2"/>
          <p:cNvSpPr>
            <a:spLocks noGrp="1"/>
          </p:cNvSpPr>
          <p:nvPr>
            <p:ph idx="1"/>
          </p:nvPr>
        </p:nvSpPr>
        <p:spPr/>
        <p:txBody>
          <a:bodyPr/>
          <a:lstStyle/>
          <a:p>
            <a:r>
              <a:rPr lang="en-GB" noProof="0" dirty="0"/>
              <a:t>cNNs have an important role in deep learning history</a:t>
            </a:r>
          </a:p>
          <a:p>
            <a:r>
              <a:rPr lang="en-GB" noProof="0" dirty="0"/>
              <a:t>Example of successful application of insight from neuroscience</a:t>
            </a:r>
          </a:p>
          <a:p>
            <a:r>
              <a:rPr lang="en-GB" noProof="0" dirty="0"/>
              <a:t>First models to:</a:t>
            </a:r>
          </a:p>
          <a:p>
            <a:pPr lvl="1"/>
            <a:r>
              <a:rPr lang="en-GB" noProof="0" dirty="0"/>
              <a:t> perform well</a:t>
            </a:r>
          </a:p>
          <a:p>
            <a:pPr lvl="1"/>
            <a:r>
              <a:rPr lang="en-GB" noProof="0" dirty="0"/>
              <a:t>solve important commercial applications</a:t>
            </a:r>
          </a:p>
          <a:p>
            <a:r>
              <a:rPr lang="en-GB" noProof="0" dirty="0"/>
              <a:t>Specializes in working with grid-structure topology</a:t>
            </a:r>
          </a:p>
          <a:p>
            <a:pPr lvl="1"/>
            <a:r>
              <a:rPr lang="en-GB" noProof="0" dirty="0"/>
              <a:t>Especially successful in two-dimensional image topology</a:t>
            </a:r>
          </a:p>
        </p:txBody>
      </p:sp>
    </p:spTree>
    <p:extLst>
      <p:ext uri="{BB962C8B-B14F-4D97-AF65-F5344CB8AC3E}">
        <p14:creationId xmlns:p14="http://schemas.microsoft.com/office/powerpoint/2010/main" val="275690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Convolution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en-GB" noProof="0" dirty="0"/>
                  <a:t>A mathematical operation, denoted with an asterisk ( * ) </a:t>
                </a:r>
              </a:p>
              <a:p>
                <a:pPr>
                  <a:buFont typeface="Arial" panose="020B0604020202020204" pitchFamily="34" charset="0"/>
                  <a:buChar char="•"/>
                </a:pPr>
                <a:r>
                  <a:rPr lang="en-GB" noProof="0" dirty="0"/>
                  <a:t>General formula: </a:t>
                </a:r>
              </a:p>
              <a:p>
                <a:pPr lvl="1">
                  <a:buFont typeface="Arial" panose="020B0604020202020204" pitchFamily="34" charset="0"/>
                  <a:buChar char="•"/>
                </a:pPr>
                <a14:m>
                  <m:oMath xmlns:m="http://schemas.openxmlformats.org/officeDocument/2006/math">
                    <m:d>
                      <m:dPr>
                        <m:ctrlPr>
                          <a:rPr lang="en-GB" b="0" i="1" noProof="0" smtClean="0">
                            <a:latin typeface="Cambria Math" panose="02040503050406030204" pitchFamily="18" charset="0"/>
                          </a:rPr>
                        </m:ctrlPr>
                      </m:dPr>
                      <m:e>
                        <m:r>
                          <a:rPr lang="en-GB" b="0" i="1" noProof="0" smtClean="0">
                            <a:latin typeface="Cambria Math" panose="02040503050406030204" pitchFamily="18" charset="0"/>
                          </a:rPr>
                          <m:t>𝑓</m:t>
                        </m:r>
                        <m:r>
                          <a:rPr lang="en-GB" b="0" i="1" noProof="0" smtClean="0">
                            <a:latin typeface="Cambria Math" panose="02040503050406030204" pitchFamily="18" charset="0"/>
                          </a:rPr>
                          <m:t>∗</m:t>
                        </m:r>
                        <m:r>
                          <a:rPr lang="en-GB" b="0" i="1" noProof="0" smtClean="0">
                            <a:latin typeface="Cambria Math" panose="02040503050406030204" pitchFamily="18" charset="0"/>
                          </a:rPr>
                          <m:t>𝑔</m:t>
                        </m:r>
                      </m:e>
                    </m:d>
                    <m:d>
                      <m:dPr>
                        <m:ctrlPr>
                          <a:rPr lang="en-GB" b="0" i="1" noProof="0" smtClean="0">
                            <a:latin typeface="Cambria Math" panose="02040503050406030204" pitchFamily="18" charset="0"/>
                          </a:rPr>
                        </m:ctrlPr>
                      </m:dPr>
                      <m:e>
                        <m:r>
                          <a:rPr lang="en-GB" b="0" i="1" noProof="0" smtClean="0">
                            <a:latin typeface="Cambria Math" panose="02040503050406030204" pitchFamily="18" charset="0"/>
                          </a:rPr>
                          <m:t>𝑡</m:t>
                        </m:r>
                      </m:e>
                    </m:d>
                    <m:r>
                      <a:rPr lang="en-GB" b="0" i="1" noProof="0" smtClean="0">
                        <a:latin typeface="Cambria Math" panose="02040503050406030204" pitchFamily="18" charset="0"/>
                      </a:rPr>
                      <m:t>= </m:t>
                    </m:r>
                    <m:nary>
                      <m:naryPr>
                        <m:limLoc m:val="undOvr"/>
                        <m:ctrlPr>
                          <a:rPr lang="en-GB" b="0" i="1" noProof="0" smtClean="0">
                            <a:latin typeface="Cambria Math" panose="02040503050406030204" pitchFamily="18" charset="0"/>
                          </a:rPr>
                        </m:ctrlPr>
                      </m:naryPr>
                      <m:sub>
                        <m:r>
                          <m:rPr>
                            <m:brk m:alnAt="24"/>
                          </m:rPr>
                          <a:rPr lang="en-GB" b="0" i="1" noProof="0" smtClean="0">
                            <a:latin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m:t>
                        </m:r>
                      </m:sub>
                      <m:sup>
                        <m:r>
                          <a:rPr lang="en-GB" b="0" i="1" noProof="0" smtClean="0">
                            <a:latin typeface="Cambria Math" panose="02040503050406030204" pitchFamily="18" charset="0"/>
                            <a:ea typeface="Cambria Math" panose="02040503050406030204" pitchFamily="18" charset="0"/>
                          </a:rPr>
                          <m:t>∞</m:t>
                        </m:r>
                      </m:sup>
                      <m:e>
                        <m:r>
                          <a:rPr lang="en-GB" b="0" i="1" noProof="0" smtClean="0">
                            <a:latin typeface="Cambria Math" panose="02040503050406030204" pitchFamily="18" charset="0"/>
                          </a:rPr>
                          <m:t>𝑓</m:t>
                        </m:r>
                        <m:r>
                          <a:rPr lang="en-GB" b="0" i="1" noProof="0" smtClean="0">
                            <a:latin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𝜏</m:t>
                        </m:r>
                        <m:r>
                          <a:rPr lang="en-GB" b="0" i="1" noProof="0" smtClean="0">
                            <a:latin typeface="Cambria Math" panose="02040503050406030204" pitchFamily="18" charset="0"/>
                          </a:rPr>
                          <m:t>)</m:t>
                        </m:r>
                        <m:r>
                          <a:rPr lang="en-GB" b="0" i="1" noProof="0" smtClean="0">
                            <a:latin typeface="Cambria Math" panose="02040503050406030204" pitchFamily="18" charset="0"/>
                          </a:rPr>
                          <m:t>𝑔</m:t>
                        </m:r>
                        <m:d>
                          <m:dPr>
                            <m:ctrlPr>
                              <a:rPr lang="en-GB" b="0" i="1" noProof="0" smtClean="0">
                                <a:latin typeface="Cambria Math" panose="02040503050406030204" pitchFamily="18" charset="0"/>
                              </a:rPr>
                            </m:ctrlPr>
                          </m:dPr>
                          <m:e>
                            <m:r>
                              <a:rPr lang="en-GB" b="0" i="1" noProof="0" smtClean="0">
                                <a:latin typeface="Cambria Math" panose="02040503050406030204" pitchFamily="18" charset="0"/>
                              </a:rPr>
                              <m:t>𝑡</m:t>
                            </m:r>
                            <m:r>
                              <a:rPr lang="en-GB" b="0" i="1" noProof="0" smtClean="0">
                                <a:latin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𝜏</m:t>
                            </m:r>
                          </m:e>
                        </m:d>
                        <m:r>
                          <a:rPr lang="en-GB" b="0" i="1" noProof="0" smtClean="0">
                            <a:latin typeface="Cambria Math" panose="02040503050406030204" pitchFamily="18" charset="0"/>
                            <a:ea typeface="Cambria Math" panose="02040503050406030204" pitchFamily="18" charset="0"/>
                          </a:rPr>
                          <m:t>𝑑</m:t>
                        </m:r>
                        <m:r>
                          <a:rPr lang="en-GB" b="0" i="1" noProof="0" smtClean="0">
                            <a:latin typeface="Cambria Math" panose="02040503050406030204" pitchFamily="18" charset="0"/>
                            <a:ea typeface="Cambria Math" panose="02040503050406030204" pitchFamily="18" charset="0"/>
                          </a:rPr>
                          <m:t>𝜏</m:t>
                        </m:r>
                      </m:e>
                    </m:nary>
                  </m:oMath>
                </a14:m>
                <a:r>
                  <a:rPr lang="en-GB" noProof="0" dirty="0"/>
                  <a:t> = </a:t>
                </a:r>
                <a14:m>
                  <m:oMath xmlns:m="http://schemas.openxmlformats.org/officeDocument/2006/math">
                    <m:nary>
                      <m:naryPr>
                        <m:limLoc m:val="undOvr"/>
                        <m:ctrlPr>
                          <a:rPr lang="en-GB" i="1" noProof="0">
                            <a:latin typeface="Cambria Math" panose="02040503050406030204" pitchFamily="18" charset="0"/>
                          </a:rPr>
                        </m:ctrlPr>
                      </m:naryPr>
                      <m:sub>
                        <m:r>
                          <m:rPr>
                            <m:brk m:alnAt="24"/>
                          </m:rPr>
                          <a:rPr lang="en-GB" i="1" noProof="0">
                            <a:latin typeface="Cambria Math" panose="02040503050406030204" pitchFamily="18" charset="0"/>
                          </a:rPr>
                          <m:t>−</m:t>
                        </m:r>
                        <m:r>
                          <a:rPr lang="en-GB" i="1" noProof="0">
                            <a:latin typeface="Cambria Math" panose="02040503050406030204" pitchFamily="18" charset="0"/>
                            <a:ea typeface="Cambria Math" panose="02040503050406030204" pitchFamily="18" charset="0"/>
                          </a:rPr>
                          <m:t>∞</m:t>
                        </m:r>
                      </m:sub>
                      <m:sup>
                        <m:r>
                          <a:rPr lang="en-GB" i="1" noProof="0">
                            <a:latin typeface="Cambria Math" panose="02040503050406030204" pitchFamily="18" charset="0"/>
                            <a:ea typeface="Cambria Math" panose="02040503050406030204" pitchFamily="18" charset="0"/>
                          </a:rPr>
                          <m:t>∞</m:t>
                        </m:r>
                      </m:sup>
                      <m:e>
                        <m:r>
                          <a:rPr lang="en-GB" i="1" noProof="0">
                            <a:latin typeface="Cambria Math" panose="02040503050406030204" pitchFamily="18" charset="0"/>
                          </a:rPr>
                          <m:t>𝑓</m:t>
                        </m:r>
                        <m:r>
                          <a:rPr lang="en-GB" b="0" i="1" noProof="0" smtClean="0">
                            <a:latin typeface="Cambria Math" panose="02040503050406030204" pitchFamily="18" charset="0"/>
                          </a:rPr>
                          <m:t>(</m:t>
                        </m:r>
                        <m:r>
                          <a:rPr lang="en-GB" b="0" i="1" noProof="0" smtClean="0">
                            <a:latin typeface="Cambria Math" panose="02040503050406030204" pitchFamily="18" charset="0"/>
                          </a:rPr>
                          <m:t>𝑡</m:t>
                        </m:r>
                        <m:r>
                          <a:rPr lang="en-GB" b="0" i="1" noProof="0" smtClean="0">
                            <a:latin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𝜏</m:t>
                        </m:r>
                        <m:r>
                          <a:rPr lang="en-GB" b="0" i="1" noProof="0" smtClean="0">
                            <a:latin typeface="Cambria Math" panose="02040503050406030204" pitchFamily="18" charset="0"/>
                          </a:rPr>
                          <m:t>)</m:t>
                        </m:r>
                        <m:r>
                          <a:rPr lang="en-GB" i="1" noProof="0">
                            <a:latin typeface="Cambria Math" panose="02040503050406030204" pitchFamily="18" charset="0"/>
                          </a:rPr>
                          <m:t>𝑔</m:t>
                        </m:r>
                        <m:d>
                          <m:dPr>
                            <m:ctrlPr>
                              <a:rPr lang="en-GB" i="1" noProof="0">
                                <a:latin typeface="Cambria Math" panose="02040503050406030204" pitchFamily="18" charset="0"/>
                              </a:rPr>
                            </m:ctrlPr>
                          </m:dPr>
                          <m:e>
                            <m:r>
                              <a:rPr lang="en-GB" i="1" noProof="0" smtClean="0">
                                <a:latin typeface="Cambria Math" panose="02040503050406030204" pitchFamily="18" charset="0"/>
                                <a:ea typeface="Cambria Math" panose="02040503050406030204" pitchFamily="18" charset="0"/>
                              </a:rPr>
                              <m:t>𝜏</m:t>
                            </m:r>
                          </m:e>
                        </m:d>
                        <m:r>
                          <a:rPr lang="en-GB" i="1" noProof="0">
                            <a:latin typeface="Cambria Math" panose="02040503050406030204" pitchFamily="18" charset="0"/>
                            <a:ea typeface="Cambria Math" panose="02040503050406030204" pitchFamily="18" charset="0"/>
                          </a:rPr>
                          <m:t>𝑑</m:t>
                        </m:r>
                        <m:r>
                          <a:rPr lang="en-GB" i="1" noProof="0">
                            <a:latin typeface="Cambria Math" panose="02040503050406030204" pitchFamily="18" charset="0"/>
                            <a:ea typeface="Cambria Math" panose="02040503050406030204" pitchFamily="18" charset="0"/>
                          </a:rPr>
                          <m:t>𝜏</m:t>
                        </m:r>
                      </m:e>
                    </m:nary>
                  </m:oMath>
                </a14:m>
                <a:endParaRPr lang="en-GB" noProof="0" dirty="0">
                  <a:ea typeface="Cambria Math" panose="02040503050406030204" pitchFamily="18" charset="0"/>
                </a:endParaRPr>
              </a:p>
              <a:p>
                <a:pPr lvl="1">
                  <a:buFont typeface="Arial" panose="020B0604020202020204" pitchFamily="34" charset="0"/>
                  <a:buChar char="•"/>
                </a:pPr>
                <a:r>
                  <a:rPr lang="en-GB" noProof="0" dirty="0">
                    <a:ea typeface="Cambria Math" panose="02040503050406030204" pitchFamily="18" charset="0"/>
                  </a:rPr>
                  <a:t>f is the </a:t>
                </a:r>
                <a:r>
                  <a:rPr lang="en-GB" i="1" noProof="0" dirty="0">
                    <a:ea typeface="Cambria Math" panose="02040503050406030204" pitchFamily="18" charset="0"/>
                  </a:rPr>
                  <a:t>input</a:t>
                </a:r>
              </a:p>
              <a:p>
                <a:pPr lvl="1">
                  <a:buFont typeface="Arial" panose="020B0604020202020204" pitchFamily="34" charset="0"/>
                  <a:buChar char="•"/>
                </a:pPr>
                <a:r>
                  <a:rPr lang="en-GB" noProof="0" dirty="0">
                    <a:ea typeface="Cambria Math" panose="02040503050406030204" pitchFamily="18" charset="0"/>
                  </a:rPr>
                  <a:t>g is the </a:t>
                </a:r>
                <a:r>
                  <a:rPr lang="en-GB" i="1" noProof="0" dirty="0">
                    <a:ea typeface="Cambria Math" panose="02040503050406030204" pitchFamily="18" charset="0"/>
                  </a:rPr>
                  <a:t>kernel</a:t>
                </a:r>
              </a:p>
              <a:p>
                <a:pPr lvl="1">
                  <a:buFont typeface="Arial" panose="020B0604020202020204" pitchFamily="34" charset="0"/>
                  <a:buChar char="•"/>
                </a:pPr>
                <a:r>
                  <a:rPr lang="en-GB" noProof="0" dirty="0">
                    <a:ea typeface="Cambria Math" panose="02040503050406030204" pitchFamily="18" charset="0"/>
                  </a:rPr>
                  <a:t>Output referred to as the </a:t>
                </a:r>
                <a:r>
                  <a:rPr lang="en-GB" i="1" noProof="0" dirty="0">
                    <a:ea typeface="Cambria Math" panose="02040503050406030204" pitchFamily="18" charset="0"/>
                  </a:rPr>
                  <a:t>feature map</a:t>
                </a:r>
              </a:p>
              <a:p>
                <a:pPr>
                  <a:buFont typeface="Arial" panose="020B0604020202020204" pitchFamily="34" charset="0"/>
                  <a:buChar char="•"/>
                </a:pPr>
                <a:r>
                  <a:rPr lang="en-GB" i="1" noProof="0" dirty="0">
                    <a:ea typeface="Cambria Math" panose="02040503050406030204" pitchFamily="18" charset="0"/>
                  </a:rPr>
                  <a:t>t</a:t>
                </a:r>
                <a:r>
                  <a:rPr lang="en-GB" noProof="0" dirty="0">
                    <a:ea typeface="Cambria Math" panose="02040503050406030204" pitchFamily="18" charset="0"/>
                  </a:rPr>
                  <a:t> not continuous but discrete:</a:t>
                </a:r>
              </a:p>
              <a:p>
                <a:pPr lvl="1">
                  <a:buFont typeface="Arial" panose="020B0604020202020204" pitchFamily="34" charset="0"/>
                  <a:buChar char="•"/>
                </a:pPr>
                <a14:m>
                  <m:oMath xmlns:m="http://schemas.openxmlformats.org/officeDocument/2006/math">
                    <m:d>
                      <m:dPr>
                        <m:ctrlPr>
                          <a:rPr lang="en-GB" i="1" noProof="0">
                            <a:latin typeface="Cambria Math" panose="02040503050406030204" pitchFamily="18" charset="0"/>
                          </a:rPr>
                        </m:ctrlPr>
                      </m:dPr>
                      <m:e>
                        <m:r>
                          <a:rPr lang="en-GB" i="1" noProof="0">
                            <a:latin typeface="Cambria Math" panose="02040503050406030204" pitchFamily="18" charset="0"/>
                          </a:rPr>
                          <m:t>𝑓</m:t>
                        </m:r>
                        <m:r>
                          <a:rPr lang="en-GB" i="1" noProof="0">
                            <a:latin typeface="Cambria Math" panose="02040503050406030204" pitchFamily="18" charset="0"/>
                          </a:rPr>
                          <m:t>∗</m:t>
                        </m:r>
                        <m:r>
                          <a:rPr lang="en-GB" i="1" noProof="0">
                            <a:latin typeface="Cambria Math" panose="02040503050406030204" pitchFamily="18" charset="0"/>
                          </a:rPr>
                          <m:t>𝑔</m:t>
                        </m:r>
                      </m:e>
                    </m:d>
                    <m:d>
                      <m:dPr>
                        <m:ctrlPr>
                          <a:rPr lang="en-GB" i="1" noProof="0">
                            <a:latin typeface="Cambria Math" panose="02040503050406030204" pitchFamily="18" charset="0"/>
                          </a:rPr>
                        </m:ctrlPr>
                      </m:dPr>
                      <m:e>
                        <m:r>
                          <a:rPr lang="en-GB" i="1" noProof="0">
                            <a:latin typeface="Cambria Math" panose="02040503050406030204" pitchFamily="18" charset="0"/>
                          </a:rPr>
                          <m:t>𝑡</m:t>
                        </m:r>
                      </m:e>
                    </m:d>
                    <m:r>
                      <a:rPr lang="en-GB" i="1" noProof="0">
                        <a:latin typeface="Cambria Math" panose="02040503050406030204" pitchFamily="18" charset="0"/>
                      </a:rPr>
                      <m:t>=</m:t>
                    </m:r>
                    <m:nary>
                      <m:naryPr>
                        <m:chr m:val="∑"/>
                        <m:ctrlPr>
                          <a:rPr lang="en-GB" b="0" i="1" noProof="0" smtClean="0">
                            <a:latin typeface="Cambria Math" panose="02040503050406030204" pitchFamily="18" charset="0"/>
                          </a:rPr>
                        </m:ctrlPr>
                      </m:naryPr>
                      <m:sub>
                        <m:r>
                          <m:rPr>
                            <m:brk m:alnAt="23"/>
                          </m:rPr>
                          <a:rPr lang="en-GB" b="0" i="1" noProof="0" smtClean="0">
                            <a:latin typeface="Cambria Math" panose="02040503050406030204" pitchFamily="18" charset="0"/>
                          </a:rPr>
                          <m:t>𝑎</m:t>
                        </m:r>
                        <m:r>
                          <a:rPr lang="en-GB" b="0" i="1" noProof="0" smtClean="0">
                            <a:latin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m:t>
                        </m:r>
                      </m:sub>
                      <m:sup>
                        <m:r>
                          <a:rPr lang="en-GB" b="0" i="1" noProof="0" smtClean="0">
                            <a:latin typeface="Cambria Math" panose="02040503050406030204" pitchFamily="18" charset="0"/>
                            <a:ea typeface="Cambria Math" panose="02040503050406030204" pitchFamily="18" charset="0"/>
                          </a:rPr>
                          <m:t>∞</m:t>
                        </m:r>
                      </m:sup>
                      <m:e>
                        <m:r>
                          <a:rPr lang="en-GB" b="0" i="1" noProof="0" smtClean="0">
                            <a:latin typeface="Cambria Math" panose="02040503050406030204" pitchFamily="18" charset="0"/>
                          </a:rPr>
                          <m:t>𝑓</m:t>
                        </m:r>
                        <m:d>
                          <m:dPr>
                            <m:ctrlPr>
                              <a:rPr lang="en-GB" b="0" i="1" noProof="0" smtClean="0">
                                <a:latin typeface="Cambria Math" panose="02040503050406030204" pitchFamily="18" charset="0"/>
                              </a:rPr>
                            </m:ctrlPr>
                          </m:dPr>
                          <m:e>
                            <m:r>
                              <a:rPr lang="en-GB" b="0" i="1" noProof="0" smtClean="0">
                                <a:latin typeface="Cambria Math" panose="02040503050406030204" pitchFamily="18" charset="0"/>
                                <a:ea typeface="Cambria Math" panose="02040503050406030204" pitchFamily="18" charset="0"/>
                              </a:rPr>
                              <m:t>𝜏</m:t>
                            </m:r>
                          </m:e>
                        </m:d>
                        <m:r>
                          <a:rPr lang="en-GB" b="0" i="1" noProof="0" smtClean="0">
                            <a:latin typeface="Cambria Math" panose="02040503050406030204" pitchFamily="18" charset="0"/>
                          </a:rPr>
                          <m:t>𝑔</m:t>
                        </m:r>
                        <m:r>
                          <a:rPr lang="en-GB" b="0" i="1" noProof="0" smtClean="0">
                            <a:latin typeface="Cambria Math" panose="02040503050406030204" pitchFamily="18" charset="0"/>
                          </a:rPr>
                          <m:t>(</m:t>
                        </m:r>
                        <m:r>
                          <a:rPr lang="en-GB" b="0" i="1" noProof="0" smtClean="0">
                            <a:latin typeface="Cambria Math" panose="02040503050406030204" pitchFamily="18" charset="0"/>
                          </a:rPr>
                          <m:t>𝑡</m:t>
                        </m:r>
                        <m:r>
                          <a:rPr lang="en-GB" b="0" i="1" noProof="0" smtClean="0">
                            <a:latin typeface="Cambria Math" panose="02040503050406030204" pitchFamily="18" charset="0"/>
                            <a:ea typeface="Cambria Math" panose="02040503050406030204" pitchFamily="18" charset="0"/>
                          </a:rPr>
                          <m:t>−</m:t>
                        </m:r>
                        <m:r>
                          <a:rPr lang="en-GB" i="1" noProof="0">
                            <a:latin typeface="Cambria Math" panose="02040503050406030204" pitchFamily="18" charset="0"/>
                            <a:ea typeface="Cambria Math" panose="02040503050406030204" pitchFamily="18" charset="0"/>
                          </a:rPr>
                          <m:t>𝜏</m:t>
                        </m:r>
                        <m:r>
                          <a:rPr lang="en-GB" b="0" i="1" noProof="0" smtClean="0">
                            <a:latin typeface="Cambria Math" panose="02040503050406030204" pitchFamily="18" charset="0"/>
                            <a:ea typeface="Cambria Math" panose="02040503050406030204" pitchFamily="18" charset="0"/>
                          </a:rPr>
                          <m:t>) </m:t>
                        </m:r>
                      </m:e>
                    </m:nary>
                  </m:oMath>
                </a14:m>
                <a:endParaRPr lang="en-GB" noProof="0" dirty="0"/>
              </a:p>
              <a:p>
                <a:pPr lvl="1">
                  <a:buFont typeface="Arial" panose="020B0604020202020204" pitchFamily="34" charset="0"/>
                  <a:buChar char="•"/>
                </a:pPr>
                <a:r>
                  <a:rPr lang="en-GB" noProof="0" dirty="0"/>
                  <a:t>Used machine learning applications</a:t>
                </a:r>
              </a:p>
              <a:p>
                <a:pPr>
                  <a:buFont typeface="Arial" panose="020B0604020202020204" pitchFamily="34" charset="0"/>
                  <a:buChar char="•"/>
                </a:pPr>
                <a:endParaRPr lang="en-GB" noProof="0" dirty="0"/>
              </a:p>
              <a:p>
                <a:pPr>
                  <a:buFont typeface="Arial" panose="020B0604020202020204" pitchFamily="34" charset="0"/>
                  <a:buChar char="•"/>
                </a:pPr>
                <a:endParaRPr lang="en-GB"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667"/>
                </a:stretch>
              </a:blipFill>
            </p:spPr>
            <p:txBody>
              <a:bodyPr/>
              <a:lstStyle/>
              <a:p>
                <a:r>
                  <a:rPr lang="en-GB">
                    <a:noFill/>
                  </a:rPr>
                  <a:t> </a:t>
                </a:r>
              </a:p>
            </p:txBody>
          </p:sp>
        </mc:Fallback>
      </mc:AlternateContent>
    </p:spTree>
    <p:extLst>
      <p:ext uri="{BB962C8B-B14F-4D97-AF65-F5344CB8AC3E}">
        <p14:creationId xmlns:p14="http://schemas.microsoft.com/office/powerpoint/2010/main" val="362271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570" y="2527917"/>
            <a:ext cx="3135109" cy="2247814"/>
          </a:xfrm>
          <a:prstGeom prst="rect">
            <a:avLst/>
          </a:prstGeom>
        </p:spPr>
      </p:pic>
      <p:sp>
        <p:nvSpPr>
          <p:cNvPr id="2" name="Title 1"/>
          <p:cNvSpPr>
            <a:spLocks noGrp="1"/>
          </p:cNvSpPr>
          <p:nvPr>
            <p:ph type="title"/>
          </p:nvPr>
        </p:nvSpPr>
        <p:spPr/>
        <p:txBody>
          <a:bodyPr>
            <a:normAutofit/>
          </a:bodyPr>
          <a:lstStyle/>
          <a:p>
            <a:r>
              <a:rPr lang="en-GB" noProof="0" dirty="0"/>
              <a:t>Example of convolution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1845734"/>
                <a:ext cx="6454987" cy="4023360"/>
              </a:xfrm>
            </p:spPr>
            <p:txBody>
              <a:bodyPr>
                <a:normAutofit/>
              </a:bodyPr>
              <a:lstStyle/>
              <a:p>
                <a:pPr>
                  <a:buFont typeface="Arial" panose="020B0604020202020204" pitchFamily="34" charset="0"/>
                  <a:buChar char="•"/>
                </a:pPr>
                <a:r>
                  <a:rPr lang="en-GB" noProof="0" dirty="0"/>
                  <a:t>Tracking a spaceship with a laser sensor. </a:t>
                </a:r>
              </a:p>
              <a:p>
                <a:pPr lvl="1">
                  <a:buFont typeface="Arial" panose="020B0604020202020204" pitchFamily="34" charset="0"/>
                  <a:buChar char="•"/>
                </a:pPr>
                <a:r>
                  <a:rPr lang="en-GB" noProof="0" dirty="0"/>
                  <a:t>Provides output </a:t>
                </a:r>
                <a:r>
                  <a:rPr lang="en-GB" i="1" noProof="0" dirty="0"/>
                  <a:t>x(t)</a:t>
                </a:r>
                <a:r>
                  <a:rPr lang="en-GB" noProof="0" dirty="0"/>
                  <a:t> with real-values </a:t>
                </a:r>
                <a:r>
                  <a:rPr lang="en-GB" i="1" noProof="0" dirty="0"/>
                  <a:t>x,t</a:t>
                </a:r>
              </a:p>
              <a:p>
                <a:pPr>
                  <a:buFont typeface="Arial" panose="020B0604020202020204" pitchFamily="34" charset="0"/>
                  <a:buChar char="•"/>
                </a:pPr>
                <a:r>
                  <a:rPr lang="en-GB" noProof="0" dirty="0"/>
                  <a:t>Sensor noisy, average to smooth the estimation</a:t>
                </a:r>
              </a:p>
              <a:p>
                <a:pPr>
                  <a:buFont typeface="Arial" panose="020B0604020202020204" pitchFamily="34" charset="0"/>
                  <a:buChar char="•"/>
                </a:pPr>
                <a:r>
                  <a:rPr lang="en-GB" noProof="0" dirty="0"/>
                  <a:t>Weighting function </a:t>
                </a:r>
                <a:r>
                  <a:rPr lang="en-GB" i="1" noProof="0" dirty="0"/>
                  <a:t>w(a)</a:t>
                </a:r>
                <a:r>
                  <a:rPr lang="en-GB" noProof="0" dirty="0"/>
                  <a:t>, with </a:t>
                </a:r>
                <a:r>
                  <a:rPr lang="en-GB" i="1" noProof="0" dirty="0"/>
                  <a:t>a</a:t>
                </a:r>
                <a:r>
                  <a:rPr lang="en-GB" noProof="0" dirty="0"/>
                  <a:t> as measure of age</a:t>
                </a:r>
              </a:p>
              <a:p>
                <a:pPr lvl="1">
                  <a:buFont typeface="Arial" panose="020B0604020202020204" pitchFamily="34" charset="0"/>
                  <a:buChar char="•"/>
                </a:pPr>
                <a:r>
                  <a:rPr lang="en-GB" noProof="0" dirty="0"/>
                  <a:t>w needs to be a probability density function</a:t>
                </a:r>
              </a:p>
              <a:p>
                <a:pPr>
                  <a:buFont typeface="Arial" panose="020B0604020202020204" pitchFamily="34" charset="0"/>
                  <a:buChar char="•"/>
                </a:pPr>
                <a:r>
                  <a:rPr lang="en-GB" noProof="0" dirty="0"/>
                  <a:t>Function: </a:t>
                </a:r>
                <a14:m>
                  <m:oMath xmlns:m="http://schemas.openxmlformats.org/officeDocument/2006/math">
                    <m:r>
                      <a:rPr lang="en-GB" b="0" i="1" noProof="0" smtClean="0">
                        <a:latin typeface="Cambria Math" panose="02040503050406030204" pitchFamily="18" charset="0"/>
                      </a:rPr>
                      <m:t>𝑠</m:t>
                    </m:r>
                    <m:d>
                      <m:dPr>
                        <m:ctrlPr>
                          <a:rPr lang="en-GB" i="1" noProof="0">
                            <a:latin typeface="Cambria Math" panose="02040503050406030204" pitchFamily="18" charset="0"/>
                          </a:rPr>
                        </m:ctrlPr>
                      </m:dPr>
                      <m:e>
                        <m:r>
                          <a:rPr lang="en-GB" i="1" noProof="0">
                            <a:latin typeface="Cambria Math" panose="02040503050406030204" pitchFamily="18" charset="0"/>
                          </a:rPr>
                          <m:t>𝑡</m:t>
                        </m:r>
                      </m:e>
                    </m:d>
                    <m:r>
                      <a:rPr lang="nb-NO" b="0" i="1" noProof="0" smtClean="0">
                        <a:latin typeface="Cambria Math" panose="02040503050406030204" pitchFamily="18" charset="0"/>
                      </a:rPr>
                      <m:t>=(</m:t>
                    </m:r>
                    <m:r>
                      <a:rPr lang="nb-NO" b="0" i="1" noProof="0" smtClean="0">
                        <a:latin typeface="Cambria Math" panose="02040503050406030204" pitchFamily="18" charset="0"/>
                      </a:rPr>
                      <m:t>𝑥</m:t>
                    </m:r>
                    <m:r>
                      <a:rPr lang="nb-NO" b="0" i="1" noProof="0" smtClean="0">
                        <a:latin typeface="Cambria Math" panose="02040503050406030204" pitchFamily="18" charset="0"/>
                      </a:rPr>
                      <m:t>∗</m:t>
                    </m:r>
                    <m:r>
                      <a:rPr lang="nb-NO" b="0" i="1" noProof="0" smtClean="0">
                        <a:latin typeface="Cambria Math" panose="02040503050406030204" pitchFamily="18" charset="0"/>
                      </a:rPr>
                      <m:t>𝑤</m:t>
                    </m:r>
                    <m:r>
                      <a:rPr lang="nb-NO" b="0" i="1" noProof="0" smtClean="0">
                        <a:latin typeface="Cambria Math" panose="02040503050406030204" pitchFamily="18" charset="0"/>
                      </a:rPr>
                      <m:t>)(</m:t>
                    </m:r>
                    <m:r>
                      <a:rPr lang="nb-NO" b="0" i="1" noProof="0" smtClean="0">
                        <a:latin typeface="Cambria Math" panose="02040503050406030204" pitchFamily="18" charset="0"/>
                      </a:rPr>
                      <m:t>𝑡</m:t>
                    </m:r>
                    <m:r>
                      <a:rPr lang="nb-NO" b="0" i="1" noProof="0" smtClean="0">
                        <a:latin typeface="Cambria Math" panose="02040503050406030204" pitchFamily="18" charset="0"/>
                      </a:rPr>
                      <m:t>)= </m:t>
                    </m:r>
                    <m:nary>
                      <m:naryPr>
                        <m:limLoc m:val="undOvr"/>
                        <m:ctrlPr>
                          <a:rPr lang="en-GB" i="1" noProof="0">
                            <a:latin typeface="Cambria Math" panose="02040503050406030204" pitchFamily="18" charset="0"/>
                          </a:rPr>
                        </m:ctrlPr>
                      </m:naryPr>
                      <m:sub>
                        <m:r>
                          <m:rPr>
                            <m:brk m:alnAt="24"/>
                          </m:rPr>
                          <a:rPr lang="en-GB" i="1" noProof="0">
                            <a:latin typeface="Cambria Math" panose="02040503050406030204" pitchFamily="18" charset="0"/>
                          </a:rPr>
                          <m:t>−</m:t>
                        </m:r>
                        <m:r>
                          <a:rPr lang="en-GB" i="1" noProof="0">
                            <a:latin typeface="Cambria Math" panose="02040503050406030204" pitchFamily="18" charset="0"/>
                            <a:ea typeface="Cambria Math" panose="02040503050406030204" pitchFamily="18" charset="0"/>
                          </a:rPr>
                          <m:t>∞</m:t>
                        </m:r>
                      </m:sub>
                      <m:sup>
                        <m:r>
                          <a:rPr lang="en-GB" i="1" noProof="0">
                            <a:latin typeface="Cambria Math" panose="02040503050406030204" pitchFamily="18" charset="0"/>
                            <a:ea typeface="Cambria Math" panose="02040503050406030204" pitchFamily="18" charset="0"/>
                          </a:rPr>
                          <m:t>∞</m:t>
                        </m:r>
                      </m:sup>
                      <m:e>
                        <m:r>
                          <a:rPr lang="en-GB" b="0" i="1" noProof="0" smtClean="0">
                            <a:latin typeface="Cambria Math" panose="02040503050406030204" pitchFamily="18" charset="0"/>
                            <a:ea typeface="Cambria Math" panose="02040503050406030204" pitchFamily="18" charset="0"/>
                          </a:rPr>
                          <m:t>𝑥</m:t>
                        </m:r>
                        <m:d>
                          <m:dPr>
                            <m:ctrlPr>
                              <a:rPr lang="en-GB" b="0" i="1" noProof="0" smtClean="0">
                                <a:latin typeface="Cambria Math" panose="02040503050406030204" pitchFamily="18" charset="0"/>
                                <a:ea typeface="Cambria Math" panose="02040503050406030204" pitchFamily="18" charset="0"/>
                              </a:rPr>
                            </m:ctrlPr>
                          </m:dPr>
                          <m:e>
                            <m:r>
                              <a:rPr lang="en-GB" b="0" i="1" noProof="0" smtClean="0">
                                <a:latin typeface="Cambria Math" panose="02040503050406030204" pitchFamily="18" charset="0"/>
                              </a:rPr>
                              <m:t>𝑎</m:t>
                            </m:r>
                          </m:e>
                        </m:d>
                        <m:r>
                          <a:rPr lang="en-GB" b="0" i="1" noProof="0" smtClean="0">
                            <a:latin typeface="Cambria Math" panose="02040503050406030204" pitchFamily="18" charset="0"/>
                          </a:rPr>
                          <m:t>𝑤</m:t>
                        </m:r>
                        <m:d>
                          <m:dPr>
                            <m:ctrlPr>
                              <a:rPr lang="en-GB" i="1" noProof="0">
                                <a:latin typeface="Cambria Math" panose="02040503050406030204" pitchFamily="18" charset="0"/>
                              </a:rPr>
                            </m:ctrlPr>
                          </m:dPr>
                          <m:e>
                            <m:r>
                              <a:rPr lang="en-GB" i="1" noProof="0">
                                <a:latin typeface="Cambria Math" panose="02040503050406030204" pitchFamily="18" charset="0"/>
                              </a:rPr>
                              <m:t>𝑡</m:t>
                            </m:r>
                            <m:r>
                              <a:rPr lang="en-GB" i="1" noProof="0">
                                <a:latin typeface="Cambria Math" panose="02040503050406030204" pitchFamily="18" charset="0"/>
                              </a:rPr>
                              <m:t>−</m:t>
                            </m:r>
                            <m:r>
                              <a:rPr lang="en-GB" b="0" i="1" noProof="0" smtClean="0">
                                <a:latin typeface="Cambria Math" panose="02040503050406030204" pitchFamily="18" charset="0"/>
                              </a:rPr>
                              <m:t>𝑎</m:t>
                            </m:r>
                          </m:e>
                        </m:d>
                        <m:r>
                          <a:rPr lang="en-GB" i="1" noProof="0">
                            <a:latin typeface="Cambria Math" panose="02040503050406030204" pitchFamily="18" charset="0"/>
                            <a:ea typeface="Cambria Math" panose="02040503050406030204" pitchFamily="18" charset="0"/>
                          </a:rPr>
                          <m:t>𝑑</m:t>
                        </m:r>
                        <m:r>
                          <a:rPr lang="en-GB" b="0" i="1" noProof="0" smtClean="0">
                            <a:latin typeface="Cambria Math" panose="02040503050406030204" pitchFamily="18" charset="0"/>
                            <a:ea typeface="Cambria Math" panose="02040503050406030204" pitchFamily="18" charset="0"/>
                          </a:rPr>
                          <m:t>𝑎</m:t>
                        </m:r>
                      </m:e>
                    </m:nary>
                  </m:oMath>
                </a14:m>
                <a:endParaRPr lang="en-GB" noProof="0" dirty="0">
                  <a:ea typeface="Cambria Math" panose="02040503050406030204" pitchFamily="18" charset="0"/>
                </a:endParaRPr>
              </a:p>
              <a:p>
                <a:pPr>
                  <a:buFont typeface="Arial" panose="020B0604020202020204" pitchFamily="34" charset="0"/>
                  <a:buChar char="•"/>
                </a:pPr>
                <a:r>
                  <a:rPr lang="en-GB" dirty="0">
                    <a:ea typeface="Cambria Math" panose="02040503050406030204" pitchFamily="18" charset="0"/>
                  </a:rPr>
                  <a:t>U</a:t>
                </a:r>
                <a:r>
                  <a:rPr lang="en-GB" noProof="0" dirty="0" err="1">
                    <a:ea typeface="Cambria Math" panose="02040503050406030204" pitchFamily="18" charset="0"/>
                  </a:rPr>
                  <a:t>nable</a:t>
                </a:r>
                <a:r>
                  <a:rPr lang="en-GB" noProof="0" dirty="0">
                    <a:ea typeface="Cambria Math" panose="02040503050406030204" pitchFamily="18" charset="0"/>
                  </a:rPr>
                  <a:t> to provide measurements every instant, discrete values:</a:t>
                </a:r>
              </a:p>
              <a:p>
                <a:pPr lvl="1">
                  <a:buFont typeface="Arial" panose="020B0604020202020204" pitchFamily="34" charset="0"/>
                  <a:buChar char="•"/>
                </a:pPr>
                <a14:m>
                  <m:oMath xmlns:m="http://schemas.openxmlformats.org/officeDocument/2006/math">
                    <m:r>
                      <a:rPr lang="en-GB" b="0" i="1" noProof="0" smtClean="0">
                        <a:latin typeface="Cambria Math" panose="02040503050406030204" pitchFamily="18" charset="0"/>
                        <a:ea typeface="Cambria Math" panose="02040503050406030204" pitchFamily="18" charset="0"/>
                      </a:rPr>
                      <m:t>𝑠</m:t>
                    </m:r>
                    <m:d>
                      <m:dPr>
                        <m:ctrlPr>
                          <a:rPr lang="en-GB" b="0" i="1" noProof="0" smtClean="0">
                            <a:latin typeface="Cambria Math" panose="02040503050406030204" pitchFamily="18" charset="0"/>
                            <a:ea typeface="Cambria Math" panose="02040503050406030204" pitchFamily="18" charset="0"/>
                          </a:rPr>
                        </m:ctrlPr>
                      </m:dPr>
                      <m:e>
                        <m:r>
                          <a:rPr lang="en-GB" b="0" i="1" noProof="0" smtClean="0">
                            <a:latin typeface="Cambria Math" panose="02040503050406030204" pitchFamily="18" charset="0"/>
                            <a:ea typeface="Cambria Math" panose="02040503050406030204" pitchFamily="18" charset="0"/>
                          </a:rPr>
                          <m:t>𝑡</m:t>
                        </m:r>
                      </m:e>
                    </m:d>
                    <m:r>
                      <a:rPr lang="en-GB" b="0" i="1" noProof="0" smtClean="0">
                        <a:latin typeface="Cambria Math" panose="02040503050406030204" pitchFamily="18" charset="0"/>
                        <a:ea typeface="Cambria Math" panose="02040503050406030204" pitchFamily="18" charset="0"/>
                      </a:rPr>
                      <m:t>= </m:t>
                    </m:r>
                    <m:nary>
                      <m:naryPr>
                        <m:chr m:val="∑"/>
                        <m:ctrlPr>
                          <a:rPr lang="en-GB" i="1" noProof="0">
                            <a:latin typeface="Cambria Math" panose="02040503050406030204" pitchFamily="18" charset="0"/>
                            <a:ea typeface="Cambria Math" panose="02040503050406030204" pitchFamily="18" charset="0"/>
                          </a:rPr>
                        </m:ctrlPr>
                      </m:naryPr>
                      <m:sub>
                        <m:r>
                          <m:rPr>
                            <m:brk m:alnAt="23"/>
                          </m:rPr>
                          <a:rPr lang="en-GB" i="1" noProof="0">
                            <a:latin typeface="Cambria Math" panose="02040503050406030204" pitchFamily="18" charset="0"/>
                            <a:ea typeface="Cambria Math" panose="02040503050406030204" pitchFamily="18" charset="0"/>
                          </a:rPr>
                          <m:t>𝑎</m:t>
                        </m:r>
                        <m:r>
                          <a:rPr lang="en-GB" i="1" noProof="0">
                            <a:latin typeface="Cambria Math" panose="02040503050406030204" pitchFamily="18" charset="0"/>
                            <a:ea typeface="Cambria Math" panose="02040503050406030204" pitchFamily="18" charset="0"/>
                          </a:rPr>
                          <m:t>=−∞</m:t>
                        </m:r>
                      </m:sub>
                      <m:sup>
                        <m:r>
                          <a:rPr lang="en-GB" b="0" i="1" noProof="0" smtClean="0">
                            <a:latin typeface="Cambria Math" panose="02040503050406030204" pitchFamily="18" charset="0"/>
                            <a:ea typeface="Cambria Math" panose="02040503050406030204" pitchFamily="18" charset="0"/>
                          </a:rPr>
                          <m:t>∞</m:t>
                        </m:r>
                      </m:sup>
                      <m:e>
                        <m:r>
                          <a:rPr lang="en-GB" b="0" i="1" noProof="0" smtClean="0">
                            <a:latin typeface="Cambria Math" panose="02040503050406030204" pitchFamily="18" charset="0"/>
                            <a:ea typeface="Cambria Math" panose="02040503050406030204" pitchFamily="18" charset="0"/>
                          </a:rPr>
                          <m:t>𝑥</m:t>
                        </m:r>
                        <m:d>
                          <m:dPr>
                            <m:ctrlPr>
                              <a:rPr lang="en-GB" i="1" noProof="0">
                                <a:latin typeface="Cambria Math" panose="02040503050406030204" pitchFamily="18" charset="0"/>
                                <a:ea typeface="Cambria Math" panose="02040503050406030204" pitchFamily="18" charset="0"/>
                              </a:rPr>
                            </m:ctrlPr>
                          </m:dPr>
                          <m:e>
                            <m:r>
                              <a:rPr lang="en-GB" b="0" i="1" noProof="0" smtClean="0">
                                <a:latin typeface="Cambria Math" panose="02040503050406030204" pitchFamily="18" charset="0"/>
                                <a:ea typeface="Cambria Math" panose="02040503050406030204" pitchFamily="18" charset="0"/>
                              </a:rPr>
                              <m:t>𝑎</m:t>
                            </m:r>
                          </m:e>
                        </m:d>
                        <m:r>
                          <a:rPr lang="en-GB" b="0" i="1" noProof="0" smtClean="0">
                            <a:latin typeface="Cambria Math" panose="02040503050406030204" pitchFamily="18" charset="0"/>
                            <a:ea typeface="Cambria Math" panose="02040503050406030204" pitchFamily="18" charset="0"/>
                          </a:rPr>
                          <m:t>𝑤</m:t>
                        </m:r>
                        <m:r>
                          <a:rPr lang="en-GB" b="0" i="1" noProof="0" smtClean="0">
                            <a:latin typeface="Cambria Math" panose="02040503050406030204" pitchFamily="18" charset="0"/>
                            <a:ea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𝑡</m:t>
                        </m:r>
                        <m:r>
                          <a:rPr lang="en-GB" b="0" i="1" noProof="0" smtClean="0">
                            <a:latin typeface="Cambria Math" panose="02040503050406030204" pitchFamily="18" charset="0"/>
                            <a:ea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𝑎</m:t>
                        </m:r>
                        <m:r>
                          <a:rPr lang="en-GB" b="0" i="1" noProof="0" smtClean="0">
                            <a:latin typeface="Cambria Math" panose="02040503050406030204" pitchFamily="18" charset="0"/>
                            <a:ea typeface="Cambria Math" panose="02040503050406030204" pitchFamily="18" charset="0"/>
                          </a:rPr>
                          <m:t>)</m:t>
                        </m:r>
                      </m:e>
                    </m:nary>
                  </m:oMath>
                </a14:m>
                <a:endParaRPr lang="en-GB" noProof="0" dirty="0">
                  <a:ea typeface="Cambria Math" panose="02040503050406030204" pitchFamily="18" charset="0"/>
                </a:endParaRPr>
              </a:p>
              <a:p>
                <a:pPr>
                  <a:buFont typeface="Arial" panose="020B0604020202020204" pitchFamily="34" charset="0"/>
                  <a:buChar char="•"/>
                </a:pPr>
                <a:endParaRPr lang="en-GB" noProof="0" dirty="0"/>
              </a:p>
              <a:p>
                <a:pPr>
                  <a:buFont typeface="Arial" panose="020B0604020202020204" pitchFamily="34" charset="0"/>
                  <a:buChar char="•"/>
                </a:pPr>
                <a:endParaRPr lang="en-GB" noProof="0" dirty="0"/>
              </a:p>
              <a:p>
                <a:pPr>
                  <a:buFont typeface="Arial" panose="020B0604020202020204" pitchFamily="34" charset="0"/>
                  <a:buChar char="•"/>
                </a:pPr>
                <a:endParaRPr lang="en-GB"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1845734"/>
                <a:ext cx="6454987" cy="4023360"/>
              </a:xfrm>
              <a:blipFill>
                <a:blip r:embed="rId3"/>
                <a:stretch>
                  <a:fillRect l="-2266" t="-1667" b="-3333"/>
                </a:stretch>
              </a:blipFill>
            </p:spPr>
            <p:txBody>
              <a:bodyPr/>
              <a:lstStyle/>
              <a:p>
                <a:r>
                  <a:rPr lang="en-GB">
                    <a:noFill/>
                  </a:rPr>
                  <a:t> </a:t>
                </a:r>
              </a:p>
            </p:txBody>
          </p:sp>
        </mc:Fallback>
      </mc:AlternateContent>
    </p:spTree>
    <p:extLst>
      <p:ext uri="{BB962C8B-B14F-4D97-AF65-F5344CB8AC3E}">
        <p14:creationId xmlns:p14="http://schemas.microsoft.com/office/powerpoint/2010/main" val="355273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AC67C3-831B-4AB1-A259-DFB839CAFA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54B3F04-9EAC-45C0-B3CE-0387EEA10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GB" sz="3600" noProof="0" dirty="0">
                <a:solidFill>
                  <a:srgbClr val="FFFFFF"/>
                </a:solidFill>
              </a:rPr>
              <a:t>2D convolution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42016" y="605896"/>
                <a:ext cx="6413663" cy="5646208"/>
              </a:xfrm>
            </p:spPr>
            <p:txBody>
              <a:bodyPr anchor="ctr">
                <a:normAutofit/>
              </a:bodyPr>
              <a:lstStyle/>
              <a:p>
                <a:pPr>
                  <a:buFont typeface="Arial" panose="020B0604020202020204" pitchFamily="34" charset="0"/>
                  <a:buChar char="•"/>
                </a:pPr>
                <a:r>
                  <a:rPr lang="en-GB" dirty="0"/>
                  <a:t>C</a:t>
                </a:r>
                <a:r>
                  <a:rPr lang="en-GB" noProof="0" dirty="0" err="1"/>
                  <a:t>onvoluting</a:t>
                </a:r>
                <a:r>
                  <a:rPr lang="en-GB" noProof="0" dirty="0"/>
                  <a:t> over two axes (for discrete variables):</a:t>
                </a:r>
                <a:endParaRPr lang="en-GB" noProof="0" dirty="0">
                  <a:ea typeface="Cambria Math" panose="02040503050406030204" pitchFamily="18" charset="0"/>
                </a:endParaRPr>
              </a:p>
              <a:p>
                <a:pPr lvl="1">
                  <a:buFont typeface="Arial" panose="020B0604020202020204" pitchFamily="34" charset="0"/>
                  <a:buChar char="•"/>
                </a:pPr>
                <a14:m>
                  <m:oMath xmlns:m="http://schemas.openxmlformats.org/officeDocument/2006/math">
                    <m:r>
                      <a:rPr lang="en-GB" b="0" i="1" noProof="0" smtClean="0">
                        <a:latin typeface="Cambria Math" panose="02040503050406030204" pitchFamily="18" charset="0"/>
                      </a:rPr>
                      <m:t>𝑆</m:t>
                    </m:r>
                    <m:d>
                      <m:dPr>
                        <m:ctrlPr>
                          <a:rPr lang="en-GB" b="0" i="1" noProof="0" smtClean="0">
                            <a:latin typeface="Cambria Math" panose="02040503050406030204" pitchFamily="18" charset="0"/>
                          </a:rPr>
                        </m:ctrlPr>
                      </m:dPr>
                      <m:e>
                        <m:r>
                          <a:rPr lang="en-GB" b="0" i="1" noProof="0" smtClean="0">
                            <a:latin typeface="Cambria Math" panose="02040503050406030204" pitchFamily="18" charset="0"/>
                          </a:rPr>
                          <m:t>𝑖</m:t>
                        </m:r>
                        <m:r>
                          <a:rPr lang="en-GB" b="0" i="1" noProof="0" smtClean="0">
                            <a:latin typeface="Cambria Math" panose="02040503050406030204" pitchFamily="18" charset="0"/>
                          </a:rPr>
                          <m:t>,</m:t>
                        </m:r>
                        <m:r>
                          <a:rPr lang="en-GB" b="0" i="1" noProof="0" smtClean="0">
                            <a:latin typeface="Cambria Math" panose="02040503050406030204" pitchFamily="18" charset="0"/>
                          </a:rPr>
                          <m:t>𝑗</m:t>
                        </m:r>
                      </m:e>
                    </m:d>
                    <m:r>
                      <a:rPr lang="en-GB" b="0" i="1" noProof="0" smtClean="0">
                        <a:latin typeface="Cambria Math" panose="02040503050406030204" pitchFamily="18" charset="0"/>
                      </a:rPr>
                      <m:t>=</m:t>
                    </m:r>
                    <m:d>
                      <m:dPr>
                        <m:ctrlPr>
                          <a:rPr lang="en-GB" b="0" i="1" noProof="0" smtClean="0">
                            <a:latin typeface="Cambria Math" panose="02040503050406030204" pitchFamily="18" charset="0"/>
                          </a:rPr>
                        </m:ctrlPr>
                      </m:dPr>
                      <m:e>
                        <m:r>
                          <a:rPr lang="en-GB" b="0" i="1" noProof="0" smtClean="0">
                            <a:latin typeface="Cambria Math" panose="02040503050406030204" pitchFamily="18" charset="0"/>
                          </a:rPr>
                          <m:t>𝐼</m:t>
                        </m:r>
                        <m:r>
                          <a:rPr lang="en-GB" b="0" i="1" noProof="0" smtClean="0">
                            <a:latin typeface="Cambria Math" panose="02040503050406030204" pitchFamily="18" charset="0"/>
                          </a:rPr>
                          <m:t> ∗</m:t>
                        </m:r>
                        <m:r>
                          <a:rPr lang="en-GB" b="0" i="1" noProof="0" smtClean="0">
                            <a:latin typeface="Cambria Math" panose="02040503050406030204" pitchFamily="18" charset="0"/>
                          </a:rPr>
                          <m:t>𝐾</m:t>
                        </m:r>
                        <m:r>
                          <a:rPr lang="en-GB" b="0" i="1" noProof="0" smtClean="0">
                            <a:latin typeface="Cambria Math" panose="02040503050406030204" pitchFamily="18" charset="0"/>
                          </a:rPr>
                          <m:t> </m:t>
                        </m:r>
                      </m:e>
                    </m:d>
                    <m:d>
                      <m:dPr>
                        <m:ctrlPr>
                          <a:rPr lang="en-GB" b="0" i="1" noProof="0" smtClean="0">
                            <a:latin typeface="Cambria Math" panose="02040503050406030204" pitchFamily="18" charset="0"/>
                          </a:rPr>
                        </m:ctrlPr>
                      </m:dPr>
                      <m:e>
                        <m:r>
                          <a:rPr lang="en-GB" b="0" i="1" noProof="0" smtClean="0">
                            <a:latin typeface="Cambria Math" panose="02040503050406030204" pitchFamily="18" charset="0"/>
                          </a:rPr>
                          <m:t>𝑖</m:t>
                        </m:r>
                        <m:r>
                          <a:rPr lang="en-GB" b="0" i="1" noProof="0" smtClean="0">
                            <a:latin typeface="Cambria Math" panose="02040503050406030204" pitchFamily="18" charset="0"/>
                          </a:rPr>
                          <m:t>, </m:t>
                        </m:r>
                        <m:r>
                          <a:rPr lang="en-GB" b="0" i="1" noProof="0" smtClean="0">
                            <a:latin typeface="Cambria Math" panose="02040503050406030204" pitchFamily="18" charset="0"/>
                          </a:rPr>
                          <m:t>𝑗</m:t>
                        </m:r>
                      </m:e>
                    </m:d>
                    <m:r>
                      <a:rPr lang="en-GB" b="0" i="1" noProof="0" smtClean="0">
                        <a:latin typeface="Cambria Math" panose="02040503050406030204" pitchFamily="18" charset="0"/>
                      </a:rPr>
                      <m:t>= </m:t>
                    </m:r>
                    <m:nary>
                      <m:naryPr>
                        <m:chr m:val="∑"/>
                        <m:supHide m:val="on"/>
                        <m:ctrlPr>
                          <a:rPr lang="en-GB" i="1" noProof="0" smtClean="0">
                            <a:latin typeface="Cambria Math" panose="02040503050406030204" pitchFamily="18" charset="0"/>
                          </a:rPr>
                        </m:ctrlPr>
                      </m:naryPr>
                      <m:sub>
                        <m:r>
                          <m:rPr>
                            <m:brk m:alnAt="7"/>
                          </m:rPr>
                          <a:rPr lang="en-GB" b="0" i="1" noProof="0" smtClean="0">
                            <a:latin typeface="Cambria Math" panose="02040503050406030204" pitchFamily="18" charset="0"/>
                          </a:rPr>
                          <m:t>𝑚</m:t>
                        </m:r>
                      </m:sub>
                      <m:sup/>
                      <m:e>
                        <m:nary>
                          <m:naryPr>
                            <m:chr m:val="∑"/>
                            <m:limLoc m:val="subSup"/>
                            <m:ctrlPr>
                              <a:rPr lang="en-GB" i="1" noProof="0" smtClean="0">
                                <a:latin typeface="Cambria Math" panose="02040503050406030204" pitchFamily="18" charset="0"/>
                              </a:rPr>
                            </m:ctrlPr>
                          </m:naryPr>
                          <m:sub>
                            <m:r>
                              <m:rPr>
                                <m:brk m:alnAt="25"/>
                              </m:rPr>
                              <a:rPr lang="en-GB" b="0" i="1" noProof="0" smtClean="0">
                                <a:latin typeface="Cambria Math" panose="02040503050406030204" pitchFamily="18" charset="0"/>
                              </a:rPr>
                              <m:t>𝑛</m:t>
                            </m:r>
                          </m:sub>
                          <m:sup/>
                          <m:e>
                            <m:r>
                              <a:rPr lang="en-GB" b="0" i="1" noProof="0" smtClean="0">
                                <a:latin typeface="Cambria Math" panose="02040503050406030204" pitchFamily="18" charset="0"/>
                              </a:rPr>
                              <m:t>𝐼</m:t>
                            </m:r>
                            <m:d>
                              <m:dPr>
                                <m:ctrlPr>
                                  <a:rPr lang="en-GB" b="0" i="1" noProof="0" smtClean="0">
                                    <a:latin typeface="Cambria Math" panose="02040503050406030204" pitchFamily="18" charset="0"/>
                                  </a:rPr>
                                </m:ctrlPr>
                              </m:dPr>
                              <m:e>
                                <m:r>
                                  <a:rPr lang="en-GB" b="0" i="1" noProof="0" smtClean="0">
                                    <a:latin typeface="Cambria Math" panose="02040503050406030204" pitchFamily="18" charset="0"/>
                                  </a:rPr>
                                  <m:t>𝑚</m:t>
                                </m:r>
                                <m:r>
                                  <a:rPr lang="en-GB" b="0" i="1" noProof="0" smtClean="0">
                                    <a:latin typeface="Cambria Math" panose="02040503050406030204" pitchFamily="18" charset="0"/>
                                  </a:rPr>
                                  <m:t>,</m:t>
                                </m:r>
                                <m:r>
                                  <a:rPr lang="en-GB" b="0" i="1" noProof="0" smtClean="0">
                                    <a:latin typeface="Cambria Math" panose="02040503050406030204" pitchFamily="18" charset="0"/>
                                  </a:rPr>
                                  <m:t>𝑛</m:t>
                                </m:r>
                              </m:e>
                            </m:d>
                            <m:r>
                              <a:rPr lang="en-GB" b="0" i="1" noProof="0" smtClean="0">
                                <a:latin typeface="Cambria Math" panose="02040503050406030204" pitchFamily="18" charset="0"/>
                              </a:rPr>
                              <m:t>𝐾</m:t>
                            </m:r>
                            <m:r>
                              <a:rPr lang="en-GB" b="0" i="1" noProof="0" smtClean="0">
                                <a:latin typeface="Cambria Math" panose="02040503050406030204" pitchFamily="18" charset="0"/>
                              </a:rPr>
                              <m:t>(</m:t>
                            </m:r>
                            <m:r>
                              <a:rPr lang="en-GB" b="0" i="1" noProof="0" smtClean="0">
                                <a:latin typeface="Cambria Math" panose="02040503050406030204" pitchFamily="18" charset="0"/>
                              </a:rPr>
                              <m:t>𝑖</m:t>
                            </m:r>
                            <m:r>
                              <a:rPr lang="en-GB" b="0" i="1" noProof="0" smtClean="0">
                                <a:latin typeface="Cambria Math" panose="02040503050406030204" pitchFamily="18" charset="0"/>
                              </a:rPr>
                              <m:t>−</m:t>
                            </m:r>
                            <m:r>
                              <a:rPr lang="en-GB" b="0" i="1" noProof="0" smtClean="0">
                                <a:latin typeface="Cambria Math" panose="02040503050406030204" pitchFamily="18" charset="0"/>
                              </a:rPr>
                              <m:t>𝑚</m:t>
                            </m:r>
                            <m:r>
                              <a:rPr lang="en-GB" b="0" i="1" noProof="0" smtClean="0">
                                <a:latin typeface="Cambria Math" panose="02040503050406030204" pitchFamily="18" charset="0"/>
                              </a:rPr>
                              <m:t>, </m:t>
                            </m:r>
                            <m:r>
                              <a:rPr lang="en-GB" b="0" i="1" noProof="0" smtClean="0">
                                <a:latin typeface="Cambria Math" panose="02040503050406030204" pitchFamily="18" charset="0"/>
                              </a:rPr>
                              <m:t>𝑗</m:t>
                            </m:r>
                            <m:r>
                              <a:rPr lang="en-GB" b="0" i="1" noProof="0" smtClean="0">
                                <a:latin typeface="Cambria Math" panose="02040503050406030204" pitchFamily="18" charset="0"/>
                              </a:rPr>
                              <m:t>−</m:t>
                            </m:r>
                            <m:r>
                              <a:rPr lang="en-GB" b="0" i="1" noProof="0" smtClean="0">
                                <a:latin typeface="Cambria Math" panose="02040503050406030204" pitchFamily="18" charset="0"/>
                              </a:rPr>
                              <m:t>𝑛</m:t>
                            </m:r>
                            <m:r>
                              <a:rPr lang="en-GB" b="0" i="1" noProof="0" smtClean="0">
                                <a:latin typeface="Cambria Math" panose="02040503050406030204" pitchFamily="18" charset="0"/>
                              </a:rPr>
                              <m:t>)</m:t>
                            </m:r>
                          </m:e>
                        </m:nary>
                      </m:e>
                    </m:nary>
                  </m:oMath>
                </a14:m>
                <a:endParaRPr lang="en-GB" noProof="0" dirty="0"/>
              </a:p>
              <a:p>
                <a:pPr lvl="1">
                  <a:buFont typeface="Arial" panose="020B0604020202020204" pitchFamily="34" charset="0"/>
                  <a:buChar char="•"/>
                </a:pPr>
                <a:r>
                  <a:rPr lang="en-GB" noProof="0" dirty="0"/>
                  <a:t>This is commutative:</a:t>
                </a:r>
              </a:p>
              <a:p>
                <a:pPr lvl="1">
                  <a:buFont typeface="Arial" panose="020B0604020202020204" pitchFamily="34" charset="0"/>
                  <a:buChar char="•"/>
                </a:pPr>
                <a14:m>
                  <m:oMath xmlns:m="http://schemas.openxmlformats.org/officeDocument/2006/math">
                    <m:r>
                      <a:rPr lang="en-GB" i="1" noProof="0">
                        <a:latin typeface="Cambria Math" panose="02040503050406030204" pitchFamily="18" charset="0"/>
                      </a:rPr>
                      <m:t>𝑆</m:t>
                    </m:r>
                    <m:d>
                      <m:dPr>
                        <m:ctrlPr>
                          <a:rPr lang="en-GB" i="1" noProof="0">
                            <a:latin typeface="Cambria Math" panose="02040503050406030204" pitchFamily="18" charset="0"/>
                          </a:rPr>
                        </m:ctrlPr>
                      </m:dPr>
                      <m:e>
                        <m:r>
                          <a:rPr lang="en-GB" i="1" noProof="0">
                            <a:latin typeface="Cambria Math" panose="02040503050406030204" pitchFamily="18" charset="0"/>
                          </a:rPr>
                          <m:t>𝑖</m:t>
                        </m:r>
                        <m:r>
                          <a:rPr lang="en-GB" i="1" noProof="0">
                            <a:latin typeface="Cambria Math" panose="02040503050406030204" pitchFamily="18" charset="0"/>
                          </a:rPr>
                          <m:t>,</m:t>
                        </m:r>
                        <m:r>
                          <a:rPr lang="en-GB" i="1" noProof="0">
                            <a:latin typeface="Cambria Math" panose="02040503050406030204" pitchFamily="18" charset="0"/>
                          </a:rPr>
                          <m:t>𝑗</m:t>
                        </m:r>
                      </m:e>
                    </m:d>
                    <m:r>
                      <a:rPr lang="en-GB" i="1" noProof="0">
                        <a:latin typeface="Cambria Math" panose="02040503050406030204" pitchFamily="18" charset="0"/>
                      </a:rPr>
                      <m:t>=</m:t>
                    </m:r>
                    <m:d>
                      <m:dPr>
                        <m:ctrlPr>
                          <a:rPr lang="en-GB" i="1" noProof="0">
                            <a:latin typeface="Cambria Math" panose="02040503050406030204" pitchFamily="18" charset="0"/>
                          </a:rPr>
                        </m:ctrlPr>
                      </m:dPr>
                      <m:e>
                        <m:r>
                          <a:rPr lang="en-GB" i="1" noProof="0">
                            <a:latin typeface="Cambria Math" panose="02040503050406030204" pitchFamily="18" charset="0"/>
                          </a:rPr>
                          <m:t>𝐼</m:t>
                        </m:r>
                        <m:r>
                          <a:rPr lang="en-GB" i="1" noProof="0">
                            <a:latin typeface="Cambria Math" panose="02040503050406030204" pitchFamily="18" charset="0"/>
                          </a:rPr>
                          <m:t> ∗</m:t>
                        </m:r>
                        <m:r>
                          <a:rPr lang="en-GB" i="1" noProof="0">
                            <a:latin typeface="Cambria Math" panose="02040503050406030204" pitchFamily="18" charset="0"/>
                          </a:rPr>
                          <m:t>𝐾</m:t>
                        </m:r>
                        <m:r>
                          <a:rPr lang="en-GB" i="1" noProof="0">
                            <a:latin typeface="Cambria Math" panose="02040503050406030204" pitchFamily="18" charset="0"/>
                          </a:rPr>
                          <m:t> </m:t>
                        </m:r>
                      </m:e>
                    </m:d>
                    <m:d>
                      <m:dPr>
                        <m:ctrlPr>
                          <a:rPr lang="en-GB" i="1" noProof="0">
                            <a:latin typeface="Cambria Math" panose="02040503050406030204" pitchFamily="18" charset="0"/>
                          </a:rPr>
                        </m:ctrlPr>
                      </m:dPr>
                      <m:e>
                        <m:r>
                          <a:rPr lang="en-GB" i="1" noProof="0">
                            <a:latin typeface="Cambria Math" panose="02040503050406030204" pitchFamily="18" charset="0"/>
                          </a:rPr>
                          <m:t>𝑖</m:t>
                        </m:r>
                        <m:r>
                          <a:rPr lang="en-GB" i="1" noProof="0">
                            <a:latin typeface="Cambria Math" panose="02040503050406030204" pitchFamily="18" charset="0"/>
                          </a:rPr>
                          <m:t>, </m:t>
                        </m:r>
                        <m:r>
                          <a:rPr lang="en-GB" i="1" noProof="0">
                            <a:latin typeface="Cambria Math" panose="02040503050406030204" pitchFamily="18" charset="0"/>
                          </a:rPr>
                          <m:t>𝑗</m:t>
                        </m:r>
                      </m:e>
                    </m:d>
                    <m:r>
                      <a:rPr lang="en-GB" i="1" noProof="0">
                        <a:latin typeface="Cambria Math" panose="02040503050406030204" pitchFamily="18" charset="0"/>
                      </a:rPr>
                      <m:t>= </m:t>
                    </m:r>
                    <m:nary>
                      <m:naryPr>
                        <m:chr m:val="∑"/>
                        <m:supHide m:val="on"/>
                        <m:ctrlPr>
                          <a:rPr lang="en-GB" i="1" noProof="0">
                            <a:latin typeface="Cambria Math" panose="02040503050406030204" pitchFamily="18" charset="0"/>
                          </a:rPr>
                        </m:ctrlPr>
                      </m:naryPr>
                      <m:sub>
                        <m:r>
                          <m:rPr>
                            <m:brk m:alnAt="7"/>
                          </m:rPr>
                          <a:rPr lang="en-GB" i="1" noProof="0">
                            <a:latin typeface="Cambria Math" panose="02040503050406030204" pitchFamily="18" charset="0"/>
                          </a:rPr>
                          <m:t>𝑚</m:t>
                        </m:r>
                      </m:sub>
                      <m:sup/>
                      <m:e>
                        <m:nary>
                          <m:naryPr>
                            <m:chr m:val="∑"/>
                            <m:limLoc m:val="subSup"/>
                            <m:ctrlPr>
                              <a:rPr lang="en-GB" i="1" noProof="0">
                                <a:latin typeface="Cambria Math" panose="02040503050406030204" pitchFamily="18" charset="0"/>
                              </a:rPr>
                            </m:ctrlPr>
                          </m:naryPr>
                          <m:sub>
                            <m:r>
                              <m:rPr>
                                <m:brk m:alnAt="25"/>
                              </m:rPr>
                              <a:rPr lang="en-GB" i="1" noProof="0">
                                <a:latin typeface="Cambria Math" panose="02040503050406030204" pitchFamily="18" charset="0"/>
                              </a:rPr>
                              <m:t>𝑛</m:t>
                            </m:r>
                          </m:sub>
                          <m:sup/>
                          <m:e>
                            <m:r>
                              <a:rPr lang="en-GB" i="1" noProof="0">
                                <a:latin typeface="Cambria Math" panose="02040503050406030204" pitchFamily="18" charset="0"/>
                              </a:rPr>
                              <m:t>𝐼</m:t>
                            </m:r>
                            <m:r>
                              <a:rPr lang="en-GB" i="1" noProof="0">
                                <a:latin typeface="Cambria Math" panose="02040503050406030204" pitchFamily="18" charset="0"/>
                              </a:rPr>
                              <m:t>(</m:t>
                            </m:r>
                            <m:r>
                              <a:rPr lang="en-GB" i="1" noProof="0">
                                <a:latin typeface="Cambria Math" panose="02040503050406030204" pitchFamily="18" charset="0"/>
                              </a:rPr>
                              <m:t>𝑖</m:t>
                            </m:r>
                            <m:r>
                              <a:rPr lang="en-GB" i="1" noProof="0">
                                <a:latin typeface="Cambria Math" panose="02040503050406030204" pitchFamily="18" charset="0"/>
                              </a:rPr>
                              <m:t>−</m:t>
                            </m:r>
                            <m:r>
                              <a:rPr lang="en-GB" i="1" noProof="0">
                                <a:latin typeface="Cambria Math" panose="02040503050406030204" pitchFamily="18" charset="0"/>
                              </a:rPr>
                              <m:t>𝑚</m:t>
                            </m:r>
                            <m:r>
                              <a:rPr lang="en-GB" i="1" noProof="0">
                                <a:latin typeface="Cambria Math" panose="02040503050406030204" pitchFamily="18" charset="0"/>
                              </a:rPr>
                              <m:t>, </m:t>
                            </m:r>
                            <m:r>
                              <a:rPr lang="en-GB" i="1" noProof="0">
                                <a:latin typeface="Cambria Math" panose="02040503050406030204" pitchFamily="18" charset="0"/>
                              </a:rPr>
                              <m:t>𝑗</m:t>
                            </m:r>
                            <m:r>
                              <a:rPr lang="en-GB" i="1" noProof="0">
                                <a:latin typeface="Cambria Math" panose="02040503050406030204" pitchFamily="18" charset="0"/>
                              </a:rPr>
                              <m:t>−</m:t>
                            </m:r>
                            <m:r>
                              <a:rPr lang="en-GB" i="1" noProof="0">
                                <a:latin typeface="Cambria Math" panose="02040503050406030204" pitchFamily="18" charset="0"/>
                              </a:rPr>
                              <m:t>𝑛</m:t>
                            </m:r>
                            <m:r>
                              <a:rPr lang="en-GB" i="1" noProof="0">
                                <a:latin typeface="Cambria Math" panose="02040503050406030204" pitchFamily="18" charset="0"/>
                              </a:rPr>
                              <m:t>)</m:t>
                            </m:r>
                            <m:r>
                              <a:rPr lang="en-GB" i="1" noProof="0">
                                <a:latin typeface="Cambria Math" panose="02040503050406030204" pitchFamily="18" charset="0"/>
                              </a:rPr>
                              <m:t>𝐾</m:t>
                            </m:r>
                            <m:r>
                              <a:rPr lang="en-GB" b="0" i="1" noProof="0" smtClean="0">
                                <a:latin typeface="Cambria Math" panose="02040503050406030204" pitchFamily="18" charset="0"/>
                              </a:rPr>
                              <m:t>(</m:t>
                            </m:r>
                            <m:r>
                              <a:rPr lang="en-GB" b="0" i="1" noProof="0" smtClean="0">
                                <a:latin typeface="Cambria Math" panose="02040503050406030204" pitchFamily="18" charset="0"/>
                              </a:rPr>
                              <m:t>𝑚</m:t>
                            </m:r>
                            <m:r>
                              <a:rPr lang="en-GB" b="0" i="1" noProof="0" smtClean="0">
                                <a:latin typeface="Cambria Math" panose="02040503050406030204" pitchFamily="18" charset="0"/>
                              </a:rPr>
                              <m:t>,</m:t>
                            </m:r>
                            <m:r>
                              <a:rPr lang="en-GB" b="0" i="1" noProof="0" smtClean="0">
                                <a:latin typeface="Cambria Math" panose="02040503050406030204" pitchFamily="18" charset="0"/>
                              </a:rPr>
                              <m:t>𝑛</m:t>
                            </m:r>
                            <m:r>
                              <a:rPr lang="en-GB" b="0" i="1" noProof="0" smtClean="0">
                                <a:latin typeface="Cambria Math" panose="02040503050406030204" pitchFamily="18" charset="0"/>
                              </a:rPr>
                              <m:t>)</m:t>
                            </m:r>
                          </m:e>
                        </m:nary>
                      </m:e>
                    </m:nary>
                  </m:oMath>
                </a14:m>
                <a:endParaRPr lang="en-GB" noProof="0" dirty="0"/>
              </a:p>
              <a:p>
                <a:pPr>
                  <a:buFont typeface="Arial" panose="020B0604020202020204" pitchFamily="34" charset="0"/>
                  <a:buChar char="•"/>
                </a:pPr>
                <a:r>
                  <a:rPr lang="en-GB" noProof="0" dirty="0"/>
                  <a:t>Cross-correlation, convolution without flipping the kernel:</a:t>
                </a:r>
              </a:p>
              <a:p>
                <a:pPr lvl="1">
                  <a:buFont typeface="Arial" panose="020B0604020202020204" pitchFamily="34" charset="0"/>
                  <a:buChar char="•"/>
                </a:pPr>
                <a14:m>
                  <m:oMath xmlns:m="http://schemas.openxmlformats.org/officeDocument/2006/math">
                    <m:r>
                      <a:rPr lang="en-GB" i="1" noProof="0">
                        <a:latin typeface="Cambria Math" panose="02040503050406030204" pitchFamily="18" charset="0"/>
                      </a:rPr>
                      <m:t>𝑆</m:t>
                    </m:r>
                    <m:d>
                      <m:dPr>
                        <m:ctrlPr>
                          <a:rPr lang="en-GB" i="1" noProof="0">
                            <a:latin typeface="Cambria Math" panose="02040503050406030204" pitchFamily="18" charset="0"/>
                          </a:rPr>
                        </m:ctrlPr>
                      </m:dPr>
                      <m:e>
                        <m:r>
                          <a:rPr lang="en-GB" i="1" noProof="0">
                            <a:latin typeface="Cambria Math" panose="02040503050406030204" pitchFamily="18" charset="0"/>
                          </a:rPr>
                          <m:t>𝑖</m:t>
                        </m:r>
                        <m:r>
                          <a:rPr lang="en-GB" i="1" noProof="0">
                            <a:latin typeface="Cambria Math" panose="02040503050406030204" pitchFamily="18" charset="0"/>
                          </a:rPr>
                          <m:t>,</m:t>
                        </m:r>
                        <m:r>
                          <a:rPr lang="en-GB" i="1" noProof="0">
                            <a:latin typeface="Cambria Math" panose="02040503050406030204" pitchFamily="18" charset="0"/>
                          </a:rPr>
                          <m:t>𝑗</m:t>
                        </m:r>
                      </m:e>
                    </m:d>
                    <m:r>
                      <a:rPr lang="en-GB" i="1" noProof="0">
                        <a:latin typeface="Cambria Math" panose="02040503050406030204" pitchFamily="18" charset="0"/>
                      </a:rPr>
                      <m:t>=</m:t>
                    </m:r>
                    <m:d>
                      <m:dPr>
                        <m:ctrlPr>
                          <a:rPr lang="en-GB" i="1" noProof="0">
                            <a:latin typeface="Cambria Math" panose="02040503050406030204" pitchFamily="18" charset="0"/>
                          </a:rPr>
                        </m:ctrlPr>
                      </m:dPr>
                      <m:e>
                        <m:r>
                          <a:rPr lang="en-GB" i="1" noProof="0">
                            <a:latin typeface="Cambria Math" panose="02040503050406030204" pitchFamily="18" charset="0"/>
                          </a:rPr>
                          <m:t>𝐼</m:t>
                        </m:r>
                        <m:r>
                          <a:rPr lang="en-GB" i="1" noProof="0">
                            <a:latin typeface="Cambria Math" panose="02040503050406030204" pitchFamily="18" charset="0"/>
                          </a:rPr>
                          <m:t> ∗</m:t>
                        </m:r>
                        <m:r>
                          <a:rPr lang="en-GB" i="1" noProof="0">
                            <a:latin typeface="Cambria Math" panose="02040503050406030204" pitchFamily="18" charset="0"/>
                          </a:rPr>
                          <m:t>𝐾</m:t>
                        </m:r>
                        <m:r>
                          <a:rPr lang="en-GB" i="1" noProof="0">
                            <a:latin typeface="Cambria Math" panose="02040503050406030204" pitchFamily="18" charset="0"/>
                          </a:rPr>
                          <m:t> </m:t>
                        </m:r>
                      </m:e>
                    </m:d>
                    <m:d>
                      <m:dPr>
                        <m:ctrlPr>
                          <a:rPr lang="en-GB" i="1" noProof="0">
                            <a:latin typeface="Cambria Math" panose="02040503050406030204" pitchFamily="18" charset="0"/>
                          </a:rPr>
                        </m:ctrlPr>
                      </m:dPr>
                      <m:e>
                        <m:r>
                          <a:rPr lang="en-GB" i="1" noProof="0">
                            <a:latin typeface="Cambria Math" panose="02040503050406030204" pitchFamily="18" charset="0"/>
                          </a:rPr>
                          <m:t>𝑖</m:t>
                        </m:r>
                        <m:r>
                          <a:rPr lang="en-GB" i="1" noProof="0">
                            <a:latin typeface="Cambria Math" panose="02040503050406030204" pitchFamily="18" charset="0"/>
                          </a:rPr>
                          <m:t>, </m:t>
                        </m:r>
                        <m:r>
                          <a:rPr lang="en-GB" i="1" noProof="0">
                            <a:latin typeface="Cambria Math" panose="02040503050406030204" pitchFamily="18" charset="0"/>
                          </a:rPr>
                          <m:t>𝑗</m:t>
                        </m:r>
                      </m:e>
                    </m:d>
                    <m:r>
                      <a:rPr lang="en-GB" i="1" noProof="0">
                        <a:latin typeface="Cambria Math" panose="02040503050406030204" pitchFamily="18" charset="0"/>
                      </a:rPr>
                      <m:t>= </m:t>
                    </m:r>
                    <m:nary>
                      <m:naryPr>
                        <m:chr m:val="∑"/>
                        <m:supHide m:val="on"/>
                        <m:ctrlPr>
                          <a:rPr lang="en-GB" i="1" noProof="0">
                            <a:latin typeface="Cambria Math" panose="02040503050406030204" pitchFamily="18" charset="0"/>
                          </a:rPr>
                        </m:ctrlPr>
                      </m:naryPr>
                      <m:sub>
                        <m:r>
                          <m:rPr>
                            <m:brk m:alnAt="7"/>
                          </m:rPr>
                          <a:rPr lang="en-GB" i="1" noProof="0">
                            <a:latin typeface="Cambria Math" panose="02040503050406030204" pitchFamily="18" charset="0"/>
                          </a:rPr>
                          <m:t>𝑚</m:t>
                        </m:r>
                      </m:sub>
                      <m:sup/>
                      <m:e>
                        <m:nary>
                          <m:naryPr>
                            <m:chr m:val="∑"/>
                            <m:limLoc m:val="subSup"/>
                            <m:ctrlPr>
                              <a:rPr lang="en-GB" i="1" noProof="0">
                                <a:latin typeface="Cambria Math" panose="02040503050406030204" pitchFamily="18" charset="0"/>
                              </a:rPr>
                            </m:ctrlPr>
                          </m:naryPr>
                          <m:sub>
                            <m:r>
                              <m:rPr>
                                <m:brk m:alnAt="25"/>
                              </m:rPr>
                              <a:rPr lang="en-GB" i="1" noProof="0">
                                <a:latin typeface="Cambria Math" panose="02040503050406030204" pitchFamily="18" charset="0"/>
                              </a:rPr>
                              <m:t>𝑛</m:t>
                            </m:r>
                          </m:sub>
                          <m:sup/>
                          <m:e>
                            <m:r>
                              <a:rPr lang="en-GB" i="1" noProof="0">
                                <a:latin typeface="Cambria Math" panose="02040503050406030204" pitchFamily="18" charset="0"/>
                              </a:rPr>
                              <m:t>𝐼</m:t>
                            </m:r>
                            <m:d>
                              <m:dPr>
                                <m:ctrlPr>
                                  <a:rPr lang="en-GB" i="1" noProof="0">
                                    <a:latin typeface="Cambria Math" panose="02040503050406030204" pitchFamily="18" charset="0"/>
                                  </a:rPr>
                                </m:ctrlPr>
                              </m:dPr>
                              <m:e>
                                <m:r>
                                  <a:rPr lang="en-GB" i="1" noProof="0">
                                    <a:latin typeface="Cambria Math" panose="02040503050406030204" pitchFamily="18" charset="0"/>
                                  </a:rPr>
                                  <m:t>𝑚</m:t>
                                </m:r>
                                <m:r>
                                  <a:rPr lang="en-GB" i="1" noProof="0">
                                    <a:latin typeface="Cambria Math" panose="02040503050406030204" pitchFamily="18" charset="0"/>
                                  </a:rPr>
                                  <m:t>,</m:t>
                                </m:r>
                                <m:r>
                                  <a:rPr lang="en-GB" i="1" noProof="0">
                                    <a:latin typeface="Cambria Math" panose="02040503050406030204" pitchFamily="18" charset="0"/>
                                  </a:rPr>
                                  <m:t>𝑛</m:t>
                                </m:r>
                              </m:e>
                            </m:d>
                            <m:r>
                              <a:rPr lang="en-GB" i="1" noProof="0">
                                <a:latin typeface="Cambria Math" panose="02040503050406030204" pitchFamily="18" charset="0"/>
                              </a:rPr>
                              <m:t>𝐾</m:t>
                            </m:r>
                            <m:r>
                              <a:rPr lang="en-GB" i="1" noProof="0">
                                <a:latin typeface="Cambria Math" panose="02040503050406030204" pitchFamily="18" charset="0"/>
                              </a:rPr>
                              <m:t>(</m:t>
                            </m:r>
                            <m:r>
                              <a:rPr lang="en-GB" i="1" noProof="0">
                                <a:latin typeface="Cambria Math" panose="02040503050406030204" pitchFamily="18" charset="0"/>
                              </a:rPr>
                              <m:t>𝑖</m:t>
                            </m:r>
                            <m:r>
                              <a:rPr lang="en-GB" b="0" i="1" noProof="0" smtClean="0">
                                <a:latin typeface="Cambria Math" panose="02040503050406030204" pitchFamily="18" charset="0"/>
                              </a:rPr>
                              <m:t>+</m:t>
                            </m:r>
                            <m:r>
                              <a:rPr lang="en-GB" i="1" noProof="0">
                                <a:latin typeface="Cambria Math" panose="02040503050406030204" pitchFamily="18" charset="0"/>
                              </a:rPr>
                              <m:t>𝑚</m:t>
                            </m:r>
                            <m:r>
                              <a:rPr lang="en-GB" i="1" noProof="0">
                                <a:latin typeface="Cambria Math" panose="02040503050406030204" pitchFamily="18" charset="0"/>
                              </a:rPr>
                              <m:t>, </m:t>
                            </m:r>
                            <m:r>
                              <a:rPr lang="en-GB" i="1" noProof="0">
                                <a:latin typeface="Cambria Math" panose="02040503050406030204" pitchFamily="18" charset="0"/>
                              </a:rPr>
                              <m:t>𝑗</m:t>
                            </m:r>
                            <m:r>
                              <a:rPr lang="en-GB" b="0" i="1" noProof="0" smtClean="0">
                                <a:latin typeface="Cambria Math" panose="02040503050406030204" pitchFamily="18" charset="0"/>
                              </a:rPr>
                              <m:t>+</m:t>
                            </m:r>
                            <m:r>
                              <a:rPr lang="en-GB" i="1" noProof="0">
                                <a:latin typeface="Cambria Math" panose="02040503050406030204" pitchFamily="18" charset="0"/>
                              </a:rPr>
                              <m:t>𝑛</m:t>
                            </m:r>
                            <m:r>
                              <a:rPr lang="en-GB" i="1" noProof="0">
                                <a:latin typeface="Cambria Math" panose="02040503050406030204" pitchFamily="18" charset="0"/>
                              </a:rPr>
                              <m:t>)</m:t>
                            </m:r>
                          </m:e>
                        </m:nary>
                      </m:e>
                    </m:nary>
                  </m:oMath>
                </a14:m>
                <a:endParaRPr lang="en-GB" noProof="0" dirty="0"/>
              </a:p>
              <a:p>
                <a:pPr lvl="1">
                  <a:buFont typeface="Arial" panose="020B0604020202020204" pitchFamily="34" charset="0"/>
                  <a:buChar char="•"/>
                </a:pPr>
                <a:r>
                  <a:rPr lang="en-GB" noProof="0" dirty="0"/>
                  <a:t>Often used interchangeably as convolution in ML libraries.</a:t>
                </a:r>
              </a:p>
              <a:p>
                <a:pPr lvl="2">
                  <a:buFont typeface="Arial" panose="020B0604020202020204" pitchFamily="34" charset="0"/>
                  <a:buChar char="•"/>
                </a:pPr>
                <a:r>
                  <a:rPr lang="nb-NO" noProof="0" dirty="0" err="1"/>
                  <a:t>Tensorflow</a:t>
                </a:r>
                <a:r>
                  <a:rPr lang="nb-NO" noProof="0" dirty="0"/>
                  <a:t> </a:t>
                </a:r>
                <a:r>
                  <a:rPr lang="nb-NO" noProof="0" dirty="0" err="1"/>
                  <a:t>implements</a:t>
                </a:r>
                <a:r>
                  <a:rPr lang="nb-NO" noProof="0" dirty="0"/>
                  <a:t> cross-</a:t>
                </a:r>
                <a:r>
                  <a:rPr lang="nb-NO" noProof="0" dirty="0" err="1"/>
                  <a:t>correlation</a:t>
                </a:r>
                <a:r>
                  <a:rPr lang="nb-NO" noProof="0" dirty="0"/>
                  <a:t> as </a:t>
                </a:r>
                <a:r>
                  <a:rPr lang="nb-NO" noProof="0" dirty="0" err="1"/>
                  <a:t>convolution</a:t>
                </a:r>
                <a:endParaRPr lang="en-GB" noProof="0" dirty="0"/>
              </a:p>
              <a:p>
                <a:pPr lvl="1">
                  <a:buFont typeface="Arial" panose="020B0604020202020204" pitchFamily="34" charset="0"/>
                  <a:buChar char="•"/>
                </a:pPr>
                <a:r>
                  <a:rPr lang="en-GB" noProof="0" dirty="0"/>
                  <a:t>Book: convolution without flipping the kernel</a:t>
                </a:r>
              </a:p>
              <a:p>
                <a:pPr>
                  <a:buFont typeface="Arial" panose="020B0604020202020204" pitchFamily="34" charset="0"/>
                  <a:buChar char="•"/>
                </a:pPr>
                <a:r>
                  <a:rPr lang="en-GB" noProof="0" dirty="0"/>
                  <a:t>Discrete convolution may be viewed as matrix multiplication</a:t>
                </a:r>
              </a:p>
              <a:p>
                <a:pPr lvl="1">
                  <a:buFont typeface="Arial" panose="020B0604020202020204" pitchFamily="34" charset="0"/>
                  <a:buChar char="•"/>
                </a:pPr>
                <a:r>
                  <a:rPr lang="en-GB" noProof="0" dirty="0"/>
                  <a:t>Condition: several entries constrained to be equal to other entries</a:t>
                </a:r>
              </a:p>
              <a:p>
                <a:pPr marL="201168" lvl="1" indent="0">
                  <a:buNone/>
                </a:pPr>
                <a:endParaRPr lang="en-GB"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2281" r="-951"/>
                </a:stretch>
              </a:blipFill>
            </p:spPr>
            <p:txBody>
              <a:bodyPr/>
              <a:lstStyle/>
              <a:p>
                <a:r>
                  <a:rPr lang="en-GB">
                    <a:noFill/>
                  </a:rPr>
                  <a:t> </a:t>
                </a:r>
              </a:p>
            </p:txBody>
          </p:sp>
        </mc:Fallback>
      </mc:AlternateContent>
    </p:spTree>
    <p:extLst>
      <p:ext uri="{BB962C8B-B14F-4D97-AF65-F5344CB8AC3E}">
        <p14:creationId xmlns:p14="http://schemas.microsoft.com/office/powerpoint/2010/main" val="12289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noProof="0" dirty="0"/>
              <a:t>2D </a:t>
            </a:r>
            <a:r>
              <a:rPr lang="nb-NO" noProof="0" dirty="0" err="1"/>
              <a:t>convolution</a:t>
            </a:r>
            <a:r>
              <a:rPr lang="nb-NO" noProof="0" dirty="0"/>
              <a:t> (</a:t>
            </a:r>
            <a:r>
              <a:rPr lang="nb-NO" noProof="0" dirty="0" err="1"/>
              <a:t>cont</a:t>
            </a:r>
            <a:r>
              <a:rPr lang="nb-NO" noProof="0" dirty="0"/>
              <a:t>.)</a:t>
            </a:r>
            <a:endParaRPr lang="en-GB" noProof="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en-GB" i="1" noProof="0" dirty="0"/>
                  <a:t>Univariate discrete convolution </a:t>
                </a:r>
                <a:r>
                  <a:rPr lang="en-GB" noProof="0" dirty="0"/>
                  <a:t>takes on the form of a </a:t>
                </a:r>
                <a:r>
                  <a:rPr lang="en-GB" i="1" noProof="0" dirty="0"/>
                  <a:t>Toeplitz </a:t>
                </a:r>
                <a:r>
                  <a:rPr lang="en-GB" noProof="0" dirty="0"/>
                  <a:t>matrix: </a:t>
                </a:r>
              </a:p>
              <a:p>
                <a:pPr lvl="1">
                  <a:buFont typeface="Arial" panose="020B0604020202020204" pitchFamily="34" charset="0"/>
                  <a:buChar char="•"/>
                </a:pPr>
                <a14:m>
                  <m:oMath xmlns:m="http://schemas.openxmlformats.org/officeDocument/2006/math">
                    <m:m>
                      <m:mPr>
                        <m:mcs>
                          <m:mc>
                            <m:mcPr>
                              <m:count m:val="3"/>
                              <m:mcJc m:val="center"/>
                            </m:mcPr>
                          </m:mc>
                        </m:mcs>
                        <m:ctrlPr>
                          <a:rPr lang="en-GB" i="1" noProof="0" smtClean="0">
                            <a:latin typeface="Cambria Math" panose="02040503050406030204" pitchFamily="18" charset="0"/>
                          </a:rPr>
                        </m:ctrlPr>
                      </m:mPr>
                      <m:mr>
                        <m:e>
                          <m:r>
                            <m:rPr>
                              <m:brk m:alnAt="7"/>
                            </m:rPr>
                            <a:rPr lang="en-GB" b="0" i="1" noProof="0" smtClean="0">
                              <a:latin typeface="Cambria Math" panose="02040503050406030204" pitchFamily="18" charset="0"/>
                            </a:rPr>
                            <m:t>1</m:t>
                          </m:r>
                        </m:e>
                        <m:e>
                          <m:r>
                            <a:rPr lang="en-GB" b="0" i="1" noProof="0" smtClean="0">
                              <a:latin typeface="Cambria Math" panose="02040503050406030204" pitchFamily="18" charset="0"/>
                            </a:rPr>
                            <m:t>2</m:t>
                          </m:r>
                        </m:e>
                        <m:e>
                          <m:r>
                            <a:rPr lang="en-GB" b="0" i="1" noProof="0" smtClean="0">
                              <a:latin typeface="Cambria Math" panose="02040503050406030204" pitchFamily="18" charset="0"/>
                            </a:rPr>
                            <m:t>3</m:t>
                          </m:r>
                        </m:e>
                      </m:mr>
                      <m:mr>
                        <m:e>
                          <m:r>
                            <a:rPr lang="en-GB" b="0" i="1" noProof="0" smtClean="0">
                              <a:latin typeface="Cambria Math" panose="02040503050406030204" pitchFamily="18" charset="0"/>
                            </a:rPr>
                            <m:t>−1</m:t>
                          </m:r>
                        </m:e>
                        <m:e>
                          <m:r>
                            <a:rPr lang="en-GB" b="0" i="1" noProof="0" smtClean="0">
                              <a:latin typeface="Cambria Math" panose="02040503050406030204" pitchFamily="18" charset="0"/>
                            </a:rPr>
                            <m:t>1</m:t>
                          </m:r>
                        </m:e>
                        <m:e>
                          <m:r>
                            <a:rPr lang="en-GB" b="0" i="1" noProof="0" smtClean="0">
                              <a:latin typeface="Cambria Math" panose="02040503050406030204" pitchFamily="18" charset="0"/>
                            </a:rPr>
                            <m:t>2</m:t>
                          </m:r>
                        </m:e>
                      </m:mr>
                      <m:mr>
                        <m:e>
                          <m:r>
                            <a:rPr lang="en-GB" b="0" i="1" noProof="0" smtClean="0">
                              <a:latin typeface="Cambria Math" panose="02040503050406030204" pitchFamily="18" charset="0"/>
                            </a:rPr>
                            <m:t>−2</m:t>
                          </m:r>
                        </m:e>
                        <m:e>
                          <m:r>
                            <a:rPr lang="en-GB" b="0" i="1" noProof="0" smtClean="0">
                              <a:latin typeface="Cambria Math" panose="02040503050406030204" pitchFamily="18" charset="0"/>
                            </a:rPr>
                            <m:t>−1</m:t>
                          </m:r>
                        </m:e>
                        <m:e>
                          <m:r>
                            <a:rPr lang="en-GB" b="0" i="1" noProof="0" smtClean="0">
                              <a:latin typeface="Cambria Math" panose="02040503050406030204" pitchFamily="18" charset="0"/>
                            </a:rPr>
                            <m:t>1</m:t>
                          </m:r>
                        </m:e>
                      </m:mr>
                    </m:m>
                  </m:oMath>
                </a14:m>
                <a:endParaRPr lang="en-GB" noProof="0" dirty="0"/>
              </a:p>
              <a:p>
                <a:pPr>
                  <a:buFont typeface="Arial" panose="020B0604020202020204" pitchFamily="34" charset="0"/>
                  <a:buChar char="•"/>
                </a:pPr>
                <a:r>
                  <a:rPr lang="en-GB" noProof="0" dirty="0"/>
                  <a:t> in 2D a </a:t>
                </a:r>
                <a:r>
                  <a:rPr lang="en-GB" i="1" noProof="0" dirty="0"/>
                  <a:t>doubly block circulant </a:t>
                </a:r>
                <a:r>
                  <a:rPr lang="en-GB" noProof="0" dirty="0"/>
                  <a:t>matrix</a:t>
                </a:r>
                <a:r>
                  <a:rPr lang="en-GB" i="1" noProof="0" dirty="0"/>
                  <a:t> </a:t>
                </a:r>
                <a:r>
                  <a:rPr lang="en-GB" noProof="0" dirty="0"/>
                  <a:t>corresponds to convolution. </a:t>
                </a:r>
              </a:p>
              <a:p>
                <a:pPr lvl="1">
                  <a:buFont typeface="Arial" panose="020B0604020202020204" pitchFamily="34" charset="0"/>
                  <a:buChar char="•"/>
                </a:pPr>
                <a:r>
                  <a:rPr lang="en-GB" noProof="0" dirty="0"/>
                  <a:t>If </a:t>
                </a:r>
                <a14:m>
                  <m:oMath xmlns:m="http://schemas.openxmlformats.org/officeDocument/2006/math">
                    <m:sSub>
                      <m:sSubPr>
                        <m:ctrlPr>
                          <a:rPr lang="en-GB" i="1" noProof="0" smtClean="0">
                            <a:latin typeface="Cambria Math" panose="02040503050406030204" pitchFamily="18" charset="0"/>
                          </a:rPr>
                        </m:ctrlPr>
                      </m:sSubPr>
                      <m:e>
                        <m:r>
                          <a:rPr lang="en-GB" b="0" i="1" noProof="0" smtClean="0">
                            <a:latin typeface="Cambria Math" panose="02040503050406030204" pitchFamily="18" charset="0"/>
                          </a:rPr>
                          <m:t>𝑥</m:t>
                        </m:r>
                      </m:e>
                      <m:sub>
                        <m:r>
                          <a:rPr lang="en-GB" b="0" i="1" noProof="0" smtClean="0">
                            <a:latin typeface="Cambria Math" panose="02040503050406030204" pitchFamily="18" charset="0"/>
                          </a:rPr>
                          <m:t>0</m:t>
                        </m:r>
                      </m:sub>
                    </m:sSub>
                    <m:sSub>
                      <m:sSubPr>
                        <m:ctrlPr>
                          <a:rPr lang="en-GB" i="1" noProof="0">
                            <a:latin typeface="Cambria Math" panose="02040503050406030204" pitchFamily="18" charset="0"/>
                          </a:rPr>
                        </m:ctrlPr>
                      </m:sSubPr>
                      <m:e>
                        <m:r>
                          <a:rPr lang="en-GB" b="0" i="1" noProof="0" smtClean="0">
                            <a:latin typeface="Cambria Math" panose="02040503050406030204" pitchFamily="18" charset="0"/>
                          </a:rPr>
                          <m:t>, </m:t>
                        </m:r>
                        <m:r>
                          <a:rPr lang="en-GB" i="1" noProof="0">
                            <a:latin typeface="Cambria Math" panose="02040503050406030204" pitchFamily="18" charset="0"/>
                          </a:rPr>
                          <m:t>𝑥</m:t>
                        </m:r>
                      </m:e>
                      <m:sub>
                        <m:r>
                          <a:rPr lang="en-GB" b="0" i="1" noProof="0" smtClean="0">
                            <a:latin typeface="Cambria Math" panose="02040503050406030204" pitchFamily="18" charset="0"/>
                          </a:rPr>
                          <m:t>1</m:t>
                        </m:r>
                      </m:sub>
                    </m:sSub>
                    <m:r>
                      <a:rPr lang="en-GB" b="0" i="1" noProof="0" smtClean="0">
                        <a:latin typeface="Cambria Math" panose="02040503050406030204" pitchFamily="18" charset="0"/>
                      </a:rPr>
                      <m:t>,</m:t>
                    </m:r>
                  </m:oMath>
                </a14:m>
                <a:r>
                  <a:rPr lang="en-GB" noProof="0" dirty="0"/>
                  <a:t> </a:t>
                </a:r>
                <a14:m>
                  <m:oMath xmlns:m="http://schemas.openxmlformats.org/officeDocument/2006/math">
                    <m:sSub>
                      <m:sSubPr>
                        <m:ctrlPr>
                          <a:rPr lang="en-GB" i="1" noProof="0">
                            <a:latin typeface="Cambria Math" panose="02040503050406030204" pitchFamily="18" charset="0"/>
                          </a:rPr>
                        </m:ctrlPr>
                      </m:sSubPr>
                      <m:e>
                        <m:r>
                          <a:rPr lang="en-GB" i="1" noProof="0">
                            <a:latin typeface="Cambria Math" panose="02040503050406030204" pitchFamily="18" charset="0"/>
                          </a:rPr>
                          <m:t>𝑥</m:t>
                        </m:r>
                      </m:e>
                      <m:sub>
                        <m:r>
                          <a:rPr lang="en-GB" b="0" i="1" noProof="0" smtClean="0">
                            <a:latin typeface="Cambria Math" panose="02040503050406030204" pitchFamily="18" charset="0"/>
                          </a:rPr>
                          <m:t>2</m:t>
                        </m:r>
                      </m:sub>
                    </m:sSub>
                  </m:oMath>
                </a14:m>
                <a:r>
                  <a:rPr lang="en-GB" noProof="0" dirty="0"/>
                  <a:t> and</a:t>
                </a:r>
                <a14:m>
                  <m:oMath xmlns:m="http://schemas.openxmlformats.org/officeDocument/2006/math">
                    <m:r>
                      <a:rPr lang="en-GB" b="0" i="0" noProof="0" smtClean="0">
                        <a:latin typeface="Cambria Math" panose="02040503050406030204" pitchFamily="18" charset="0"/>
                      </a:rPr>
                      <m:t> </m:t>
                    </m:r>
                    <m:sSub>
                      <m:sSubPr>
                        <m:ctrlPr>
                          <a:rPr lang="en-GB" i="1" noProof="0">
                            <a:latin typeface="Cambria Math" panose="02040503050406030204" pitchFamily="18" charset="0"/>
                          </a:rPr>
                        </m:ctrlPr>
                      </m:sSubPr>
                      <m:e>
                        <m:r>
                          <a:rPr lang="en-GB" i="1" noProof="0">
                            <a:latin typeface="Cambria Math" panose="02040503050406030204" pitchFamily="18" charset="0"/>
                          </a:rPr>
                          <m:t>𝑥</m:t>
                        </m:r>
                      </m:e>
                      <m:sub>
                        <m:r>
                          <a:rPr lang="en-GB" b="0" i="1" noProof="0" smtClean="0">
                            <a:latin typeface="Cambria Math" panose="02040503050406030204" pitchFamily="18" charset="0"/>
                          </a:rPr>
                          <m:t>3</m:t>
                        </m:r>
                      </m:sub>
                    </m:sSub>
                  </m:oMath>
                </a14:m>
                <a:r>
                  <a:rPr lang="en-GB" noProof="0" dirty="0"/>
                  <a:t> all where circulant Toeplitz matrices and were used to create a Toeplitz matrix</a:t>
                </a:r>
              </a:p>
              <a:p>
                <a:pPr lvl="1">
                  <a:buFont typeface="Arial" panose="020B0604020202020204" pitchFamily="34" charset="0"/>
                  <a:buChar char="•"/>
                </a:pPr>
                <a14:m>
                  <m:oMath xmlns:m="http://schemas.openxmlformats.org/officeDocument/2006/math">
                    <m:m>
                      <m:mPr>
                        <m:mcs>
                          <m:mc>
                            <m:mcPr>
                              <m:count m:val="3"/>
                              <m:mcJc m:val="center"/>
                            </m:mcPr>
                          </m:mc>
                        </m:mcs>
                        <m:ctrlPr>
                          <a:rPr lang="en-GB" i="1" noProof="0">
                            <a:latin typeface="Cambria Math" panose="02040503050406030204" pitchFamily="18" charset="0"/>
                          </a:rPr>
                        </m:ctrlPr>
                      </m:mPr>
                      <m:mr>
                        <m:e>
                          <m:r>
                            <m:rPr>
                              <m:brk m:alnAt="7"/>
                            </m:rPr>
                            <a:rPr lang="en-GB" i="1" noProof="0">
                              <a:latin typeface="Cambria Math" panose="02040503050406030204" pitchFamily="18" charset="0"/>
                            </a:rPr>
                            <m:t>1</m:t>
                          </m:r>
                        </m:e>
                        <m:e>
                          <m:r>
                            <a:rPr lang="en-GB" i="1" noProof="0">
                              <a:latin typeface="Cambria Math" panose="02040503050406030204" pitchFamily="18" charset="0"/>
                            </a:rPr>
                            <m:t>2</m:t>
                          </m:r>
                        </m:e>
                        <m:e>
                          <m:r>
                            <a:rPr lang="en-GB" i="1" noProof="0">
                              <a:latin typeface="Cambria Math" panose="02040503050406030204" pitchFamily="18" charset="0"/>
                            </a:rPr>
                            <m:t>3</m:t>
                          </m:r>
                        </m:e>
                      </m:mr>
                      <m:mr>
                        <m:e>
                          <m:r>
                            <a:rPr lang="en-GB" b="0" i="1" noProof="0" smtClean="0">
                              <a:latin typeface="Cambria Math" panose="02040503050406030204" pitchFamily="18" charset="0"/>
                            </a:rPr>
                            <m:t>3</m:t>
                          </m:r>
                        </m:e>
                        <m:e>
                          <m:r>
                            <a:rPr lang="en-GB" i="1" noProof="0">
                              <a:latin typeface="Cambria Math" panose="02040503050406030204" pitchFamily="18" charset="0"/>
                            </a:rPr>
                            <m:t>1</m:t>
                          </m:r>
                        </m:e>
                        <m:e>
                          <m:r>
                            <a:rPr lang="en-GB" i="1" noProof="0">
                              <a:latin typeface="Cambria Math" panose="02040503050406030204" pitchFamily="18" charset="0"/>
                            </a:rPr>
                            <m:t>2</m:t>
                          </m:r>
                        </m:e>
                      </m:mr>
                      <m:mr>
                        <m:e>
                          <m:r>
                            <a:rPr lang="en-GB" b="0" i="1" noProof="0" smtClean="0">
                              <a:latin typeface="Cambria Math" panose="02040503050406030204" pitchFamily="18" charset="0"/>
                            </a:rPr>
                            <m:t>2</m:t>
                          </m:r>
                        </m:e>
                        <m:e>
                          <m:r>
                            <a:rPr lang="en-GB" b="0" i="1" noProof="0" smtClean="0">
                              <a:latin typeface="Cambria Math" panose="02040503050406030204" pitchFamily="18" charset="0"/>
                            </a:rPr>
                            <m:t>3</m:t>
                          </m:r>
                        </m:e>
                        <m:e>
                          <m:r>
                            <a:rPr lang="en-GB" i="1" noProof="0">
                              <a:latin typeface="Cambria Math" panose="02040503050406030204" pitchFamily="18" charset="0"/>
                            </a:rPr>
                            <m:t>1</m:t>
                          </m:r>
                        </m:e>
                      </m:mr>
                    </m:m>
                  </m:oMath>
                </a14:m>
                <a:r>
                  <a:rPr lang="en-GB" noProof="0" dirty="0"/>
                  <a:t> (circulant Toeplitz matrix)</a:t>
                </a:r>
              </a:p>
              <a:p>
                <a:pPr>
                  <a:buFont typeface="Arial" panose="020B0604020202020204" pitchFamily="34" charset="0"/>
                  <a:buChar char="•"/>
                </a:pPr>
                <a:endParaRPr lang="en-GB"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667"/>
                </a:stretch>
              </a:blipFill>
            </p:spPr>
            <p:txBody>
              <a:bodyPr/>
              <a:lstStyle/>
              <a:p>
                <a:r>
                  <a:rPr lang="en-GB">
                    <a:noFill/>
                  </a:rPr>
                  <a:t> </a:t>
                </a:r>
              </a:p>
            </p:txBody>
          </p:sp>
        </mc:Fallback>
      </mc:AlternateContent>
    </p:spTree>
    <p:extLst>
      <p:ext uri="{BB962C8B-B14F-4D97-AF65-F5344CB8AC3E}">
        <p14:creationId xmlns:p14="http://schemas.microsoft.com/office/powerpoint/2010/main" val="133362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B5993E2-C02B-4335-ABA5-D8EC465551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7" name="Rectangle 11">
            <a:extLst>
              <a:ext uri="{FF2B5EF4-FFF2-40B4-BE49-F238E27FC236}">
                <a16:creationId xmlns:a16="http://schemas.microsoft.com/office/drawing/2014/main" id="{C0B801A2-5622-4BE8-9AD2-C337A2CD00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3">
            <a:extLst>
              <a:ext uri="{FF2B5EF4-FFF2-40B4-BE49-F238E27FC236}">
                <a16:creationId xmlns:a16="http://schemas.microsoft.com/office/drawing/2014/main" id="{B7AF614F-5BC3-4086-99F5-B87C5847A07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GB" sz="3600" noProof="0" dirty="0">
                <a:solidFill>
                  <a:srgbClr val="FFFFFF"/>
                </a:solidFill>
              </a:rPr>
              <a:t>Why does cNN work?</a:t>
            </a:r>
          </a:p>
        </p:txBody>
      </p:sp>
      <p:graphicFrame>
        <p:nvGraphicFramePr>
          <p:cNvPr id="19" name="Content Placeholder 2">
            <a:extLst>
              <a:ext uri="{FF2B5EF4-FFF2-40B4-BE49-F238E27FC236}">
                <a16:creationId xmlns:a16="http://schemas.microsoft.com/office/drawing/2014/main" id="{4132D444-F230-45F5-ABC1-ED8FDF3A9A16}"/>
              </a:ext>
            </a:extLst>
          </p:cNvPr>
          <p:cNvGraphicFramePr>
            <a:graphicFrameLocks noGrp="1"/>
          </p:cNvGraphicFramePr>
          <p:nvPr>
            <p:ph idx="1"/>
            <p:extLst>
              <p:ext uri="{D42A27DB-BD31-4B8C-83A1-F6EECF244321}">
                <p14:modId xmlns:p14="http://schemas.microsoft.com/office/powerpoint/2010/main" val="387794210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649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6">
            <a:extLst>
              <a:ext uri="{FF2B5EF4-FFF2-40B4-BE49-F238E27FC236}">
                <a16:creationId xmlns:a16="http://schemas.microsoft.com/office/drawing/2014/main" id="{90F35747-2822-4D06-BE10-CD33AC6B09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a:stretch>
            <a:fillRect/>
          </a:stretch>
        </p:blipFill>
        <p:spPr>
          <a:xfrm>
            <a:off x="8580826" y="3782735"/>
            <a:ext cx="2616800" cy="2590632"/>
          </a:xfrm>
          <a:prstGeom prst="rect">
            <a:avLst/>
          </a:prstGeom>
        </p:spPr>
      </p:pic>
      <p:sp>
        <p:nvSpPr>
          <p:cNvPr id="43" name="Rectangle 18">
            <a:extLst>
              <a:ext uri="{FF2B5EF4-FFF2-40B4-BE49-F238E27FC236}">
                <a16:creationId xmlns:a16="http://schemas.microsoft.com/office/drawing/2014/main" id="{CC2C4466-5B1B-4361-B9D9-39ED9A8A34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0">
            <a:extLst>
              <a:ext uri="{FF2B5EF4-FFF2-40B4-BE49-F238E27FC236}">
                <a16:creationId xmlns:a16="http://schemas.microsoft.com/office/drawing/2014/main" id="{FD745DAE-5A8A-44FA-937C-CD65CF7AE6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3"/>
          <a:stretch>
            <a:fillRect/>
          </a:stretch>
        </p:blipFill>
        <p:spPr>
          <a:xfrm>
            <a:off x="8610101" y="484631"/>
            <a:ext cx="2558250" cy="2590634"/>
          </a:xfrm>
          <a:prstGeom prst="rect">
            <a:avLst/>
          </a:prstGeom>
        </p:spPr>
      </p:pic>
      <p:sp>
        <p:nvSpPr>
          <p:cNvPr id="23" name="Rectangle 22">
            <a:extLst>
              <a:ext uri="{FF2B5EF4-FFF2-40B4-BE49-F238E27FC236}">
                <a16:creationId xmlns:a16="http://schemas.microsoft.com/office/drawing/2014/main" id="{67696AA1-B1DD-4C75-9AC1-69EE9F65FF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97280" y="516835"/>
            <a:ext cx="5977937" cy="1666501"/>
          </a:xfrm>
        </p:spPr>
        <p:txBody>
          <a:bodyPr>
            <a:normAutofit/>
          </a:bodyPr>
          <a:lstStyle/>
          <a:p>
            <a:r>
              <a:rPr lang="en-GB" sz="4000" noProof="0" dirty="0">
                <a:solidFill>
                  <a:srgbClr val="FFFFFF"/>
                </a:solidFill>
              </a:rPr>
              <a:t>Sparse Interactions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2236304"/>
                <a:ext cx="5977938" cy="3652667"/>
              </a:xfrm>
            </p:spPr>
            <p:txBody>
              <a:bodyPr>
                <a:normAutofit/>
              </a:bodyPr>
              <a:lstStyle/>
              <a:p>
                <a:r>
                  <a:rPr lang="en-GB" sz="1500" noProof="0" dirty="0">
                    <a:solidFill>
                      <a:srgbClr val="FFFFFF"/>
                    </a:solidFill>
                  </a:rPr>
                  <a:t>Sometimes called </a:t>
                </a:r>
                <a:r>
                  <a:rPr lang="en-GB" sz="1500" i="1" noProof="0" dirty="0">
                    <a:solidFill>
                      <a:srgbClr val="FFFFFF"/>
                    </a:solidFill>
                  </a:rPr>
                  <a:t>sparse connectivity </a:t>
                </a:r>
                <a:r>
                  <a:rPr lang="en-GB" sz="1500" noProof="0" dirty="0">
                    <a:solidFill>
                      <a:srgbClr val="FFFFFF"/>
                    </a:solidFill>
                  </a:rPr>
                  <a:t>or </a:t>
                </a:r>
                <a:r>
                  <a:rPr lang="en-GB" sz="1500" i="1" noProof="0" dirty="0">
                    <a:solidFill>
                      <a:srgbClr val="FFFFFF"/>
                    </a:solidFill>
                  </a:rPr>
                  <a:t>sparse weights</a:t>
                </a:r>
              </a:p>
              <a:p>
                <a:r>
                  <a:rPr lang="en-GB" sz="1500" noProof="0" dirty="0">
                    <a:solidFill>
                      <a:srgbClr val="FFFFFF"/>
                    </a:solidFill>
                  </a:rPr>
                  <a:t>kernel smaller than the input</a:t>
                </a:r>
              </a:p>
              <a:p>
                <a:pPr lvl="1"/>
                <a:r>
                  <a:rPr lang="en-GB" sz="1500" i="1" noProof="0" dirty="0">
                    <a:solidFill>
                      <a:srgbClr val="FFFFFF"/>
                    </a:solidFill>
                  </a:rPr>
                  <a:t>k</a:t>
                </a:r>
                <a:r>
                  <a:rPr lang="en-GB" sz="1500" noProof="0" dirty="0">
                    <a:solidFill>
                      <a:srgbClr val="FFFFFF"/>
                    </a:solidFill>
                  </a:rPr>
                  <a:t> may be several orders of magnitude less than </a:t>
                </a:r>
                <a:r>
                  <a:rPr lang="en-GB" sz="1500" i="1" noProof="0" dirty="0">
                    <a:solidFill>
                      <a:srgbClr val="FFFFFF"/>
                    </a:solidFill>
                  </a:rPr>
                  <a:t>m</a:t>
                </a:r>
                <a:endParaRPr lang="en-GB" sz="1500" noProof="0" dirty="0">
                  <a:solidFill>
                    <a:srgbClr val="FFFFFF"/>
                  </a:solidFill>
                </a:endParaRPr>
              </a:p>
              <a:p>
                <a:r>
                  <a:rPr lang="en-GB" sz="1500" noProof="0" dirty="0">
                    <a:solidFill>
                      <a:srgbClr val="FFFFFF"/>
                    </a:solidFill>
                  </a:rPr>
                  <a:t>Useful in image processing when looking for specific features such as edges</a:t>
                </a:r>
              </a:p>
              <a:p>
                <a:r>
                  <a:rPr lang="en-GB" sz="1500" noProof="0" dirty="0">
                    <a:solidFill>
                      <a:srgbClr val="FFFFFF"/>
                    </a:solidFill>
                  </a:rPr>
                  <a:t>Stores fewer parameters, reducing memory requirements</a:t>
                </a:r>
              </a:p>
              <a:p>
                <a:r>
                  <a:rPr lang="en-GB" sz="1500" noProof="0" dirty="0">
                    <a:solidFill>
                      <a:srgbClr val="FFFFFF"/>
                    </a:solidFill>
                  </a:rPr>
                  <a:t>Output computed with fewer operations</a:t>
                </a:r>
              </a:p>
              <a:p>
                <a:r>
                  <a:rPr lang="en-GB" sz="1500" noProof="0" dirty="0">
                    <a:solidFill>
                      <a:srgbClr val="FFFFFF"/>
                    </a:solidFill>
                  </a:rPr>
                  <a:t>Usually significant efficiency improvements</a:t>
                </a:r>
              </a:p>
              <a:p>
                <a:r>
                  <a:rPr lang="en-GB" sz="1500" noProof="0" dirty="0">
                    <a:solidFill>
                      <a:srgbClr val="FFFFFF"/>
                    </a:solidFill>
                  </a:rPr>
                  <a:t>Runtime matrix multiplication </a:t>
                </a:r>
                <a14:m>
                  <m:oMath xmlns:m="http://schemas.openxmlformats.org/officeDocument/2006/math">
                    <m:r>
                      <a:rPr lang="en-GB" sz="1500" i="1" noProof="0">
                        <a:solidFill>
                          <a:srgbClr val="FFFFFF"/>
                        </a:solidFill>
                        <a:latin typeface="Cambria Math" panose="02040503050406030204" pitchFamily="18" charset="0"/>
                      </a:rPr>
                      <m:t>𝑂</m:t>
                    </m:r>
                    <m:r>
                      <a:rPr lang="en-GB" sz="1500" i="1" noProof="0">
                        <a:solidFill>
                          <a:srgbClr val="FFFFFF"/>
                        </a:solidFill>
                        <a:latin typeface="Cambria Math" panose="02040503050406030204" pitchFamily="18" charset="0"/>
                      </a:rPr>
                      <m:t>(</m:t>
                    </m:r>
                    <m:r>
                      <a:rPr lang="en-GB" sz="1500" i="1" noProof="0">
                        <a:solidFill>
                          <a:srgbClr val="FFFFFF"/>
                        </a:solidFill>
                        <a:latin typeface="Cambria Math" panose="02040503050406030204" pitchFamily="18" charset="0"/>
                      </a:rPr>
                      <m:t>𝑚</m:t>
                    </m:r>
                    <m:r>
                      <a:rPr lang="en-GB" sz="1500" i="1" noProof="0">
                        <a:solidFill>
                          <a:srgbClr val="FFFFFF"/>
                        </a:solidFill>
                        <a:latin typeface="Cambria Math" panose="02040503050406030204" pitchFamily="18" charset="0"/>
                        <a:ea typeface="Cambria Math" panose="02040503050406030204" pitchFamily="18" charset="0"/>
                      </a:rPr>
                      <m:t>×</m:t>
                    </m:r>
                    <m:r>
                      <a:rPr lang="en-GB" sz="1500" i="1" noProof="0">
                        <a:solidFill>
                          <a:srgbClr val="FFFFFF"/>
                        </a:solidFill>
                        <a:latin typeface="Cambria Math" panose="02040503050406030204" pitchFamily="18" charset="0"/>
                        <a:ea typeface="Cambria Math" panose="02040503050406030204" pitchFamily="18" charset="0"/>
                      </a:rPr>
                      <m:t>𝑛</m:t>
                    </m:r>
                    <m:r>
                      <a:rPr lang="en-GB" sz="1500" i="1" noProof="0">
                        <a:solidFill>
                          <a:srgbClr val="FFFFFF"/>
                        </a:solidFill>
                        <a:latin typeface="Cambria Math" panose="02040503050406030204" pitchFamily="18" charset="0"/>
                        <a:ea typeface="Cambria Math" panose="02040503050406030204" pitchFamily="18" charset="0"/>
                      </a:rPr>
                      <m:t>)</m:t>
                    </m:r>
                  </m:oMath>
                </a14:m>
                <a:r>
                  <a:rPr lang="en-GB" sz="1500" noProof="0" dirty="0">
                    <a:solidFill>
                      <a:srgbClr val="FFFFFF"/>
                    </a:solidFill>
                  </a:rPr>
                  <a:t> for m inputs and n outputs</a:t>
                </a:r>
              </a:p>
              <a:p>
                <a:r>
                  <a:rPr lang="en-GB" sz="1500" noProof="0" dirty="0">
                    <a:solidFill>
                      <a:srgbClr val="FFFFFF"/>
                    </a:solidFill>
                  </a:rPr>
                  <a:t>Limiting connections on the output to </a:t>
                </a:r>
                <a:r>
                  <a:rPr lang="en-GB" sz="1500" i="1" noProof="0" dirty="0">
                    <a:solidFill>
                      <a:srgbClr val="FFFFFF"/>
                    </a:solidFill>
                  </a:rPr>
                  <a:t>k</a:t>
                </a:r>
                <a:r>
                  <a:rPr lang="en-GB" sz="1500" noProof="0" dirty="0">
                    <a:solidFill>
                      <a:srgbClr val="FFFFFF"/>
                    </a:solidFill>
                  </a:rPr>
                  <a:t> yields </a:t>
                </a:r>
                <a14:m>
                  <m:oMath xmlns:m="http://schemas.openxmlformats.org/officeDocument/2006/math">
                    <m:r>
                      <a:rPr lang="en-GB" sz="1500" i="1" noProof="0">
                        <a:solidFill>
                          <a:srgbClr val="FFFFFF"/>
                        </a:solidFill>
                        <a:latin typeface="Cambria Math" panose="02040503050406030204" pitchFamily="18" charset="0"/>
                      </a:rPr>
                      <m:t>𝑂</m:t>
                    </m:r>
                    <m:r>
                      <a:rPr lang="en-GB" sz="1500" i="1" noProof="0">
                        <a:solidFill>
                          <a:srgbClr val="FFFFFF"/>
                        </a:solidFill>
                        <a:latin typeface="Cambria Math" panose="02040503050406030204" pitchFamily="18" charset="0"/>
                      </a:rPr>
                      <m:t>(</m:t>
                    </m:r>
                    <m:r>
                      <a:rPr lang="en-GB" sz="1500" i="1" noProof="0">
                        <a:solidFill>
                          <a:srgbClr val="FFFFFF"/>
                        </a:solidFill>
                        <a:latin typeface="Cambria Math" panose="02040503050406030204" pitchFamily="18" charset="0"/>
                      </a:rPr>
                      <m:t>𝑘</m:t>
                    </m:r>
                    <m:r>
                      <a:rPr lang="en-GB" sz="1500" i="1" noProof="0">
                        <a:solidFill>
                          <a:srgbClr val="FFFFFF"/>
                        </a:solidFill>
                        <a:latin typeface="Cambria Math" panose="02040503050406030204" pitchFamily="18" charset="0"/>
                        <a:ea typeface="Cambria Math" panose="02040503050406030204" pitchFamily="18" charset="0"/>
                      </a:rPr>
                      <m:t>×</m:t>
                    </m:r>
                    <m:r>
                      <a:rPr lang="en-GB" sz="1500" i="1" noProof="0">
                        <a:solidFill>
                          <a:srgbClr val="FFFFFF"/>
                        </a:solidFill>
                        <a:latin typeface="Cambria Math" panose="02040503050406030204" pitchFamily="18" charset="0"/>
                        <a:ea typeface="Cambria Math" panose="02040503050406030204" pitchFamily="18" charset="0"/>
                      </a:rPr>
                      <m:t>𝑛</m:t>
                    </m:r>
                    <m:r>
                      <a:rPr lang="en-GB" sz="1500" i="1" noProof="0">
                        <a:solidFill>
                          <a:srgbClr val="FFFFFF"/>
                        </a:solidFill>
                        <a:latin typeface="Cambria Math" panose="02040503050406030204" pitchFamily="18" charset="0"/>
                        <a:ea typeface="Cambria Math" panose="02040503050406030204" pitchFamily="18" charset="0"/>
                      </a:rPr>
                      <m:t>)</m:t>
                    </m:r>
                  </m:oMath>
                </a14:m>
                <a:r>
                  <a:rPr lang="en-GB" sz="1500" noProof="0" dirty="0">
                    <a:solidFill>
                      <a:srgbClr val="FFFFFF"/>
                    </a:solidFill>
                  </a:rPr>
                  <a:t> in runtime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2236304"/>
                <a:ext cx="5977938" cy="3652667"/>
              </a:xfrm>
              <a:blipFill>
                <a:blip r:embed="rId4"/>
                <a:stretch>
                  <a:fillRect l="-408" t="-835" r="-510"/>
                </a:stretch>
              </a:blipFill>
            </p:spPr>
            <p:txBody>
              <a:bodyPr/>
              <a:lstStyle/>
              <a:p>
                <a:r>
                  <a:rPr lang="en-GB">
                    <a:noFill/>
                  </a:rPr>
                  <a:t> </a:t>
                </a:r>
              </a:p>
            </p:txBody>
          </p:sp>
        </mc:Fallback>
      </mc:AlternateContent>
    </p:spTree>
    <p:extLst>
      <p:ext uri="{BB962C8B-B14F-4D97-AF65-F5344CB8AC3E}">
        <p14:creationId xmlns:p14="http://schemas.microsoft.com/office/powerpoint/2010/main" val="312751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20570" y="2413456"/>
            <a:ext cx="3135109" cy="2476735"/>
          </a:xfrm>
          <a:prstGeom prst="rect">
            <a:avLst/>
          </a:prstGeom>
        </p:spPr>
      </p:pic>
      <p:sp>
        <p:nvSpPr>
          <p:cNvPr id="2" name="Title 1"/>
          <p:cNvSpPr>
            <a:spLocks noGrp="1"/>
          </p:cNvSpPr>
          <p:nvPr>
            <p:ph type="title"/>
          </p:nvPr>
        </p:nvSpPr>
        <p:spPr>
          <a:xfrm>
            <a:off x="1097280" y="286603"/>
            <a:ext cx="10058400" cy="1450757"/>
          </a:xfrm>
        </p:spPr>
        <p:txBody>
          <a:bodyPr>
            <a:normAutofit/>
          </a:bodyPr>
          <a:lstStyle/>
          <a:p>
            <a:r>
              <a:rPr lang="en-GB" noProof="0" dirty="0"/>
              <a:t>Parameter sharing</a:t>
            </a:r>
          </a:p>
        </p:txBody>
      </p:sp>
      <p:sp>
        <p:nvSpPr>
          <p:cNvPr id="3" name="Content Placeholder 2"/>
          <p:cNvSpPr>
            <a:spLocks noGrp="1"/>
          </p:cNvSpPr>
          <p:nvPr>
            <p:ph idx="1"/>
          </p:nvPr>
        </p:nvSpPr>
        <p:spPr>
          <a:xfrm>
            <a:off x="1097279" y="1845734"/>
            <a:ext cx="6454987" cy="4023360"/>
          </a:xfrm>
        </p:spPr>
        <p:txBody>
          <a:bodyPr>
            <a:normAutofit/>
          </a:bodyPr>
          <a:lstStyle/>
          <a:p>
            <a:r>
              <a:rPr lang="en-GB" noProof="0" dirty="0"/>
              <a:t>When using the same parameter for more than one function one uses parameter sharing</a:t>
            </a:r>
          </a:p>
          <a:p>
            <a:r>
              <a:rPr lang="en-GB" noProof="0" dirty="0"/>
              <a:t>In NN the weight matrix is used once and never revisited</a:t>
            </a:r>
          </a:p>
          <a:p>
            <a:r>
              <a:rPr lang="en-GB" noProof="0" dirty="0"/>
              <a:t>Parameter sharing may be referred to as </a:t>
            </a:r>
            <a:r>
              <a:rPr lang="en-GB" i="1" noProof="0" dirty="0"/>
              <a:t>tied weights</a:t>
            </a:r>
          </a:p>
          <a:p>
            <a:r>
              <a:rPr lang="en-GB" noProof="0" dirty="0"/>
              <a:t>The kernel assures that each of its members is used at every position of the input</a:t>
            </a:r>
          </a:p>
          <a:p>
            <a:r>
              <a:rPr lang="en-GB" noProof="0" dirty="0"/>
              <a:t>Rather than learning a new parameter for every location one set is created and utilized</a:t>
            </a:r>
          </a:p>
          <a:p>
            <a:r>
              <a:rPr lang="en-GB" noProof="0" dirty="0"/>
              <a:t>Does not affect runtime of forward propagation</a:t>
            </a:r>
          </a:p>
          <a:p>
            <a:r>
              <a:rPr lang="en-GB" noProof="0" dirty="0"/>
              <a:t>Reduces storage requirements to </a:t>
            </a:r>
            <a:r>
              <a:rPr lang="en-GB" i="1" noProof="0" dirty="0"/>
              <a:t>k</a:t>
            </a:r>
            <a:r>
              <a:rPr lang="en-GB" noProof="0" dirty="0"/>
              <a:t> parameters (with </a:t>
            </a:r>
            <a:r>
              <a:rPr lang="en-GB" i="1" noProof="0" dirty="0"/>
              <a:t>k &lt;&lt; m</a:t>
            </a:r>
            <a:r>
              <a:rPr lang="en-GB" noProof="0" dirty="0"/>
              <a:t>)</a:t>
            </a:r>
          </a:p>
          <a:p>
            <a:endParaRPr lang="en-GB" noProof="0" dirty="0"/>
          </a:p>
        </p:txBody>
      </p:sp>
    </p:spTree>
    <p:extLst>
      <p:ext uri="{BB962C8B-B14F-4D97-AF65-F5344CB8AC3E}">
        <p14:creationId xmlns:p14="http://schemas.microsoft.com/office/powerpoint/2010/main" val="22172137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1100</TotalTime>
  <Words>1902</Words>
  <Application>Microsoft Office PowerPoint</Application>
  <PresentationFormat>Widescreen</PresentationFormat>
  <Paragraphs>238</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Retrospect</vt:lpstr>
      <vt:lpstr>Convolutional Neural Networks (cNN)</vt:lpstr>
      <vt:lpstr>Plan</vt:lpstr>
      <vt:lpstr>Convolution</vt:lpstr>
      <vt:lpstr>Example of convolution </vt:lpstr>
      <vt:lpstr>2D convolution</vt:lpstr>
      <vt:lpstr>2D convolution (cont.)</vt:lpstr>
      <vt:lpstr>Why does cNN work?</vt:lpstr>
      <vt:lpstr>Sparse Interactions </vt:lpstr>
      <vt:lpstr>Parameter sharing</vt:lpstr>
      <vt:lpstr>Equivariance</vt:lpstr>
      <vt:lpstr>Pooling</vt:lpstr>
      <vt:lpstr>Pooling (cont.)</vt:lpstr>
      <vt:lpstr>PowerPoint Presentation</vt:lpstr>
      <vt:lpstr>Infinitely Strong Prior</vt:lpstr>
      <vt:lpstr>Difference in theory and practicum</vt:lpstr>
      <vt:lpstr>Variations</vt:lpstr>
      <vt:lpstr>PowerPoint Presentation</vt:lpstr>
      <vt:lpstr>Necessary operations</vt:lpstr>
      <vt:lpstr>Outputs</vt:lpstr>
      <vt:lpstr>Data types</vt:lpstr>
      <vt:lpstr>Algorithms</vt:lpstr>
      <vt:lpstr>Features, random and unsupervised</vt:lpstr>
      <vt:lpstr>Basis for convolutional networks</vt:lpstr>
      <vt:lpstr>Basis (cont.)</vt:lpstr>
      <vt:lpstr>Gabor function</vt:lpstr>
      <vt:lpstr>History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dc:title>
  <dc:creator>Ivan-Louis Miranda Husebø</dc:creator>
  <cp:lastModifiedBy>Ivan-Louis H</cp:lastModifiedBy>
  <cp:revision>89</cp:revision>
  <dcterms:created xsi:type="dcterms:W3CDTF">2018-03-01T09:38:30Z</dcterms:created>
  <dcterms:modified xsi:type="dcterms:W3CDTF">2018-03-07T14:01:35Z</dcterms:modified>
</cp:coreProperties>
</file>