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2"/>
  </p:notesMasterIdLst>
  <p:sldIdLst>
    <p:sldId id="256" r:id="rId5"/>
    <p:sldId id="264" r:id="rId6"/>
    <p:sldId id="266" r:id="rId7"/>
    <p:sldId id="360" r:id="rId8"/>
    <p:sldId id="353" r:id="rId9"/>
    <p:sldId id="363" r:id="rId10"/>
    <p:sldId id="355" r:id="rId11"/>
    <p:sldId id="365" r:id="rId12"/>
    <p:sldId id="369" r:id="rId13"/>
    <p:sldId id="366" r:id="rId14"/>
    <p:sldId id="370" r:id="rId15"/>
    <p:sldId id="372" r:id="rId16"/>
    <p:sldId id="357" r:id="rId17"/>
    <p:sldId id="359" r:id="rId18"/>
    <p:sldId id="373" r:id="rId19"/>
    <p:sldId id="361" r:id="rId20"/>
    <p:sldId id="354" r:id="rId21"/>
    <p:sldId id="356" r:id="rId22"/>
    <p:sldId id="368" r:id="rId23"/>
    <p:sldId id="358" r:id="rId24"/>
    <p:sldId id="364" r:id="rId25"/>
    <p:sldId id="281" r:id="rId26"/>
    <p:sldId id="362" r:id="rId27"/>
    <p:sldId id="335" r:id="rId28"/>
    <p:sldId id="346" r:id="rId29"/>
    <p:sldId id="336" r:id="rId30"/>
    <p:sldId id="33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5FA9"/>
    <a:srgbClr val="1F4E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57" autoAdjust="0"/>
    <p:restoredTop sz="77712" autoAdjust="0"/>
  </p:normalViewPr>
  <p:slideViewPr>
    <p:cSldViewPr snapToGrid="0">
      <p:cViewPr varScale="1">
        <p:scale>
          <a:sx n="85" d="100"/>
          <a:sy n="85" d="100"/>
        </p:scale>
        <p:origin x="96" y="102"/>
      </p:cViewPr>
      <p:guideLst/>
    </p:cSldViewPr>
  </p:slideViewPr>
  <p:notesTextViewPr>
    <p:cViewPr>
      <p:scale>
        <a:sx n="1" d="1"/>
        <a:sy n="1" d="1"/>
      </p:scale>
      <p:origin x="0" y="0"/>
    </p:cViewPr>
  </p:notesTextViewPr>
  <p:notesViewPr>
    <p:cSldViewPr snapToGrid="0">
      <p:cViewPr varScale="1">
        <p:scale>
          <a:sx n="83" d="100"/>
          <a:sy n="83" d="100"/>
        </p:scale>
        <p:origin x="313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Segoe UI" panose="020B0502040204020203" pitchFamily="34" charset="0"/>
              </a:defRPr>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Segoe UI" panose="020B0502040204020203" pitchFamily="34" charset="0"/>
              </a:defRPr>
            </a:lvl1pPr>
          </a:lstStyle>
          <a:p>
            <a:fld id="{48831159-9EB0-48EE-8DB6-B6BD78C58174}" type="datetimeFigureOut">
              <a:rPr lang="en-GB" smtClean="0"/>
              <a:pPr/>
              <a:t>12/05/2018</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Segoe UI" panose="020B0502040204020203" pitchFamily="34" charset="0"/>
              </a:defRPr>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Segoe UI" panose="020B0502040204020203" pitchFamily="34" charset="0"/>
              </a:defRPr>
            </a:lvl1pPr>
          </a:lstStyle>
          <a:p>
            <a:fld id="{68C56A97-F4E8-458A-9171-9F3B4558406C}" type="slidenum">
              <a:rPr lang="en-GB" smtClean="0"/>
              <a:pPr/>
              <a:t>‹#›</a:t>
            </a:fld>
            <a:endParaRPr lang="en-GB" dirty="0"/>
          </a:p>
        </p:txBody>
      </p:sp>
    </p:spTree>
    <p:extLst>
      <p:ext uri="{BB962C8B-B14F-4D97-AF65-F5344CB8AC3E}">
        <p14:creationId xmlns:p14="http://schemas.microsoft.com/office/powerpoint/2010/main" val="503595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Segoe UI" panose="020B0502040204020203" pitchFamily="34" charset="0"/>
        <a:ea typeface="+mn-ea"/>
        <a:cs typeface="+mn-cs"/>
      </a:defRPr>
    </a:lvl1pPr>
    <a:lvl2pPr marL="457200" algn="l" defTabSz="914400" rtl="0" eaLnBrk="1" latinLnBrk="0" hangingPunct="1">
      <a:defRPr sz="1200" kern="1200">
        <a:solidFill>
          <a:schemeClr val="tx1"/>
        </a:solidFill>
        <a:latin typeface="Segoe UI" panose="020B0502040204020203" pitchFamily="34" charset="0"/>
        <a:ea typeface="+mn-ea"/>
        <a:cs typeface="+mn-cs"/>
      </a:defRPr>
    </a:lvl2pPr>
    <a:lvl3pPr marL="914400" algn="l" defTabSz="914400" rtl="0" eaLnBrk="1" latinLnBrk="0" hangingPunct="1">
      <a:defRPr sz="1200" kern="1200">
        <a:solidFill>
          <a:schemeClr val="tx1"/>
        </a:solidFill>
        <a:latin typeface="Segoe UI" panose="020B0502040204020203" pitchFamily="34" charset="0"/>
        <a:ea typeface="+mn-ea"/>
        <a:cs typeface="+mn-cs"/>
      </a:defRPr>
    </a:lvl3pPr>
    <a:lvl4pPr marL="1371600" algn="l" defTabSz="914400" rtl="0" eaLnBrk="1" latinLnBrk="0" hangingPunct="1">
      <a:defRPr sz="1200" kern="1200">
        <a:solidFill>
          <a:schemeClr val="tx1"/>
        </a:solidFill>
        <a:latin typeface="Segoe UI" panose="020B0502040204020203" pitchFamily="34" charset="0"/>
        <a:ea typeface="+mn-ea"/>
        <a:cs typeface="+mn-cs"/>
      </a:defRPr>
    </a:lvl4pPr>
    <a:lvl5pPr marL="1828800" algn="l" defTabSz="914400" rtl="0" eaLnBrk="1" latinLnBrk="0" hangingPunct="1">
      <a:defRPr sz="1200" kern="1200">
        <a:solidFill>
          <a:schemeClr val="tx1"/>
        </a:solidFill>
        <a:latin typeface="Segoe UI" panose="020B050204020402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Use PowerShell v5. Believe me; just use v5 or another configuration management tool!</a:t>
            </a:r>
          </a:p>
        </p:txBody>
      </p:sp>
      <p:sp>
        <p:nvSpPr>
          <p:cNvPr id="4" name="Slide Number Placeholder 3"/>
          <p:cNvSpPr>
            <a:spLocks noGrp="1"/>
          </p:cNvSpPr>
          <p:nvPr>
            <p:ph type="sldNum" sz="quarter" idx="10"/>
          </p:nvPr>
        </p:nvSpPr>
        <p:spPr/>
        <p:txBody>
          <a:bodyPr/>
          <a:lstStyle/>
          <a:p>
            <a:fld id="{68C56A97-F4E8-458A-9171-9F3B4558406C}" type="slidenum">
              <a:rPr lang="en-GB" smtClean="0"/>
              <a:pPr/>
              <a:t>1</a:t>
            </a:fld>
            <a:endParaRPr lang="en-GB" dirty="0"/>
          </a:p>
        </p:txBody>
      </p:sp>
    </p:spTree>
    <p:extLst>
      <p:ext uri="{BB962C8B-B14F-4D97-AF65-F5344CB8AC3E}">
        <p14:creationId xmlns:p14="http://schemas.microsoft.com/office/powerpoint/2010/main" val="2255278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This may not always be the case should parallel execution be implemented.</a:t>
            </a:r>
          </a:p>
        </p:txBody>
      </p:sp>
      <p:sp>
        <p:nvSpPr>
          <p:cNvPr id="4" name="Slide Number Placeholder 3"/>
          <p:cNvSpPr>
            <a:spLocks noGrp="1"/>
          </p:cNvSpPr>
          <p:nvPr>
            <p:ph type="sldNum" sz="quarter" idx="10"/>
          </p:nvPr>
        </p:nvSpPr>
        <p:spPr/>
        <p:txBody>
          <a:bodyPr/>
          <a:lstStyle/>
          <a:p>
            <a:fld id="{68C56A97-F4E8-458A-9171-9F3B4558406C}" type="slidenum">
              <a:rPr lang="en-GB" smtClean="0"/>
              <a:pPr/>
              <a:t>11</a:t>
            </a:fld>
            <a:endParaRPr lang="en-GB" dirty="0"/>
          </a:p>
        </p:txBody>
      </p:sp>
    </p:spTree>
    <p:extLst>
      <p:ext uri="{BB962C8B-B14F-4D97-AF65-F5344CB8AC3E}">
        <p14:creationId xmlns:p14="http://schemas.microsoft.com/office/powerpoint/2010/main" val="3532533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https://docs.microsoft.com/en-us/powershell/dsc/separatingenvdata</a:t>
            </a:r>
          </a:p>
          <a:p>
            <a:r>
              <a:rPr lang="en-GB" dirty="0"/>
              <a:t>https://docs.microsoft.com/en-us/powershell/dsc/configdata</a:t>
            </a:r>
          </a:p>
        </p:txBody>
      </p:sp>
      <p:sp>
        <p:nvSpPr>
          <p:cNvPr id="4" name="Slide Number Placeholder 3"/>
          <p:cNvSpPr>
            <a:spLocks noGrp="1"/>
          </p:cNvSpPr>
          <p:nvPr>
            <p:ph type="sldNum" sz="quarter" idx="10"/>
          </p:nvPr>
        </p:nvSpPr>
        <p:spPr/>
        <p:txBody>
          <a:bodyPr/>
          <a:lstStyle/>
          <a:p>
            <a:fld id="{68C56A97-F4E8-458A-9171-9F3B4558406C}" type="slidenum">
              <a:rPr lang="en-GB" smtClean="0"/>
              <a:pPr/>
              <a:t>13</a:t>
            </a:fld>
            <a:endParaRPr lang="en-GB" dirty="0"/>
          </a:p>
        </p:txBody>
      </p:sp>
    </p:spTree>
    <p:extLst>
      <p:ext uri="{BB962C8B-B14F-4D97-AF65-F5344CB8AC3E}">
        <p14:creationId xmlns:p14="http://schemas.microsoft.com/office/powerpoint/2010/main" val="2246920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Credential needs to be implemented by the resource.</a:t>
            </a:r>
          </a:p>
          <a:p>
            <a:r>
              <a:rPr lang="en-GB" dirty="0" err="1"/>
              <a:t>PSDSCRunAsCredential</a:t>
            </a:r>
            <a:r>
              <a:rPr lang="en-GB" dirty="0"/>
              <a:t> (added in v5) executes the resource under the specified credential</a:t>
            </a:r>
          </a:p>
        </p:txBody>
      </p:sp>
      <p:sp>
        <p:nvSpPr>
          <p:cNvPr id="4" name="Slide Number Placeholder 3"/>
          <p:cNvSpPr>
            <a:spLocks noGrp="1"/>
          </p:cNvSpPr>
          <p:nvPr>
            <p:ph type="sldNum" sz="quarter" idx="10"/>
          </p:nvPr>
        </p:nvSpPr>
        <p:spPr/>
        <p:txBody>
          <a:bodyPr/>
          <a:lstStyle/>
          <a:p>
            <a:fld id="{68C56A97-F4E8-458A-9171-9F3B4558406C}" type="slidenum">
              <a:rPr lang="en-GB" smtClean="0"/>
              <a:pPr/>
              <a:t>14</a:t>
            </a:fld>
            <a:endParaRPr lang="en-GB" dirty="0"/>
          </a:p>
        </p:txBody>
      </p:sp>
    </p:spTree>
    <p:extLst>
      <p:ext uri="{BB962C8B-B14F-4D97-AF65-F5344CB8AC3E}">
        <p14:creationId xmlns:p14="http://schemas.microsoft.com/office/powerpoint/2010/main" val="2088197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Example: https://github.com/VirtualEngine/VirtualEngineLab</a:t>
            </a:r>
          </a:p>
        </p:txBody>
      </p:sp>
      <p:sp>
        <p:nvSpPr>
          <p:cNvPr id="4" name="Slide Number Placeholder 3"/>
          <p:cNvSpPr>
            <a:spLocks noGrp="1"/>
          </p:cNvSpPr>
          <p:nvPr>
            <p:ph type="sldNum" sz="quarter" idx="10"/>
          </p:nvPr>
        </p:nvSpPr>
        <p:spPr/>
        <p:txBody>
          <a:bodyPr/>
          <a:lstStyle/>
          <a:p>
            <a:fld id="{68C56A97-F4E8-458A-9171-9F3B4558406C}" type="slidenum">
              <a:rPr lang="en-GB" smtClean="0"/>
              <a:pPr/>
              <a:t>16</a:t>
            </a:fld>
            <a:endParaRPr lang="en-GB" dirty="0"/>
          </a:p>
        </p:txBody>
      </p:sp>
    </p:spTree>
    <p:extLst>
      <p:ext uri="{BB962C8B-B14F-4D97-AF65-F5344CB8AC3E}">
        <p14:creationId xmlns:p14="http://schemas.microsoft.com/office/powerpoint/2010/main" val="336600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SQL support added in Windows Server Current Branch (1803)</a:t>
            </a:r>
          </a:p>
          <a:p>
            <a:r>
              <a:rPr lang="en-GB" dirty="0"/>
              <a:t>* </a:t>
            </a:r>
            <a:r>
              <a:rPr lang="en-GB"/>
              <a:t>Configuration names are </a:t>
            </a:r>
            <a:r>
              <a:rPr lang="en-GB" dirty="0"/>
              <a:t>not supported with the SMB pull server (only configuration IDs) </a:t>
            </a:r>
          </a:p>
          <a:p>
            <a:r>
              <a:rPr lang="en-GB" dirty="0"/>
              <a:t>A Windows Server DSC pull service can be deployed using the </a:t>
            </a:r>
            <a:r>
              <a:rPr lang="en-GB" dirty="0" err="1"/>
              <a:t>xDSCWebService</a:t>
            </a:r>
            <a:r>
              <a:rPr lang="en-GB" dirty="0"/>
              <a:t> resource!</a:t>
            </a:r>
          </a:p>
          <a:p>
            <a:r>
              <a:rPr lang="en-GB" dirty="0"/>
              <a:t>Checksums are created using the New-</a:t>
            </a:r>
            <a:r>
              <a:rPr lang="en-GB" dirty="0" err="1"/>
              <a:t>DscChecksum</a:t>
            </a:r>
            <a:r>
              <a:rPr lang="en-GB" dirty="0"/>
              <a:t> cmdlet</a:t>
            </a:r>
          </a:p>
        </p:txBody>
      </p:sp>
      <p:sp>
        <p:nvSpPr>
          <p:cNvPr id="4" name="Slide Number Placeholder 3"/>
          <p:cNvSpPr>
            <a:spLocks noGrp="1"/>
          </p:cNvSpPr>
          <p:nvPr>
            <p:ph type="sldNum" sz="quarter" idx="10"/>
          </p:nvPr>
        </p:nvSpPr>
        <p:spPr/>
        <p:txBody>
          <a:bodyPr/>
          <a:lstStyle/>
          <a:p>
            <a:fld id="{68C56A97-F4E8-458A-9171-9F3B4558406C}" type="slidenum">
              <a:rPr lang="en-GB" smtClean="0"/>
              <a:pPr/>
              <a:t>17</a:t>
            </a:fld>
            <a:endParaRPr lang="en-GB" dirty="0"/>
          </a:p>
        </p:txBody>
      </p:sp>
    </p:spTree>
    <p:extLst>
      <p:ext uri="{BB962C8B-B14F-4D97-AF65-F5344CB8AC3E}">
        <p14:creationId xmlns:p14="http://schemas.microsoft.com/office/powerpoint/2010/main" val="1187554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https://docs.microsoft.com/en-us/powershell/dsc/partialconfigs</a:t>
            </a:r>
          </a:p>
        </p:txBody>
      </p:sp>
      <p:sp>
        <p:nvSpPr>
          <p:cNvPr id="4" name="Slide Number Placeholder 3"/>
          <p:cNvSpPr>
            <a:spLocks noGrp="1"/>
          </p:cNvSpPr>
          <p:nvPr>
            <p:ph type="sldNum" sz="quarter" idx="10"/>
          </p:nvPr>
        </p:nvSpPr>
        <p:spPr/>
        <p:txBody>
          <a:bodyPr/>
          <a:lstStyle/>
          <a:p>
            <a:fld id="{68C56A97-F4E8-458A-9171-9F3B4558406C}" type="slidenum">
              <a:rPr lang="en-GB" smtClean="0"/>
              <a:pPr/>
              <a:t>18</a:t>
            </a:fld>
            <a:endParaRPr lang="en-GB" dirty="0"/>
          </a:p>
        </p:txBody>
      </p:sp>
    </p:spTree>
    <p:extLst>
      <p:ext uri="{BB962C8B-B14F-4D97-AF65-F5344CB8AC3E}">
        <p14:creationId xmlns:p14="http://schemas.microsoft.com/office/powerpoint/2010/main" val="921296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https://docs.microsoft.com/en-us/powershell/dsc/separatingenvdata</a:t>
            </a:r>
          </a:p>
        </p:txBody>
      </p:sp>
      <p:sp>
        <p:nvSpPr>
          <p:cNvPr id="4" name="Slide Number Placeholder 3"/>
          <p:cNvSpPr>
            <a:spLocks noGrp="1"/>
          </p:cNvSpPr>
          <p:nvPr>
            <p:ph type="sldNum" sz="quarter" idx="10"/>
          </p:nvPr>
        </p:nvSpPr>
        <p:spPr/>
        <p:txBody>
          <a:bodyPr/>
          <a:lstStyle/>
          <a:p>
            <a:fld id="{68C56A97-F4E8-458A-9171-9F3B4558406C}" type="slidenum">
              <a:rPr lang="en-GB" smtClean="0"/>
              <a:pPr/>
              <a:t>19</a:t>
            </a:fld>
            <a:endParaRPr lang="en-GB" dirty="0"/>
          </a:p>
        </p:txBody>
      </p:sp>
    </p:spTree>
    <p:extLst>
      <p:ext uri="{BB962C8B-B14F-4D97-AF65-F5344CB8AC3E}">
        <p14:creationId xmlns:p14="http://schemas.microsoft.com/office/powerpoint/2010/main" val="8311862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Famous last words!</a:t>
            </a:r>
          </a:p>
          <a:p>
            <a:r>
              <a:rPr lang="en-GB" dirty="0"/>
              <a:t>https://blogs.msdn.microsoft.com/powershell/2018/01/26/dsc-planning-update-january-2018/</a:t>
            </a:r>
          </a:p>
        </p:txBody>
      </p:sp>
      <p:sp>
        <p:nvSpPr>
          <p:cNvPr id="4" name="Slide Number Placeholder 3"/>
          <p:cNvSpPr>
            <a:spLocks noGrp="1"/>
          </p:cNvSpPr>
          <p:nvPr>
            <p:ph type="sldNum" sz="quarter" idx="10"/>
          </p:nvPr>
        </p:nvSpPr>
        <p:spPr/>
        <p:txBody>
          <a:bodyPr/>
          <a:lstStyle/>
          <a:p>
            <a:fld id="{68C56A97-F4E8-458A-9171-9F3B4558406C}" type="slidenum">
              <a:rPr lang="en-GB" smtClean="0"/>
              <a:pPr/>
              <a:t>20</a:t>
            </a:fld>
            <a:endParaRPr lang="en-GB" dirty="0"/>
          </a:p>
        </p:txBody>
      </p:sp>
    </p:spTree>
    <p:extLst>
      <p:ext uri="{BB962C8B-B14F-4D97-AF65-F5344CB8AC3E}">
        <p14:creationId xmlns:p14="http://schemas.microsoft.com/office/powerpoint/2010/main" val="5046530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8C56A97-F4E8-458A-9171-9F3B4558406C}" type="slidenum">
              <a:rPr lang="en-GB" smtClean="0"/>
              <a:pPr/>
              <a:t>21</a:t>
            </a:fld>
            <a:endParaRPr lang="en-GB" dirty="0"/>
          </a:p>
        </p:txBody>
      </p:sp>
    </p:spTree>
    <p:extLst>
      <p:ext uri="{BB962C8B-B14F-4D97-AF65-F5344CB8AC3E}">
        <p14:creationId xmlns:p14="http://schemas.microsoft.com/office/powerpoint/2010/main" val="14881851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Declarative</a:t>
            </a:r>
            <a:r>
              <a:rPr lang="en-GB" baseline="0" dirty="0"/>
              <a:t> document - </a:t>
            </a:r>
            <a:endParaRPr lang="en-GB" dirty="0"/>
          </a:p>
        </p:txBody>
      </p:sp>
      <p:sp>
        <p:nvSpPr>
          <p:cNvPr id="4" name="Slide Number Placeholder 3"/>
          <p:cNvSpPr>
            <a:spLocks noGrp="1"/>
          </p:cNvSpPr>
          <p:nvPr>
            <p:ph type="sldNum" sz="quarter" idx="10"/>
          </p:nvPr>
        </p:nvSpPr>
        <p:spPr/>
        <p:txBody>
          <a:bodyPr/>
          <a:lstStyle/>
          <a:p>
            <a:fld id="{68C56A97-F4E8-458A-9171-9F3B4558406C}" type="slidenum">
              <a:rPr lang="en-GB" smtClean="0"/>
              <a:pPr/>
              <a:t>23</a:t>
            </a:fld>
            <a:endParaRPr lang="en-GB" dirty="0"/>
          </a:p>
        </p:txBody>
      </p:sp>
    </p:spTree>
    <p:extLst>
      <p:ext uri="{BB962C8B-B14F-4D97-AF65-F5344CB8AC3E}">
        <p14:creationId xmlns:p14="http://schemas.microsoft.com/office/powerpoint/2010/main" val="2193507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8C56A97-F4E8-458A-9171-9F3B4558406C}" type="slidenum">
              <a:rPr lang="en-GB" smtClean="0"/>
              <a:pPr/>
              <a:t>2</a:t>
            </a:fld>
            <a:endParaRPr lang="en-GB" dirty="0"/>
          </a:p>
        </p:txBody>
      </p:sp>
    </p:spTree>
    <p:extLst>
      <p:ext uri="{BB962C8B-B14F-4D97-AF65-F5344CB8AC3E}">
        <p14:creationId xmlns:p14="http://schemas.microsoft.com/office/powerpoint/2010/main" val="42071050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Declarative</a:t>
            </a:r>
            <a:r>
              <a:rPr lang="en-GB" baseline="0"/>
              <a:t> document - </a:t>
            </a:r>
            <a:endParaRPr lang="en-GB"/>
          </a:p>
        </p:txBody>
      </p:sp>
      <p:sp>
        <p:nvSpPr>
          <p:cNvPr id="4" name="Slide Number Placeholder 3"/>
          <p:cNvSpPr>
            <a:spLocks noGrp="1"/>
          </p:cNvSpPr>
          <p:nvPr>
            <p:ph type="sldNum" sz="quarter" idx="10"/>
          </p:nvPr>
        </p:nvSpPr>
        <p:spPr/>
        <p:txBody>
          <a:bodyPr/>
          <a:lstStyle/>
          <a:p>
            <a:fld id="{68C56A97-F4E8-458A-9171-9F3B4558406C}" type="slidenum">
              <a:rPr lang="en-GB" smtClean="0"/>
              <a:pPr/>
              <a:t>25</a:t>
            </a:fld>
            <a:endParaRPr lang="en-GB" dirty="0"/>
          </a:p>
        </p:txBody>
      </p:sp>
    </p:spTree>
    <p:extLst>
      <p:ext uri="{BB962C8B-B14F-4D97-AF65-F5344CB8AC3E}">
        <p14:creationId xmlns:p14="http://schemas.microsoft.com/office/powerpoint/2010/main" val="20466276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68C56A97-F4E8-458A-9171-9F3B4558406C}" type="slidenum">
              <a:rPr lang="en-GB" smtClean="0"/>
              <a:pPr/>
              <a:t>26</a:t>
            </a:fld>
            <a:endParaRPr lang="en-GB" dirty="0"/>
          </a:p>
        </p:txBody>
      </p:sp>
    </p:spTree>
    <p:extLst>
      <p:ext uri="{BB962C8B-B14F-4D97-AF65-F5344CB8AC3E}">
        <p14:creationId xmlns:p14="http://schemas.microsoft.com/office/powerpoint/2010/main" val="12125645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68C56A97-F4E8-458A-9171-9F3B4558406C}" type="slidenum">
              <a:rPr lang="en-GB" smtClean="0"/>
              <a:pPr/>
              <a:t>27</a:t>
            </a:fld>
            <a:endParaRPr lang="en-GB" dirty="0"/>
          </a:p>
        </p:txBody>
      </p:sp>
    </p:spTree>
    <p:extLst>
      <p:ext uri="{BB962C8B-B14F-4D97-AF65-F5344CB8AC3E}">
        <p14:creationId xmlns:p14="http://schemas.microsoft.com/office/powerpoint/2010/main" val="21153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Windows PowerShell Desired State Configuration (DSC) is a configuration management platform built into Windows that is based on open standards. DSC is flexible enough to function reliably and consistently in each stage of the deployment lifecycle (development, test, pre-production, production), as well as during scale-out.</a:t>
            </a:r>
          </a:p>
          <a:p>
            <a:endParaRPr lang="en-GB" dirty="0"/>
          </a:p>
          <a:p>
            <a:r>
              <a:rPr lang="en-GB" dirty="0"/>
              <a:t>DSC centres around "configurations". A configuration is an easy-to-read document that describes an environment made up of computers ("nodes") with specific characteristics. These characteristics can be as simple as ensuring a specific Windows feature is enabled or as complex as deploying SharePoint.</a:t>
            </a:r>
          </a:p>
          <a:p>
            <a:endParaRPr lang="en-GB" dirty="0"/>
          </a:p>
          <a:p>
            <a:r>
              <a:rPr lang="en-GB" dirty="0"/>
              <a:t>DSC also has monitoring and reporting built in. If a system is no longer compliant, DSC can raise an alert and act to correct the system.</a:t>
            </a:r>
          </a:p>
          <a:p>
            <a:endParaRPr lang="en-GB" dirty="0"/>
          </a:p>
        </p:txBody>
      </p:sp>
      <p:sp>
        <p:nvSpPr>
          <p:cNvPr id="4" name="Slide Number Placeholder 3"/>
          <p:cNvSpPr>
            <a:spLocks noGrp="1"/>
          </p:cNvSpPr>
          <p:nvPr>
            <p:ph type="sldNum" sz="quarter" idx="10"/>
          </p:nvPr>
        </p:nvSpPr>
        <p:spPr/>
        <p:txBody>
          <a:bodyPr/>
          <a:lstStyle/>
          <a:p>
            <a:fld id="{68C56A97-F4E8-458A-9171-9F3B4558406C}" type="slidenum">
              <a:rPr lang="en-GB" smtClean="0"/>
              <a:t>3</a:t>
            </a:fld>
            <a:endParaRPr lang="en-GB"/>
          </a:p>
        </p:txBody>
      </p:sp>
    </p:spTree>
    <p:extLst>
      <p:ext uri="{BB962C8B-B14F-4D97-AF65-F5344CB8AC3E}">
        <p14:creationId xmlns:p14="http://schemas.microsoft.com/office/powerpoint/2010/main" val="737367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Configuration Management focuses on establishing, and maintaining, the consistency of a system or product throughout its lifetime.</a:t>
            </a:r>
          </a:p>
          <a:p>
            <a:r>
              <a:rPr lang="en-GB" dirty="0"/>
              <a:t>Declarative documents - No implementation details</a:t>
            </a:r>
          </a:p>
        </p:txBody>
      </p:sp>
      <p:sp>
        <p:nvSpPr>
          <p:cNvPr id="4" name="Slide Number Placeholder 3"/>
          <p:cNvSpPr>
            <a:spLocks noGrp="1"/>
          </p:cNvSpPr>
          <p:nvPr>
            <p:ph type="sldNum" sz="quarter" idx="10"/>
          </p:nvPr>
        </p:nvSpPr>
        <p:spPr/>
        <p:txBody>
          <a:bodyPr/>
          <a:lstStyle/>
          <a:p>
            <a:fld id="{68C56A97-F4E8-458A-9171-9F3B4558406C}" type="slidenum">
              <a:rPr lang="en-GB" smtClean="0"/>
              <a:pPr/>
              <a:t>4</a:t>
            </a:fld>
            <a:endParaRPr lang="en-GB" dirty="0"/>
          </a:p>
        </p:txBody>
      </p:sp>
    </p:spTree>
    <p:extLst>
      <p:ext uri="{BB962C8B-B14F-4D97-AF65-F5344CB8AC3E}">
        <p14:creationId xmlns:p14="http://schemas.microsoft.com/office/powerpoint/2010/main" val="964476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Configurations can have comment-based help </a:t>
            </a:r>
            <a:r>
              <a:rPr lang="en-GB" dirty="0">
                <a:sym typeface="Wingdings" panose="05000000000000000000" pitchFamily="2" charset="2"/>
              </a:rPr>
              <a:t></a:t>
            </a:r>
            <a:endParaRPr lang="en-GB" dirty="0"/>
          </a:p>
        </p:txBody>
      </p:sp>
      <p:sp>
        <p:nvSpPr>
          <p:cNvPr id="4" name="Slide Number Placeholder 3"/>
          <p:cNvSpPr>
            <a:spLocks noGrp="1"/>
          </p:cNvSpPr>
          <p:nvPr>
            <p:ph type="sldNum" sz="quarter" idx="10"/>
          </p:nvPr>
        </p:nvSpPr>
        <p:spPr/>
        <p:txBody>
          <a:bodyPr/>
          <a:lstStyle/>
          <a:p>
            <a:fld id="{68C56A97-F4E8-458A-9171-9F3B4558406C}" type="slidenum">
              <a:rPr lang="en-GB" smtClean="0"/>
              <a:pPr/>
              <a:t>5</a:t>
            </a:fld>
            <a:endParaRPr lang="en-GB" dirty="0"/>
          </a:p>
        </p:txBody>
      </p:sp>
    </p:spTree>
    <p:extLst>
      <p:ext uri="{BB962C8B-B14F-4D97-AF65-F5344CB8AC3E}">
        <p14:creationId xmlns:p14="http://schemas.microsoft.com/office/powerpoint/2010/main" val="1735411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8C56A97-F4E8-458A-9171-9F3B4558406C}" type="slidenum">
              <a:rPr lang="en-GB" smtClean="0"/>
              <a:pPr/>
              <a:t>6</a:t>
            </a:fld>
            <a:endParaRPr lang="en-GB" dirty="0"/>
          </a:p>
        </p:txBody>
      </p:sp>
    </p:spTree>
    <p:extLst>
      <p:ext uri="{BB962C8B-B14F-4D97-AF65-F5344CB8AC3E}">
        <p14:creationId xmlns:p14="http://schemas.microsoft.com/office/powerpoint/2010/main" val="3005123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generate </a:t>
            </a:r>
            <a:r>
              <a:rPr lang="en-GB" dirty="0" err="1"/>
              <a:t>mof</a:t>
            </a:r>
            <a:r>
              <a:rPr lang="en-GB" dirty="0"/>
              <a:t> documents with PowerShell, the DSC resources must reside on the host generating the configuration</a:t>
            </a:r>
          </a:p>
          <a:p>
            <a:endParaRPr lang="en-GB" dirty="0"/>
          </a:p>
        </p:txBody>
      </p:sp>
      <p:sp>
        <p:nvSpPr>
          <p:cNvPr id="4" name="Slide Number Placeholder 3"/>
          <p:cNvSpPr>
            <a:spLocks noGrp="1"/>
          </p:cNvSpPr>
          <p:nvPr>
            <p:ph type="sldNum" sz="quarter" idx="10"/>
          </p:nvPr>
        </p:nvSpPr>
        <p:spPr/>
        <p:txBody>
          <a:bodyPr/>
          <a:lstStyle/>
          <a:p>
            <a:fld id="{68C56A97-F4E8-458A-9171-9F3B4558406C}" type="slidenum">
              <a:rPr lang="en-GB" smtClean="0"/>
              <a:pPr/>
              <a:t>7</a:t>
            </a:fld>
            <a:endParaRPr lang="en-GB" dirty="0"/>
          </a:p>
        </p:txBody>
      </p:sp>
    </p:spTree>
    <p:extLst>
      <p:ext uri="{BB962C8B-B14F-4D97-AF65-F5344CB8AC3E}">
        <p14:creationId xmlns:p14="http://schemas.microsoft.com/office/powerpoint/2010/main" val="2342431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8C56A97-F4E8-458A-9171-9F3B4558406C}" type="slidenum">
              <a:rPr lang="en-GB" smtClean="0"/>
              <a:pPr/>
              <a:t>8</a:t>
            </a:fld>
            <a:endParaRPr lang="en-GB" dirty="0"/>
          </a:p>
        </p:txBody>
      </p:sp>
    </p:spTree>
    <p:extLst>
      <p:ext uri="{BB962C8B-B14F-4D97-AF65-F5344CB8AC3E}">
        <p14:creationId xmlns:p14="http://schemas.microsoft.com/office/powerpoint/2010/main" val="431863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8C56A97-F4E8-458A-9171-9F3B4558406C}" type="slidenum">
              <a:rPr lang="en-GB" smtClean="0"/>
              <a:pPr/>
              <a:t>9</a:t>
            </a:fld>
            <a:endParaRPr lang="en-GB" dirty="0"/>
          </a:p>
        </p:txBody>
      </p:sp>
    </p:spTree>
    <p:extLst>
      <p:ext uri="{BB962C8B-B14F-4D97-AF65-F5344CB8AC3E}">
        <p14:creationId xmlns:p14="http://schemas.microsoft.com/office/powerpoint/2010/main" val="3403626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rgbClr val="205FA9"/>
                </a:solidFill>
                <a:effectLst/>
              </a:defRPr>
            </a:lvl1pPr>
          </a:lstStyle>
          <a:p>
            <a:r>
              <a:rPr lang="en-US" dirty="0"/>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F95AC25-0513-4D62-9822-ED98211A2BF5}" type="datetimeFigureOut">
              <a:rPr lang="en-GB" smtClean="0"/>
              <a:t>12/05/2018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99E542-031E-4BF8-A968-13674526F3D6}" type="slidenum">
              <a:rPr lang="en-GB" smtClean="0"/>
              <a:t>‹#›</a:t>
            </a:fld>
            <a:endParaRPr lang="en-GB"/>
          </a:p>
        </p:txBody>
      </p:sp>
    </p:spTree>
    <p:extLst>
      <p:ext uri="{BB962C8B-B14F-4D97-AF65-F5344CB8AC3E}">
        <p14:creationId xmlns:p14="http://schemas.microsoft.com/office/powerpoint/2010/main" val="3397374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205FA9"/>
                </a:solidFill>
              </a:defRPr>
            </a:lvl1pPr>
          </a:lstStyle>
          <a:p>
            <a:r>
              <a:rPr lang="en-US" dirty="0"/>
              <a:t>Click to edit Master title style</a:t>
            </a:r>
            <a:endParaRPr lang="en-GB" dirty="0"/>
          </a:p>
        </p:txBody>
      </p:sp>
      <p:sp>
        <p:nvSpPr>
          <p:cNvPr id="3" name="Vertical Text Placeholder 2"/>
          <p:cNvSpPr>
            <a:spLocks noGrp="1"/>
          </p:cNvSpPr>
          <p:nvPr>
            <p:ph type="body" orient="vert" idx="1"/>
          </p:nvPr>
        </p:nvSpPr>
        <p:spPr/>
        <p:txBody>
          <a:bodyPr vert="eaVert"/>
          <a:lstStyle>
            <a:lvl1pPr marL="228600" indent="-228600">
              <a:buFont typeface="Wingdings" panose="05000000000000000000" pitchFamily="2" charset="2"/>
              <a:buChar char="§"/>
              <a:defRPr/>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p>
            <a:fld id="{0F95AC25-0513-4D62-9822-ED98211A2BF5}" type="datetimeFigureOut">
              <a:rPr lang="en-GB" smtClean="0"/>
              <a:t>12/05/2018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99E542-031E-4BF8-A968-13674526F3D6}" type="slidenum">
              <a:rPr lang="en-GB" smtClean="0"/>
              <a:t>‹#›</a:t>
            </a:fld>
            <a:endParaRPr lang="en-GB"/>
          </a:p>
        </p:txBody>
      </p:sp>
    </p:spTree>
    <p:extLst>
      <p:ext uri="{BB962C8B-B14F-4D97-AF65-F5344CB8AC3E}">
        <p14:creationId xmlns:p14="http://schemas.microsoft.com/office/powerpoint/2010/main" val="3259214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solidFill>
                  <a:srgbClr val="205FA9"/>
                </a:solidFill>
              </a:defRPr>
            </a:lvl1pPr>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lvl1pPr marL="228600" indent="-228600">
              <a:buFont typeface="Wingdings" panose="05000000000000000000" pitchFamily="2" charset="2"/>
              <a:buChar char="§"/>
              <a:defRPr/>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p>
            <a:fld id="{0F95AC25-0513-4D62-9822-ED98211A2BF5}" type="datetimeFigureOut">
              <a:rPr lang="en-GB" smtClean="0"/>
              <a:t>12/05/2018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99E542-031E-4BF8-A968-13674526F3D6}" type="slidenum">
              <a:rPr lang="en-GB" smtClean="0"/>
              <a:t>‹#›</a:t>
            </a:fld>
            <a:endParaRPr lang="en-GB"/>
          </a:p>
        </p:txBody>
      </p:sp>
    </p:spTree>
    <p:extLst>
      <p:ext uri="{BB962C8B-B14F-4D97-AF65-F5344CB8AC3E}">
        <p14:creationId xmlns:p14="http://schemas.microsoft.com/office/powerpoint/2010/main" val="3035703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205FA9"/>
                </a:solidFill>
              </a:defRPr>
            </a:lvl1pPr>
          </a:lstStyle>
          <a:p>
            <a:r>
              <a:rPr lang="en-US" dirty="0"/>
              <a:t>Click to edit Master title style</a:t>
            </a:r>
            <a:endParaRPr lang="en-GB" dirty="0"/>
          </a:p>
        </p:txBody>
      </p:sp>
      <p:sp>
        <p:nvSpPr>
          <p:cNvPr id="3" name="Content Placeholder 2"/>
          <p:cNvSpPr>
            <a:spLocks noGrp="1"/>
          </p:cNvSpPr>
          <p:nvPr>
            <p:ph idx="1"/>
          </p:nvPr>
        </p:nvSpPr>
        <p:spPr>
          <a:xfrm>
            <a:off x="838200" y="1690688"/>
            <a:ext cx="10515600" cy="4486275"/>
          </a:xfrm>
        </p:spPr>
        <p:txBody>
          <a:bodyPr/>
          <a:lstStyle>
            <a:lvl1pPr marL="360363" indent="-360363">
              <a:buClr>
                <a:schemeClr val="accent1">
                  <a:lumMod val="50000"/>
                </a:schemeClr>
              </a:buClr>
              <a:buFont typeface="Wingdings" panose="05000000000000000000" pitchFamily="2" charset="2"/>
              <a:buChar char="§"/>
              <a:defRPr/>
            </a:lvl1pPr>
            <a:lvl2pPr marL="803275" indent="-346075">
              <a:buClr>
                <a:schemeClr val="accent1">
                  <a:lumMod val="50000"/>
                </a:schemeClr>
              </a:buClr>
              <a:buFont typeface="Wingdings" panose="05000000000000000000" pitchFamily="2" charset="2"/>
              <a:buChar char="§"/>
              <a:defRPr/>
            </a:lvl2pPr>
            <a:lvl3pPr marL="1260475" indent="-346075">
              <a:buClr>
                <a:schemeClr val="accent1">
                  <a:lumMod val="50000"/>
                </a:schemeClr>
              </a:buClr>
              <a:buFont typeface="Wingdings" panose="05000000000000000000" pitchFamily="2" charset="2"/>
              <a:buChar char="§"/>
              <a:defRPr/>
            </a:lvl3pPr>
            <a:lvl4pPr marL="1703388" indent="-331788">
              <a:buClr>
                <a:schemeClr val="accent1">
                  <a:lumMod val="50000"/>
                </a:schemeClr>
              </a:buClr>
              <a:buFont typeface="Wingdings" panose="05000000000000000000" pitchFamily="2" charset="2"/>
              <a:buChar char="§"/>
              <a:defRPr/>
            </a:lvl4pPr>
            <a:lvl5pPr marL="2057400" indent="-228600">
              <a:buClr>
                <a:schemeClr val="accent1">
                  <a:lumMod val="50000"/>
                </a:schemeClr>
              </a:buCl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p>
            <a:fld id="{0F95AC25-0513-4D62-9822-ED98211A2BF5}" type="datetimeFigureOut">
              <a:rPr lang="en-GB" smtClean="0"/>
              <a:t>12/05/2018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899E542-031E-4BF8-A968-13674526F3D6}" type="slidenum">
              <a:rPr lang="en-GB" smtClean="0"/>
              <a:t>‹#›</a:t>
            </a:fld>
            <a:endParaRPr lang="en-GB"/>
          </a:p>
        </p:txBody>
      </p:sp>
    </p:spTree>
    <p:extLst>
      <p:ext uri="{BB962C8B-B14F-4D97-AF65-F5344CB8AC3E}">
        <p14:creationId xmlns:p14="http://schemas.microsoft.com/office/powerpoint/2010/main" val="2354219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rgbClr val="205FA9"/>
                </a:solidFill>
              </a:defRPr>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95AC25-0513-4D62-9822-ED98211A2BF5}" type="datetimeFigureOut">
              <a:rPr lang="en-GB" smtClean="0"/>
              <a:t>12/05/2018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99E542-031E-4BF8-A968-13674526F3D6}" type="slidenum">
              <a:rPr lang="en-GB" smtClean="0"/>
              <a:t>‹#›</a:t>
            </a:fld>
            <a:endParaRPr lang="en-GB"/>
          </a:p>
        </p:txBody>
      </p:sp>
    </p:spTree>
    <p:extLst>
      <p:ext uri="{BB962C8B-B14F-4D97-AF65-F5344CB8AC3E}">
        <p14:creationId xmlns:p14="http://schemas.microsoft.com/office/powerpoint/2010/main" val="1547687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205FA9"/>
                </a:solidFill>
              </a:defRPr>
            </a:lvl1pPr>
          </a:lstStyle>
          <a:p>
            <a:r>
              <a:rPr lang="en-US" dirty="0"/>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lvl1pPr marL="228600" indent="-228600">
              <a:buFont typeface="Wingdings" panose="05000000000000000000" pitchFamily="2" charset="2"/>
              <a:buChar char="§"/>
              <a:defRPr/>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lvl1pPr marL="228600" indent="-228600">
              <a:buFont typeface="Wingdings" panose="05000000000000000000" pitchFamily="2" charset="2"/>
              <a:buChar char="§"/>
              <a:defRPr/>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p:cNvSpPr>
            <a:spLocks noGrp="1"/>
          </p:cNvSpPr>
          <p:nvPr>
            <p:ph type="dt" sz="half" idx="10"/>
          </p:nvPr>
        </p:nvSpPr>
        <p:spPr/>
        <p:txBody>
          <a:bodyPr/>
          <a:lstStyle/>
          <a:p>
            <a:fld id="{0F95AC25-0513-4D62-9822-ED98211A2BF5}" type="datetimeFigureOut">
              <a:rPr lang="en-GB" smtClean="0"/>
              <a:t>12/05/2018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899E542-031E-4BF8-A968-13674526F3D6}" type="slidenum">
              <a:rPr lang="en-GB" smtClean="0"/>
              <a:t>‹#›</a:t>
            </a:fld>
            <a:endParaRPr lang="en-GB"/>
          </a:p>
        </p:txBody>
      </p:sp>
    </p:spTree>
    <p:extLst>
      <p:ext uri="{BB962C8B-B14F-4D97-AF65-F5344CB8AC3E}">
        <p14:creationId xmlns:p14="http://schemas.microsoft.com/office/powerpoint/2010/main" val="2920003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rgbClr val="205FA9"/>
                </a:solidFill>
              </a:defRPr>
            </a:lvl1p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marL="228600" indent="-228600">
              <a:buFont typeface="Wingdings" panose="05000000000000000000" pitchFamily="2" charset="2"/>
              <a:buChar char="§"/>
              <a:defRPr/>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marL="228600" indent="-228600">
              <a:buFont typeface="Wingdings" panose="05000000000000000000" pitchFamily="2" charset="2"/>
              <a:buChar char="§"/>
              <a:defRPr/>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Date Placeholder 6"/>
          <p:cNvSpPr>
            <a:spLocks noGrp="1"/>
          </p:cNvSpPr>
          <p:nvPr>
            <p:ph type="dt" sz="half" idx="10"/>
          </p:nvPr>
        </p:nvSpPr>
        <p:spPr/>
        <p:txBody>
          <a:bodyPr/>
          <a:lstStyle/>
          <a:p>
            <a:fld id="{0F95AC25-0513-4D62-9822-ED98211A2BF5}" type="datetimeFigureOut">
              <a:rPr lang="en-GB" smtClean="0"/>
              <a:t>12/05/2018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899E542-031E-4BF8-A968-13674526F3D6}" type="slidenum">
              <a:rPr lang="en-GB" smtClean="0"/>
              <a:t>‹#›</a:t>
            </a:fld>
            <a:endParaRPr lang="en-GB"/>
          </a:p>
        </p:txBody>
      </p:sp>
    </p:spTree>
    <p:extLst>
      <p:ext uri="{BB962C8B-B14F-4D97-AF65-F5344CB8AC3E}">
        <p14:creationId xmlns:p14="http://schemas.microsoft.com/office/powerpoint/2010/main" val="500185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205FA9"/>
                </a:solidFill>
              </a:defRPr>
            </a:lvl1pPr>
          </a:lstStyle>
          <a:p>
            <a:r>
              <a:rPr lang="en-US"/>
              <a:t>Click to edit Master title style</a:t>
            </a:r>
            <a:endParaRPr lang="en-GB"/>
          </a:p>
        </p:txBody>
      </p:sp>
      <p:sp>
        <p:nvSpPr>
          <p:cNvPr id="3" name="Date Placeholder 2"/>
          <p:cNvSpPr>
            <a:spLocks noGrp="1"/>
          </p:cNvSpPr>
          <p:nvPr>
            <p:ph type="dt" sz="half" idx="10"/>
          </p:nvPr>
        </p:nvSpPr>
        <p:spPr/>
        <p:txBody>
          <a:bodyPr/>
          <a:lstStyle/>
          <a:p>
            <a:fld id="{0F95AC25-0513-4D62-9822-ED98211A2BF5}" type="datetimeFigureOut">
              <a:rPr lang="en-GB" smtClean="0"/>
              <a:t>12/05/2018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899E542-031E-4BF8-A968-13674526F3D6}" type="slidenum">
              <a:rPr lang="en-GB" smtClean="0"/>
              <a:t>‹#›</a:t>
            </a:fld>
            <a:endParaRPr lang="en-GB"/>
          </a:p>
        </p:txBody>
      </p:sp>
    </p:spTree>
    <p:extLst>
      <p:ext uri="{BB962C8B-B14F-4D97-AF65-F5344CB8AC3E}">
        <p14:creationId xmlns:p14="http://schemas.microsoft.com/office/powerpoint/2010/main" val="673168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95AC25-0513-4D62-9822-ED98211A2BF5}" type="datetimeFigureOut">
              <a:rPr lang="en-GB" smtClean="0"/>
              <a:t>12/05/2018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899E542-031E-4BF8-A968-13674526F3D6}" type="slidenum">
              <a:rPr lang="en-GB" smtClean="0"/>
              <a:t>‹#›</a:t>
            </a:fld>
            <a:endParaRPr lang="en-GB"/>
          </a:p>
        </p:txBody>
      </p:sp>
    </p:spTree>
    <p:extLst>
      <p:ext uri="{BB962C8B-B14F-4D97-AF65-F5344CB8AC3E}">
        <p14:creationId xmlns:p14="http://schemas.microsoft.com/office/powerpoint/2010/main" val="1664991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rgbClr val="205FA9"/>
                </a:solidFill>
              </a:defRPr>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marL="228600" indent="-228600">
              <a:buFont typeface="Wingdings" panose="05000000000000000000" pitchFamily="2" charset="2"/>
              <a:buChar char="§"/>
              <a:defRPr sz="3200"/>
            </a:lvl1pPr>
            <a:lvl2pPr marL="685800" indent="-228600">
              <a:buFont typeface="Wingdings" panose="05000000000000000000" pitchFamily="2" charset="2"/>
              <a:buChar char="§"/>
              <a:defRPr sz="2800"/>
            </a:lvl2pPr>
            <a:lvl3pPr marL="1143000" indent="-228600">
              <a:buFont typeface="Wingdings" panose="05000000000000000000" pitchFamily="2" charset="2"/>
              <a:buChar char="§"/>
              <a:defRPr sz="2400"/>
            </a:lvl3pPr>
            <a:lvl4pPr marL="1600200" indent="-228600">
              <a:buFont typeface="Wingdings" panose="05000000000000000000" pitchFamily="2" charset="2"/>
              <a:buChar char="§"/>
              <a:defRPr sz="2000"/>
            </a:lvl4pPr>
            <a:lvl5pPr marL="2057400" indent="-228600">
              <a:buFont typeface="Wingdings" panose="05000000000000000000" pitchFamily="2" charset="2"/>
              <a:buChar cha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95AC25-0513-4D62-9822-ED98211A2BF5}" type="datetimeFigureOut">
              <a:rPr lang="en-GB" smtClean="0"/>
              <a:t>12/05/2018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899E542-031E-4BF8-A968-13674526F3D6}" type="slidenum">
              <a:rPr lang="en-GB" smtClean="0"/>
              <a:t>‹#›</a:t>
            </a:fld>
            <a:endParaRPr lang="en-GB"/>
          </a:p>
        </p:txBody>
      </p:sp>
    </p:spTree>
    <p:extLst>
      <p:ext uri="{BB962C8B-B14F-4D97-AF65-F5344CB8AC3E}">
        <p14:creationId xmlns:p14="http://schemas.microsoft.com/office/powerpoint/2010/main" val="4006038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rgbClr val="205FA9"/>
                </a:solidFill>
              </a:defRPr>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95AC25-0513-4D62-9822-ED98211A2BF5}" type="datetimeFigureOut">
              <a:rPr lang="en-GB" smtClean="0"/>
              <a:t>12/05/2018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899E542-031E-4BF8-A968-13674526F3D6}" type="slidenum">
              <a:rPr lang="en-GB" smtClean="0"/>
              <a:t>‹#›</a:t>
            </a:fld>
            <a:endParaRPr lang="en-GB"/>
          </a:p>
        </p:txBody>
      </p:sp>
    </p:spTree>
    <p:extLst>
      <p:ext uri="{BB962C8B-B14F-4D97-AF65-F5344CB8AC3E}">
        <p14:creationId xmlns:p14="http://schemas.microsoft.com/office/powerpoint/2010/main" val="3465534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Segoe UI" panose="020B0502040204020203" pitchFamily="34" charset="0"/>
                <a:cs typeface="Segoe UI" panose="020B0502040204020203" pitchFamily="34" charset="0"/>
              </a:defRPr>
            </a:lvl1pPr>
          </a:lstStyle>
          <a:p>
            <a:fld id="{0F95AC25-0513-4D62-9822-ED98211A2BF5}" type="datetimeFigureOut">
              <a:rPr lang="en-GB" smtClean="0"/>
              <a:pPr/>
              <a:t>12/05/2018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Segoe UI" panose="020B0502040204020203" pitchFamily="34" charset="0"/>
                <a:cs typeface="Segoe UI" panose="020B0502040204020203" pitchFamily="34" charset="0"/>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Segoe UI" panose="020B0502040204020203" pitchFamily="34" charset="0"/>
                <a:cs typeface="Segoe UI" panose="020B0502040204020203" pitchFamily="34" charset="0"/>
              </a:defRPr>
            </a:lvl1pPr>
          </a:lstStyle>
          <a:p>
            <a:fld id="{3899E542-031E-4BF8-A968-13674526F3D6}" type="slidenum">
              <a:rPr lang="en-GB" smtClean="0"/>
              <a:pPr/>
              <a:t>‹#›</a:t>
            </a:fld>
            <a:endParaRPr lang="en-GB"/>
          </a:p>
        </p:txBody>
      </p:sp>
    </p:spTree>
    <p:extLst>
      <p:ext uri="{BB962C8B-B14F-4D97-AF65-F5344CB8AC3E}">
        <p14:creationId xmlns:p14="http://schemas.microsoft.com/office/powerpoint/2010/main" val="1023438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powershell/dsc/crossnodedependencie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PowerShellOrg/tu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github.com/PowerShellOrg/dsc-traek"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blogs.infosupport.com/safely-using-pscredentials-in-a-powershell-dsc-configuration/"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docs.microsoft.com/en-us/powershell/dsc/resourceauthoringchecklist" TargetMode="External"/><Relationship Id="rId4" Type="http://schemas.openxmlformats.org/officeDocument/2006/relationships/hyperlink" Target="https://docs.microsoft.com/en-us/powershell/dsc/bootstrapdsc"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powershell/dsc/confighelp"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fontScale="90000"/>
          </a:bodyPr>
          <a:lstStyle/>
          <a:p>
            <a:r>
              <a:rPr lang="en-GB" dirty="0">
                <a:latin typeface="Segoe UI Semilight" panose="020B0402040204020203" pitchFamily="34" charset="0"/>
                <a:cs typeface="Segoe UI Semilight" panose="020B0402040204020203" pitchFamily="34" charset="0"/>
              </a:rPr>
              <a:t>Desired State Configuration 101 Workshop (v5)</a:t>
            </a:r>
            <a:endParaRPr lang="en-GB" dirty="0">
              <a:solidFill>
                <a:srgbClr val="205FA9"/>
              </a:solidFill>
              <a:latin typeface="Segoe UI Semilight" panose="020B0402040204020203" pitchFamily="34" charset="0"/>
              <a:cs typeface="Segoe UI Semilight" panose="020B0402040204020203"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2916" y="4430266"/>
            <a:ext cx="3566167" cy="1655067"/>
          </a:xfrm>
          <a:prstGeom prst="rect">
            <a:avLst/>
          </a:prstGeom>
        </p:spPr>
      </p:pic>
    </p:spTree>
    <p:extLst>
      <p:ext uri="{BB962C8B-B14F-4D97-AF65-F5344CB8AC3E}">
        <p14:creationId xmlns:p14="http://schemas.microsoft.com/office/powerpoint/2010/main" val="4076733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2D99E-42CC-44F6-91CF-ECED308E43A7}"/>
              </a:ext>
            </a:extLst>
          </p:cNvPr>
          <p:cNvSpPr>
            <a:spLocks noGrp="1"/>
          </p:cNvSpPr>
          <p:nvPr>
            <p:ph type="title"/>
          </p:nvPr>
        </p:nvSpPr>
        <p:spPr/>
        <p:txBody>
          <a:bodyPr/>
          <a:lstStyle/>
          <a:p>
            <a:r>
              <a:rPr lang="en-GB" dirty="0">
                <a:solidFill>
                  <a:srgbClr val="FF0000"/>
                </a:solidFill>
              </a:rPr>
              <a:t>Create Parameterised Configuration</a:t>
            </a:r>
          </a:p>
        </p:txBody>
      </p:sp>
      <p:sp>
        <p:nvSpPr>
          <p:cNvPr id="3" name="Content Placeholder 2">
            <a:extLst>
              <a:ext uri="{FF2B5EF4-FFF2-40B4-BE49-F238E27FC236}">
                <a16:creationId xmlns:a16="http://schemas.microsoft.com/office/drawing/2014/main" id="{7043D323-CEA5-40D7-A835-ABFD07401833}"/>
              </a:ext>
            </a:extLst>
          </p:cNvPr>
          <p:cNvSpPr>
            <a:spLocks noGrp="1"/>
          </p:cNvSpPr>
          <p:nvPr>
            <p:ph idx="1"/>
          </p:nvPr>
        </p:nvSpPr>
        <p:spPr/>
        <p:txBody>
          <a:bodyPr>
            <a:normAutofit/>
          </a:bodyPr>
          <a:lstStyle/>
          <a:p>
            <a:r>
              <a:rPr lang="en-GB" dirty="0"/>
              <a:t>Create an $ICMP parameter to control whether the firewall rule is enabled</a:t>
            </a:r>
          </a:p>
          <a:p>
            <a:pPr lvl="1"/>
            <a:r>
              <a:rPr lang="en-GB" dirty="0"/>
              <a:t>You could use either a [String] or [Boolean] parameter type</a:t>
            </a:r>
          </a:p>
          <a:p>
            <a:pPr lvl="1"/>
            <a:r>
              <a:rPr lang="en-GB" dirty="0"/>
              <a:t>[Boolean] will probably require a .</a:t>
            </a:r>
            <a:r>
              <a:rPr lang="en-GB" dirty="0" err="1"/>
              <a:t>ToString</a:t>
            </a:r>
            <a:r>
              <a:rPr lang="en-GB" dirty="0"/>
              <a:t>() extension method to be used</a:t>
            </a:r>
          </a:p>
          <a:p>
            <a:r>
              <a:rPr lang="en-GB" dirty="0"/>
              <a:t>Create a $</a:t>
            </a:r>
            <a:r>
              <a:rPr lang="en-GB" dirty="0" err="1"/>
              <a:t>DisableServerManager</a:t>
            </a:r>
            <a:r>
              <a:rPr lang="en-GB" dirty="0"/>
              <a:t> to control whether Server Manager is started or not</a:t>
            </a:r>
          </a:p>
          <a:p>
            <a:pPr lvl="1"/>
            <a:r>
              <a:rPr lang="en-GB" dirty="0"/>
              <a:t>You will have fun if you use a [Switch</a:t>
            </a:r>
            <a:r>
              <a:rPr lang="en-GB"/>
              <a:t>] parameter!</a:t>
            </a:r>
            <a:endParaRPr lang="en-GB" dirty="0"/>
          </a:p>
          <a:p>
            <a:pPr lvl="1"/>
            <a:endParaRPr lang="en-GB" dirty="0"/>
          </a:p>
        </p:txBody>
      </p:sp>
    </p:spTree>
    <p:extLst>
      <p:ext uri="{BB962C8B-B14F-4D97-AF65-F5344CB8AC3E}">
        <p14:creationId xmlns:p14="http://schemas.microsoft.com/office/powerpoint/2010/main" val="130771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Resource Dependencies</a:t>
            </a:r>
          </a:p>
        </p:txBody>
      </p:sp>
      <p:sp>
        <p:nvSpPr>
          <p:cNvPr id="3" name="Content Placeholder 2"/>
          <p:cNvSpPr>
            <a:spLocks noGrp="1"/>
          </p:cNvSpPr>
          <p:nvPr>
            <p:ph idx="1"/>
          </p:nvPr>
        </p:nvSpPr>
        <p:spPr/>
        <p:txBody>
          <a:bodyPr>
            <a:normAutofit/>
          </a:bodyPr>
          <a:lstStyle/>
          <a:p>
            <a:r>
              <a:rPr lang="en-GB" dirty="0" err="1"/>
              <a:t>DependsOn</a:t>
            </a:r>
            <a:r>
              <a:rPr lang="en-GB" dirty="0"/>
              <a:t> enforces the order in which resources are applied</a:t>
            </a:r>
          </a:p>
          <a:p>
            <a:pPr lvl="1"/>
            <a:r>
              <a:rPr lang="en-GB" dirty="0"/>
              <a:t>LCM applies resources in the order they apply in a configuration*</a:t>
            </a:r>
          </a:p>
          <a:p>
            <a:pPr lvl="1"/>
            <a:r>
              <a:rPr lang="en-GB" dirty="0"/>
              <a:t>A resource can depend on multiple resources, e.g.</a:t>
            </a:r>
          </a:p>
          <a:p>
            <a:pPr lvl="2"/>
            <a:r>
              <a:rPr lang="en-GB" sz="1800" dirty="0" err="1">
                <a:latin typeface="Courier New" panose="02070309020205020404" pitchFamily="49" charset="0"/>
                <a:cs typeface="Courier New" panose="02070309020205020404" pitchFamily="49" charset="0"/>
              </a:rPr>
              <a:t>DependsOn</a:t>
            </a:r>
            <a:r>
              <a:rPr lang="en-GB" sz="1800" dirty="0">
                <a:latin typeface="Courier New" panose="02070309020205020404" pitchFamily="49" charset="0"/>
                <a:cs typeface="Courier New" panose="02070309020205020404" pitchFamily="49" charset="0"/>
              </a:rPr>
              <a:t> = ‘[</a:t>
            </a:r>
            <a:r>
              <a:rPr lang="en-GB" sz="1800" dirty="0" err="1">
                <a:latin typeface="Courier New" panose="02070309020205020404" pitchFamily="49" charset="0"/>
                <a:cs typeface="Courier New" panose="02070309020205020404" pitchFamily="49" charset="0"/>
              </a:rPr>
              <a:t>ResourceType</a:t>
            </a:r>
            <a:r>
              <a:rPr lang="en-GB" sz="1800" dirty="0">
                <a:latin typeface="Courier New" panose="02070309020205020404" pitchFamily="49" charset="0"/>
                <a:cs typeface="Courier New" panose="02070309020205020404" pitchFamily="49" charset="0"/>
              </a:rPr>
              <a:t>]Name1’,’[</a:t>
            </a:r>
            <a:r>
              <a:rPr lang="en-GB" sz="1800" dirty="0" err="1">
                <a:latin typeface="Courier New" panose="02070309020205020404" pitchFamily="49" charset="0"/>
                <a:cs typeface="Courier New" panose="02070309020205020404" pitchFamily="49" charset="0"/>
              </a:rPr>
              <a:t>ResourceType</a:t>
            </a:r>
            <a:r>
              <a:rPr lang="en-GB" sz="1800" dirty="0">
                <a:latin typeface="Courier New" panose="02070309020205020404" pitchFamily="49" charset="0"/>
                <a:cs typeface="Courier New" panose="02070309020205020404" pitchFamily="49" charset="0"/>
              </a:rPr>
              <a:t>]Name2’</a:t>
            </a:r>
          </a:p>
          <a:p>
            <a:r>
              <a:rPr lang="en-GB" dirty="0"/>
              <a:t>Cross-node dependencies can be configured with the  </a:t>
            </a:r>
            <a:r>
              <a:rPr lang="en-GB" dirty="0">
                <a:hlinkClick r:id="rId3"/>
              </a:rPr>
              <a:t>WaitForAll, </a:t>
            </a:r>
            <a:r>
              <a:rPr lang="en-GB" dirty="0" err="1">
                <a:hlinkClick r:id="rId3"/>
              </a:rPr>
              <a:t>WaitForAny</a:t>
            </a:r>
            <a:r>
              <a:rPr lang="en-GB" dirty="0">
                <a:hlinkClick r:id="rId3"/>
              </a:rPr>
              <a:t> and </a:t>
            </a:r>
            <a:r>
              <a:rPr lang="en-GB" dirty="0" err="1">
                <a:hlinkClick r:id="rId3"/>
              </a:rPr>
              <a:t>WaitForSome</a:t>
            </a:r>
            <a:r>
              <a:rPr lang="en-GB" dirty="0">
                <a:hlinkClick r:id="rId3"/>
              </a:rPr>
              <a:t> </a:t>
            </a:r>
            <a:r>
              <a:rPr lang="en-GB" dirty="0"/>
              <a:t>resources</a:t>
            </a:r>
          </a:p>
          <a:p>
            <a:pPr lvl="1"/>
            <a:r>
              <a:rPr lang="en-GB" dirty="0" err="1"/>
              <a:t>DependsOn</a:t>
            </a:r>
            <a:r>
              <a:rPr lang="en-GB" dirty="0"/>
              <a:t> can be used to wait on the </a:t>
            </a:r>
            <a:r>
              <a:rPr lang="en-GB" dirty="0" err="1"/>
              <a:t>WaitFor</a:t>
            </a:r>
            <a:r>
              <a:rPr lang="en-GB" dirty="0"/>
              <a:t>* resources</a:t>
            </a:r>
          </a:p>
          <a:p>
            <a:pPr lvl="1"/>
            <a:r>
              <a:rPr lang="en-GB" dirty="0"/>
              <a:t>Requires v5</a:t>
            </a:r>
          </a:p>
        </p:txBody>
      </p:sp>
    </p:spTree>
    <p:extLst>
      <p:ext uri="{BB962C8B-B14F-4D97-AF65-F5344CB8AC3E}">
        <p14:creationId xmlns:p14="http://schemas.microsoft.com/office/powerpoint/2010/main" val="471328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2D99E-42CC-44F6-91CF-ECED308E43A7}"/>
              </a:ext>
            </a:extLst>
          </p:cNvPr>
          <p:cNvSpPr>
            <a:spLocks noGrp="1"/>
          </p:cNvSpPr>
          <p:nvPr>
            <p:ph type="title"/>
          </p:nvPr>
        </p:nvSpPr>
        <p:spPr/>
        <p:txBody>
          <a:bodyPr/>
          <a:lstStyle/>
          <a:p>
            <a:r>
              <a:rPr lang="en-GB" dirty="0">
                <a:solidFill>
                  <a:srgbClr val="FF0000"/>
                </a:solidFill>
              </a:rPr>
              <a:t>Create Configuration with Dependencies</a:t>
            </a:r>
          </a:p>
        </p:txBody>
      </p:sp>
      <p:sp>
        <p:nvSpPr>
          <p:cNvPr id="3" name="Content Placeholder 2">
            <a:extLst>
              <a:ext uri="{FF2B5EF4-FFF2-40B4-BE49-F238E27FC236}">
                <a16:creationId xmlns:a16="http://schemas.microsoft.com/office/drawing/2014/main" id="{7043D323-CEA5-40D7-A835-ABFD07401833}"/>
              </a:ext>
            </a:extLst>
          </p:cNvPr>
          <p:cNvSpPr>
            <a:spLocks noGrp="1"/>
          </p:cNvSpPr>
          <p:nvPr>
            <p:ph idx="1"/>
          </p:nvPr>
        </p:nvSpPr>
        <p:spPr>
          <a:xfrm>
            <a:off x="838200" y="1690688"/>
            <a:ext cx="5675489" cy="4486275"/>
          </a:xfrm>
        </p:spPr>
        <p:txBody>
          <a:bodyPr>
            <a:normAutofit/>
          </a:bodyPr>
          <a:lstStyle/>
          <a:p>
            <a:r>
              <a:rPr lang="en-GB" dirty="0"/>
              <a:t>Update your configuration:</a:t>
            </a:r>
          </a:p>
          <a:p>
            <a:r>
              <a:rPr lang="en-GB" dirty="0"/>
              <a:t>Make the ICMP </a:t>
            </a:r>
            <a:r>
              <a:rPr lang="en-GB" dirty="0" err="1"/>
              <a:t>xFirewall</a:t>
            </a:r>
            <a:r>
              <a:rPr lang="en-GB" dirty="0"/>
              <a:t> resources dependent on the Server Manager Registry resource</a:t>
            </a:r>
          </a:p>
          <a:p>
            <a:r>
              <a:rPr lang="en-GB" dirty="0"/>
              <a:t>Make the PowerShell Transcription resource dependent on the two ICMP </a:t>
            </a:r>
            <a:r>
              <a:rPr lang="en-GB" dirty="0" err="1"/>
              <a:t>xFirewall</a:t>
            </a:r>
            <a:r>
              <a:rPr lang="en-GB" dirty="0"/>
              <a:t> resources</a:t>
            </a:r>
          </a:p>
          <a:p>
            <a:pPr lvl="1"/>
            <a:endParaRPr lang="en-GB" dirty="0"/>
          </a:p>
        </p:txBody>
      </p:sp>
      <p:pic>
        <p:nvPicPr>
          <p:cNvPr id="4" name="Content Placeholder 3">
            <a:extLst>
              <a:ext uri="{FF2B5EF4-FFF2-40B4-BE49-F238E27FC236}">
                <a16:creationId xmlns:a16="http://schemas.microsoft.com/office/drawing/2014/main" id="{F7ABD6FD-D48D-4459-AA35-84C2CA6B221B}"/>
              </a:ext>
            </a:extLst>
          </p:cNvPr>
          <p:cNvPicPr>
            <a:picLocks noChangeAspect="1"/>
          </p:cNvPicPr>
          <p:nvPr/>
        </p:nvPicPr>
        <p:blipFill>
          <a:blip r:embed="rId2"/>
          <a:stretch>
            <a:fillRect/>
          </a:stretch>
        </p:blipFill>
        <p:spPr>
          <a:xfrm>
            <a:off x="6610350" y="1690688"/>
            <a:ext cx="4743450" cy="3352800"/>
          </a:xfrm>
          <a:prstGeom prst="rect">
            <a:avLst/>
          </a:prstGeom>
        </p:spPr>
      </p:pic>
    </p:spTree>
    <p:extLst>
      <p:ext uri="{BB962C8B-B14F-4D97-AF65-F5344CB8AC3E}">
        <p14:creationId xmlns:p14="http://schemas.microsoft.com/office/powerpoint/2010/main" val="1747903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Configuration Data</a:t>
            </a:r>
          </a:p>
        </p:txBody>
      </p:sp>
      <p:sp>
        <p:nvSpPr>
          <p:cNvPr id="3" name="Content Placeholder 2"/>
          <p:cNvSpPr>
            <a:spLocks noGrp="1"/>
          </p:cNvSpPr>
          <p:nvPr>
            <p:ph idx="1"/>
          </p:nvPr>
        </p:nvSpPr>
        <p:spPr/>
        <p:txBody>
          <a:bodyPr/>
          <a:lstStyle/>
          <a:p>
            <a:r>
              <a:rPr lang="en-GB" dirty="0"/>
              <a:t>Separation of environmental data</a:t>
            </a:r>
          </a:p>
          <a:p>
            <a:pPr lvl="1"/>
            <a:r>
              <a:rPr lang="en-GB" dirty="0"/>
              <a:t>A single configuration can be used with multiple inputs, e.g. differing server names for development, UAT and production</a:t>
            </a:r>
          </a:p>
          <a:p>
            <a:r>
              <a:rPr lang="en-GB" dirty="0"/>
              <a:t>Passed to a configuration when compiled</a:t>
            </a:r>
          </a:p>
          <a:p>
            <a:pPr lvl="1"/>
            <a:r>
              <a:rPr lang="en-GB" dirty="0"/>
              <a:t>Defined in a hash table, saved with a .psd1 extension</a:t>
            </a:r>
          </a:p>
          <a:p>
            <a:pPr lvl="1"/>
            <a:r>
              <a:rPr lang="en-GB" dirty="0"/>
              <a:t>Can pass either a file path or a hash table</a:t>
            </a:r>
          </a:p>
          <a:p>
            <a:r>
              <a:rPr lang="en-GB" dirty="0"/>
              <a:t>Data is referenced by built-in </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AllNodes</a:t>
            </a:r>
            <a:r>
              <a:rPr lang="en-GB" dirty="0">
                <a:latin typeface="+mn-lt"/>
                <a:cs typeface="Courier New" panose="02070309020205020404" pitchFamily="49" charset="0"/>
              </a:rPr>
              <a:t>, </a:t>
            </a:r>
            <a:r>
              <a:rPr lang="en-GB" dirty="0">
                <a:latin typeface="Courier New" panose="02070309020205020404" pitchFamily="49" charset="0"/>
                <a:cs typeface="Courier New" panose="02070309020205020404" pitchFamily="49" charset="0"/>
              </a:rPr>
              <a:t>$Node</a:t>
            </a:r>
            <a:r>
              <a:rPr lang="en-GB" dirty="0">
                <a:latin typeface="+mn-lt"/>
                <a:cs typeface="Courier New" panose="02070309020205020404" pitchFamily="49" charset="0"/>
              </a:rPr>
              <a:t> and </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ConfigurationData</a:t>
            </a:r>
            <a:r>
              <a:rPr lang="en-GB" dirty="0"/>
              <a:t> variables</a:t>
            </a:r>
          </a:p>
        </p:txBody>
      </p:sp>
    </p:spTree>
    <p:extLst>
      <p:ext uri="{BB962C8B-B14F-4D97-AF65-F5344CB8AC3E}">
        <p14:creationId xmlns:p14="http://schemas.microsoft.com/office/powerpoint/2010/main" val="3654782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Handling Credentials</a:t>
            </a:r>
          </a:p>
        </p:txBody>
      </p:sp>
      <p:sp>
        <p:nvSpPr>
          <p:cNvPr id="3" name="Content Placeholder 2"/>
          <p:cNvSpPr>
            <a:spLocks noGrp="1"/>
          </p:cNvSpPr>
          <p:nvPr>
            <p:ph idx="1"/>
          </p:nvPr>
        </p:nvSpPr>
        <p:spPr/>
        <p:txBody>
          <a:bodyPr/>
          <a:lstStyle/>
          <a:p>
            <a:r>
              <a:rPr lang="en-GB" dirty="0"/>
              <a:t>Credential vs </a:t>
            </a:r>
            <a:r>
              <a:rPr lang="en-GB" dirty="0" err="1"/>
              <a:t>PSDSCRunAsCredential</a:t>
            </a:r>
            <a:endParaRPr lang="en-GB" dirty="0"/>
          </a:p>
          <a:p>
            <a:pPr lvl="1"/>
            <a:r>
              <a:rPr lang="en-GB" dirty="0" err="1"/>
              <a:t>PSDSCRunAsCredential</a:t>
            </a:r>
            <a:r>
              <a:rPr lang="en-GB" dirty="0"/>
              <a:t> automatic variable added in v5</a:t>
            </a:r>
          </a:p>
          <a:p>
            <a:r>
              <a:rPr lang="en-GB" b="1" dirty="0" err="1"/>
              <a:t>AllowPlainTextPassword</a:t>
            </a:r>
            <a:r>
              <a:rPr lang="en-GB" b="1" dirty="0"/>
              <a:t> is for lab environments only!</a:t>
            </a:r>
          </a:p>
          <a:p>
            <a:r>
              <a:rPr lang="en-GB" dirty="0"/>
              <a:t>Certificates</a:t>
            </a:r>
          </a:p>
          <a:p>
            <a:pPr lvl="1"/>
            <a:r>
              <a:rPr lang="en-GB" dirty="0"/>
              <a:t>Encryption certificates must contain the Data Encipherment or Key Encipherment key usage, and </a:t>
            </a:r>
          </a:p>
          <a:p>
            <a:pPr lvl="1"/>
            <a:r>
              <a:rPr lang="en-GB" dirty="0"/>
              <a:t>Include the Document Encryption enhanced key usage</a:t>
            </a:r>
          </a:p>
          <a:p>
            <a:pPr lvl="2"/>
            <a:r>
              <a:rPr lang="en-GB" dirty="0"/>
              <a:t>Added requirement in v5</a:t>
            </a:r>
          </a:p>
        </p:txBody>
      </p:sp>
    </p:spTree>
    <p:extLst>
      <p:ext uri="{BB962C8B-B14F-4D97-AF65-F5344CB8AC3E}">
        <p14:creationId xmlns:p14="http://schemas.microsoft.com/office/powerpoint/2010/main" val="661762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A514E-E2A0-477D-A059-A55DFB9305E4}"/>
              </a:ext>
            </a:extLst>
          </p:cNvPr>
          <p:cNvSpPr>
            <a:spLocks noGrp="1"/>
          </p:cNvSpPr>
          <p:nvPr>
            <p:ph type="title"/>
          </p:nvPr>
        </p:nvSpPr>
        <p:spPr/>
        <p:txBody>
          <a:bodyPr/>
          <a:lstStyle/>
          <a:p>
            <a:r>
              <a:rPr lang="en-GB" dirty="0"/>
              <a:t>Certificates</a:t>
            </a:r>
          </a:p>
        </p:txBody>
      </p:sp>
      <p:sp>
        <p:nvSpPr>
          <p:cNvPr id="3" name="Content Placeholder 2">
            <a:extLst>
              <a:ext uri="{FF2B5EF4-FFF2-40B4-BE49-F238E27FC236}">
                <a16:creationId xmlns:a16="http://schemas.microsoft.com/office/drawing/2014/main" id="{666903B9-904C-4CE1-BD6E-5280B21DEE08}"/>
              </a:ext>
            </a:extLst>
          </p:cNvPr>
          <p:cNvSpPr>
            <a:spLocks noGrp="1"/>
          </p:cNvSpPr>
          <p:nvPr>
            <p:ph idx="1"/>
          </p:nvPr>
        </p:nvSpPr>
        <p:spPr/>
        <p:txBody>
          <a:bodyPr/>
          <a:lstStyle/>
          <a:p>
            <a:pPr marL="0" indent="0">
              <a:spcAft>
                <a:spcPts val="600"/>
              </a:spcAft>
              <a:buNone/>
            </a:pPr>
            <a:r>
              <a:rPr lang="en-GB" dirty="0">
                <a:solidFill>
                  <a:srgbClr val="FF0000"/>
                </a:solidFill>
              </a:rPr>
              <a:t>These steps need to be performed in an Administrator PowerShell session</a:t>
            </a:r>
          </a:p>
          <a:p>
            <a:r>
              <a:rPr lang="en-GB" dirty="0">
                <a:latin typeface="Courier New" panose="02070309020205020404" pitchFamily="49" charset="0"/>
                <a:cs typeface="Courier New" panose="02070309020205020404" pitchFamily="49" charset="0"/>
              </a:rPr>
              <a:t>$cert = New-</a:t>
            </a:r>
            <a:r>
              <a:rPr lang="en-GB" dirty="0" err="1">
                <a:latin typeface="Courier New" panose="02070309020205020404" pitchFamily="49" charset="0"/>
                <a:cs typeface="Courier New" panose="02070309020205020404" pitchFamily="49" charset="0"/>
              </a:rPr>
              <a:t>SelfSignedCertificate</a:t>
            </a:r>
            <a:r>
              <a:rPr lang="en-GB" dirty="0">
                <a:latin typeface="Courier New" panose="02070309020205020404" pitchFamily="49" charset="0"/>
                <a:cs typeface="Courier New" panose="02070309020205020404" pitchFamily="49" charset="0"/>
              </a:rPr>
              <a:t> -Type </a:t>
            </a:r>
            <a:r>
              <a:rPr lang="en-GB" dirty="0" err="1">
                <a:latin typeface="Courier New" panose="02070309020205020404" pitchFamily="49" charset="0"/>
                <a:cs typeface="Courier New" panose="02070309020205020404" pitchFamily="49" charset="0"/>
              </a:rPr>
              <a:t>DocumentEncryptionCertLegacyCsp</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DnsName</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DscEncryptionCert</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HashAlgorithm</a:t>
            </a:r>
            <a:r>
              <a:rPr lang="en-GB" dirty="0">
                <a:latin typeface="Courier New" panose="02070309020205020404" pitchFamily="49" charset="0"/>
                <a:cs typeface="Courier New" panose="02070309020205020404" pitchFamily="49" charset="0"/>
              </a:rPr>
              <a:t> SHA256</a:t>
            </a:r>
          </a:p>
          <a:p>
            <a:r>
              <a:rPr lang="en-GB" dirty="0">
                <a:latin typeface="Courier New" panose="02070309020205020404" pitchFamily="49" charset="0"/>
                <a:cs typeface="Courier New" panose="02070309020205020404" pitchFamily="49" charset="0"/>
              </a:rPr>
              <a:t>$cert | Export-Certificate -</a:t>
            </a:r>
            <a:r>
              <a:rPr lang="en-GB" dirty="0" err="1">
                <a:latin typeface="Courier New" panose="02070309020205020404" pitchFamily="49" charset="0"/>
                <a:cs typeface="Courier New" panose="02070309020205020404" pitchFamily="49" charset="0"/>
              </a:rPr>
              <a:t>FilePath</a:t>
            </a:r>
            <a:r>
              <a:rPr lang="en-GB" dirty="0">
                <a:latin typeface="Courier New" panose="02070309020205020404" pitchFamily="49" charset="0"/>
                <a:cs typeface="Courier New" panose="02070309020205020404" pitchFamily="49" charset="0"/>
              </a:rPr>
              <a:t> ~\DscPublicKey.cer -Force</a:t>
            </a:r>
          </a:p>
        </p:txBody>
      </p:sp>
    </p:spTree>
    <p:extLst>
      <p:ext uri="{BB962C8B-B14F-4D97-AF65-F5344CB8AC3E}">
        <p14:creationId xmlns:p14="http://schemas.microsoft.com/office/powerpoint/2010/main" val="3860076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Composite Resources</a:t>
            </a:r>
          </a:p>
        </p:txBody>
      </p:sp>
      <p:sp>
        <p:nvSpPr>
          <p:cNvPr id="3" name="Content Placeholder 2"/>
          <p:cNvSpPr>
            <a:spLocks noGrp="1"/>
          </p:cNvSpPr>
          <p:nvPr>
            <p:ph idx="1"/>
          </p:nvPr>
        </p:nvSpPr>
        <p:spPr/>
        <p:txBody>
          <a:bodyPr/>
          <a:lstStyle/>
          <a:p>
            <a:r>
              <a:rPr lang="en-GB" dirty="0"/>
              <a:t>Are reusable configurations</a:t>
            </a:r>
          </a:p>
          <a:p>
            <a:pPr lvl="1"/>
            <a:r>
              <a:rPr lang="en-GB" dirty="0"/>
              <a:t>Import the composite configurations just like DSC resources</a:t>
            </a:r>
          </a:p>
          <a:p>
            <a:r>
              <a:rPr lang="en-GB" dirty="0"/>
              <a:t>Look just like configurations</a:t>
            </a:r>
          </a:p>
          <a:p>
            <a:pPr lvl="1"/>
            <a:r>
              <a:rPr lang="en-GB" dirty="0"/>
              <a:t>Contain the Configuration keyword</a:t>
            </a:r>
          </a:p>
          <a:p>
            <a:r>
              <a:rPr lang="en-GB" dirty="0"/>
              <a:t>Saved with the .schema.psm1 file extension</a:t>
            </a:r>
          </a:p>
          <a:p>
            <a:pPr lvl="1"/>
            <a:endParaRPr lang="en-GB" dirty="0"/>
          </a:p>
          <a:p>
            <a:endParaRPr lang="en-GB" dirty="0"/>
          </a:p>
          <a:p>
            <a:endParaRPr lang="en-GB" dirty="0"/>
          </a:p>
        </p:txBody>
      </p:sp>
    </p:spTree>
    <p:extLst>
      <p:ext uri="{BB962C8B-B14F-4D97-AF65-F5344CB8AC3E}">
        <p14:creationId xmlns:p14="http://schemas.microsoft.com/office/powerpoint/2010/main" val="579771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Push and Pull (and Tug)</a:t>
            </a:r>
          </a:p>
        </p:txBody>
      </p:sp>
      <p:sp>
        <p:nvSpPr>
          <p:cNvPr id="3" name="Content Placeholder 2"/>
          <p:cNvSpPr>
            <a:spLocks noGrp="1"/>
          </p:cNvSpPr>
          <p:nvPr>
            <p:ph idx="1"/>
          </p:nvPr>
        </p:nvSpPr>
        <p:spPr/>
        <p:txBody>
          <a:bodyPr>
            <a:normAutofit lnSpcReduction="10000"/>
          </a:bodyPr>
          <a:lstStyle/>
          <a:p>
            <a:r>
              <a:rPr lang="en-GB" dirty="0"/>
              <a:t>Default installation configured for push mode</a:t>
            </a:r>
          </a:p>
          <a:p>
            <a:r>
              <a:rPr lang="en-GB" dirty="0"/>
              <a:t>Pull servers enable central configuration</a:t>
            </a:r>
          </a:p>
          <a:p>
            <a:pPr lvl="1"/>
            <a:r>
              <a:rPr lang="en-GB" dirty="0"/>
              <a:t>LCM (node) is registered with the pull server</a:t>
            </a:r>
          </a:p>
          <a:p>
            <a:pPr lvl="1"/>
            <a:r>
              <a:rPr lang="en-GB" dirty="0"/>
              <a:t>Assigned one or more configurations</a:t>
            </a:r>
          </a:p>
          <a:p>
            <a:r>
              <a:rPr lang="en-GB" dirty="0"/>
              <a:t>Resources can be automatically downloaded</a:t>
            </a:r>
          </a:p>
          <a:p>
            <a:r>
              <a:rPr lang="en-GB" dirty="0"/>
              <a:t>Available options:</a:t>
            </a:r>
          </a:p>
          <a:p>
            <a:pPr lvl="1"/>
            <a:r>
              <a:rPr lang="en-GB" dirty="0"/>
              <a:t>Azure Automation DSC</a:t>
            </a:r>
          </a:p>
          <a:p>
            <a:pPr lvl="1"/>
            <a:r>
              <a:rPr lang="en-GB" dirty="0"/>
              <a:t>Windows Server DSC pull service*</a:t>
            </a:r>
          </a:p>
          <a:p>
            <a:pPr lvl="1"/>
            <a:r>
              <a:rPr lang="en-GB" dirty="0"/>
              <a:t>SMB share*</a:t>
            </a:r>
          </a:p>
          <a:p>
            <a:pPr lvl="1"/>
            <a:r>
              <a:rPr lang="en-GB" dirty="0">
                <a:hlinkClick r:id="rId3"/>
              </a:rPr>
              <a:t>Tug</a:t>
            </a:r>
            <a:r>
              <a:rPr lang="en-GB" dirty="0"/>
              <a:t> and </a:t>
            </a:r>
            <a:r>
              <a:rPr lang="en-GB" dirty="0">
                <a:hlinkClick r:id="rId4"/>
              </a:rPr>
              <a:t>Traek</a:t>
            </a:r>
            <a:endParaRPr lang="en-GB" dirty="0"/>
          </a:p>
          <a:p>
            <a:r>
              <a:rPr lang="en-GB" dirty="0"/>
              <a:t>Resources are zipped, with </a:t>
            </a:r>
            <a:r>
              <a:rPr lang="en-GB" b="1" dirty="0"/>
              <a:t>checksums</a:t>
            </a:r>
          </a:p>
          <a:p>
            <a:endParaRPr lang="en-GB" dirty="0"/>
          </a:p>
        </p:txBody>
      </p:sp>
    </p:spTree>
    <p:extLst>
      <p:ext uri="{BB962C8B-B14F-4D97-AF65-F5344CB8AC3E}">
        <p14:creationId xmlns:p14="http://schemas.microsoft.com/office/powerpoint/2010/main" val="2259219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Partial Configurations</a:t>
            </a:r>
          </a:p>
        </p:txBody>
      </p:sp>
      <p:sp>
        <p:nvSpPr>
          <p:cNvPr id="3" name="Content Placeholder 2"/>
          <p:cNvSpPr>
            <a:spLocks noGrp="1"/>
          </p:cNvSpPr>
          <p:nvPr>
            <p:ph idx="1"/>
          </p:nvPr>
        </p:nvSpPr>
        <p:spPr/>
        <p:txBody>
          <a:bodyPr/>
          <a:lstStyle/>
          <a:p>
            <a:r>
              <a:rPr lang="en-GB" dirty="0"/>
              <a:t>Introduced in Windows PowerShell v5</a:t>
            </a:r>
          </a:p>
          <a:p>
            <a:r>
              <a:rPr lang="en-GB" dirty="0"/>
              <a:t>Allows configurations to be delivered in fragments and from multiple sources</a:t>
            </a:r>
          </a:p>
          <a:p>
            <a:r>
              <a:rPr lang="en-GB" dirty="0"/>
              <a:t>The Local Configuration Manager (LCM) on the target node puts the fragments together before applying them as a single configuration</a:t>
            </a:r>
          </a:p>
          <a:p>
            <a:r>
              <a:rPr lang="en-GB" dirty="0"/>
              <a:t>This capability allows sharing control of configuration between teams or individuals</a:t>
            </a:r>
          </a:p>
          <a:p>
            <a:r>
              <a:rPr lang="en-GB" dirty="0"/>
              <a:t>Publish-</a:t>
            </a:r>
            <a:r>
              <a:rPr lang="en-GB" dirty="0" err="1"/>
              <a:t>DscConfiguration</a:t>
            </a:r>
            <a:r>
              <a:rPr lang="en-GB" dirty="0"/>
              <a:t> used when pushing partial configurations</a:t>
            </a:r>
          </a:p>
        </p:txBody>
      </p:sp>
    </p:spTree>
    <p:extLst>
      <p:ext uri="{BB962C8B-B14F-4D97-AF65-F5344CB8AC3E}">
        <p14:creationId xmlns:p14="http://schemas.microsoft.com/office/powerpoint/2010/main" val="3329827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Troubleshooting</a:t>
            </a:r>
          </a:p>
        </p:txBody>
      </p:sp>
      <p:sp>
        <p:nvSpPr>
          <p:cNvPr id="3" name="Content Placeholder 2"/>
          <p:cNvSpPr>
            <a:spLocks noGrp="1"/>
          </p:cNvSpPr>
          <p:nvPr>
            <p:ph idx="1"/>
          </p:nvPr>
        </p:nvSpPr>
        <p:spPr/>
        <p:txBody>
          <a:bodyPr/>
          <a:lstStyle/>
          <a:p>
            <a:r>
              <a:rPr lang="en-GB" dirty="0"/>
              <a:t>Microsoft\Windows\Desired State Configuration event logs</a:t>
            </a:r>
          </a:p>
          <a:p>
            <a:r>
              <a:rPr lang="en-GB" dirty="0"/>
              <a:t>LCM </a:t>
            </a:r>
            <a:r>
              <a:rPr lang="en-GB" dirty="0" err="1"/>
              <a:t>DebugMode</a:t>
            </a:r>
            <a:r>
              <a:rPr lang="en-GB" dirty="0"/>
              <a:t>: All</a:t>
            </a:r>
          </a:p>
          <a:p>
            <a:r>
              <a:rPr lang="en-GB" dirty="0"/>
              <a:t>Authoring resources:</a:t>
            </a:r>
          </a:p>
          <a:p>
            <a:pPr lvl="1"/>
            <a:r>
              <a:rPr lang="en-GB" dirty="0"/>
              <a:t>LCM </a:t>
            </a:r>
            <a:r>
              <a:rPr lang="en-GB" dirty="0" err="1"/>
              <a:t>DebugMode</a:t>
            </a:r>
            <a:r>
              <a:rPr lang="en-GB" dirty="0"/>
              <a:t>: </a:t>
            </a:r>
            <a:r>
              <a:rPr lang="en-GB" dirty="0" err="1"/>
              <a:t>ForceModuleImport</a:t>
            </a:r>
            <a:endParaRPr lang="en-GB" dirty="0"/>
          </a:p>
          <a:p>
            <a:pPr lvl="1"/>
            <a:r>
              <a:rPr lang="en-GB" dirty="0"/>
              <a:t>Invoke-</a:t>
            </a:r>
            <a:r>
              <a:rPr lang="en-GB" dirty="0" err="1"/>
              <a:t>DscResource</a:t>
            </a:r>
            <a:endParaRPr lang="en-GB" dirty="0"/>
          </a:p>
        </p:txBody>
      </p:sp>
    </p:spTree>
    <p:extLst>
      <p:ext uri="{BB962C8B-B14F-4D97-AF65-F5344CB8AC3E}">
        <p14:creationId xmlns:p14="http://schemas.microsoft.com/office/powerpoint/2010/main" val="547613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Iain Brighton</a:t>
            </a:r>
          </a:p>
        </p:txBody>
      </p:sp>
      <p:sp>
        <p:nvSpPr>
          <p:cNvPr id="3" name="Content Placeholder 2"/>
          <p:cNvSpPr>
            <a:spLocks noGrp="1"/>
          </p:cNvSpPr>
          <p:nvPr>
            <p:ph idx="1"/>
          </p:nvPr>
        </p:nvSpPr>
        <p:spPr/>
        <p:txBody>
          <a:bodyPr>
            <a:normAutofit/>
          </a:bodyPr>
          <a:lstStyle/>
          <a:p>
            <a:r>
              <a:rPr lang="en-GB" dirty="0"/>
              <a:t>Principal Consultant @ Virtual Engine</a:t>
            </a:r>
          </a:p>
          <a:p>
            <a:pPr lvl="1"/>
            <a:r>
              <a:rPr lang="en-GB" dirty="0"/>
              <a:t>Automation and End-user computing focused</a:t>
            </a:r>
          </a:p>
          <a:p>
            <a:pPr lvl="1"/>
            <a:r>
              <a:rPr lang="en-GB" dirty="0"/>
              <a:t>RES Consulting Partner</a:t>
            </a:r>
          </a:p>
          <a:p>
            <a:pPr>
              <a:buFont typeface="Wingdings" panose="05000000000000000000" pitchFamily="2" charset="2"/>
              <a:buChar char="§"/>
            </a:pPr>
            <a:r>
              <a:rPr lang="en-GB" dirty="0"/>
              <a:t>RES Certified Trainer (RCT) and Valued Professional (RSVP)</a:t>
            </a:r>
          </a:p>
          <a:p>
            <a:pPr>
              <a:buFont typeface="Wingdings" panose="05000000000000000000" pitchFamily="2" charset="2"/>
              <a:buChar char="§"/>
            </a:pPr>
            <a:r>
              <a:rPr lang="en-GB" dirty="0"/>
              <a:t>Part-time Amateur Developer</a:t>
            </a:r>
          </a:p>
          <a:p>
            <a:pPr>
              <a:buFont typeface="Wingdings" panose="05000000000000000000" pitchFamily="2" charset="2"/>
              <a:buChar char="§"/>
            </a:pPr>
            <a:r>
              <a:rPr lang="en-GB" dirty="0"/>
              <a:t>PowerShell Junkie</a:t>
            </a:r>
          </a:p>
        </p:txBody>
      </p:sp>
    </p:spTree>
    <p:extLst>
      <p:ext uri="{BB962C8B-B14F-4D97-AF65-F5344CB8AC3E}">
        <p14:creationId xmlns:p14="http://schemas.microsoft.com/office/powerpoint/2010/main" val="1822873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PowerShell Core</a:t>
            </a:r>
          </a:p>
        </p:txBody>
      </p:sp>
      <p:sp>
        <p:nvSpPr>
          <p:cNvPr id="3" name="Content Placeholder 2"/>
          <p:cNvSpPr>
            <a:spLocks noGrp="1"/>
          </p:cNvSpPr>
          <p:nvPr>
            <p:ph idx="1"/>
          </p:nvPr>
        </p:nvSpPr>
        <p:spPr/>
        <p:txBody>
          <a:bodyPr/>
          <a:lstStyle/>
          <a:p>
            <a:r>
              <a:rPr lang="en-GB" dirty="0"/>
              <a:t>New LCM written in C++</a:t>
            </a:r>
          </a:p>
          <a:p>
            <a:pPr lvl="1"/>
            <a:r>
              <a:rPr lang="en-GB" dirty="0"/>
              <a:t>To be made open-source</a:t>
            </a:r>
          </a:p>
          <a:p>
            <a:r>
              <a:rPr lang="en-GB" dirty="0"/>
              <a:t>New provider model</a:t>
            </a:r>
          </a:p>
          <a:p>
            <a:pPr lvl="1"/>
            <a:r>
              <a:rPr lang="en-GB" dirty="0"/>
              <a:t>First provider being Windows PowerShell</a:t>
            </a:r>
          </a:p>
          <a:p>
            <a:pPr lvl="2"/>
            <a:r>
              <a:rPr lang="en-GB" dirty="0"/>
              <a:t>No changes to resources required*</a:t>
            </a:r>
          </a:p>
          <a:p>
            <a:pPr lvl="1"/>
            <a:r>
              <a:rPr lang="en-GB" dirty="0"/>
              <a:t>PowerShell Core, C++ and Python planned</a:t>
            </a:r>
          </a:p>
          <a:p>
            <a:endParaRPr lang="en-GB" dirty="0"/>
          </a:p>
          <a:p>
            <a:endParaRPr lang="en-GB" dirty="0"/>
          </a:p>
        </p:txBody>
      </p:sp>
    </p:spTree>
    <p:extLst>
      <p:ext uri="{BB962C8B-B14F-4D97-AF65-F5344CB8AC3E}">
        <p14:creationId xmlns:p14="http://schemas.microsoft.com/office/powerpoint/2010/main" val="1081981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8"/>
            <a:ext cx="10515600" cy="1325563"/>
          </a:xfrm>
        </p:spPr>
        <p:txBody>
          <a:bodyPr/>
          <a:lstStyle/>
          <a:p>
            <a:r>
              <a:rPr lang="en-GB" dirty="0"/>
              <a:t>Lability</a:t>
            </a:r>
          </a:p>
        </p:txBody>
      </p:sp>
      <p:sp>
        <p:nvSpPr>
          <p:cNvPr id="3" name="Content Placeholder 2"/>
          <p:cNvSpPr>
            <a:spLocks noGrp="1"/>
          </p:cNvSpPr>
          <p:nvPr>
            <p:ph idx="1"/>
          </p:nvPr>
        </p:nvSpPr>
        <p:spPr/>
        <p:txBody>
          <a:bodyPr/>
          <a:lstStyle/>
          <a:p>
            <a:endParaRPr lang="en-GB" dirty="0"/>
          </a:p>
          <a:p>
            <a:endParaRPr lang="en-GB" dirty="0"/>
          </a:p>
        </p:txBody>
      </p:sp>
    </p:spTree>
    <p:extLst>
      <p:ext uri="{BB962C8B-B14F-4D97-AF65-F5344CB8AC3E}">
        <p14:creationId xmlns:p14="http://schemas.microsoft.com/office/powerpoint/2010/main" val="3593495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Questions?</a:t>
            </a:r>
          </a:p>
        </p:txBody>
      </p:sp>
      <p:sp>
        <p:nvSpPr>
          <p:cNvPr id="5" name="Subtitle 4"/>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824723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Links</a:t>
            </a:r>
          </a:p>
        </p:txBody>
      </p:sp>
      <p:sp>
        <p:nvSpPr>
          <p:cNvPr id="3" name="Content Placeholder 2"/>
          <p:cNvSpPr>
            <a:spLocks noGrp="1"/>
          </p:cNvSpPr>
          <p:nvPr>
            <p:ph idx="1"/>
          </p:nvPr>
        </p:nvSpPr>
        <p:spPr/>
        <p:txBody>
          <a:bodyPr/>
          <a:lstStyle/>
          <a:p>
            <a:r>
              <a:rPr lang="en-GB" dirty="0">
                <a:hlinkClick r:id="rId3"/>
              </a:rPr>
              <a:t>https://docs.microsoft.com/en-us/powershell/dsc/index</a:t>
            </a:r>
          </a:p>
          <a:p>
            <a:r>
              <a:rPr lang="en-GB" dirty="0">
                <a:hlinkClick r:id="rId3"/>
              </a:rPr>
              <a:t>https://blogs.infosupport.com/safely-using-pscredentials-in-a-powershell-dsc-configuration/</a:t>
            </a:r>
            <a:endParaRPr lang="en-GB" dirty="0"/>
          </a:p>
          <a:p>
            <a:r>
              <a:rPr lang="en-GB" dirty="0">
                <a:hlinkClick r:id="rId4"/>
              </a:rPr>
              <a:t>https://docs.microsoft.com/en-us/powershell/dsc/bootstrapdsc</a:t>
            </a:r>
            <a:endParaRPr lang="en-GB" dirty="0"/>
          </a:p>
          <a:p>
            <a:r>
              <a:rPr lang="en-GB" dirty="0">
                <a:hlinkClick r:id="rId5"/>
              </a:rPr>
              <a:t>https://docs.microsoft.com/en-us/powershell/dsc/resourceauthoringchecklist</a:t>
            </a:r>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1417272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Thanks for listening!</a:t>
            </a:r>
          </a:p>
        </p:txBody>
      </p:sp>
      <p:sp>
        <p:nvSpPr>
          <p:cNvPr id="5" name="Subtitle 4"/>
          <p:cNvSpPr>
            <a:spLocks noGrp="1"/>
          </p:cNvSpPr>
          <p:nvPr>
            <p:ph type="subTitle" idx="1"/>
          </p:nvPr>
        </p:nvSpPr>
        <p:spPr/>
        <p:txBody>
          <a:bodyPr/>
          <a:lstStyle/>
          <a:p>
            <a:r>
              <a:rPr lang="en-GB" dirty="0"/>
              <a:t>iain.brighton@virtualengine.co.uk</a:t>
            </a:r>
          </a:p>
          <a:p>
            <a:r>
              <a:rPr lang="en-GB" dirty="0"/>
              <a:t>@</a:t>
            </a:r>
            <a:r>
              <a:rPr lang="en-GB" dirty="0" err="1"/>
              <a:t>iainbrighton</a:t>
            </a:r>
            <a:endParaRPr lang="en-GB" dirty="0"/>
          </a:p>
        </p:txBody>
      </p:sp>
    </p:spTree>
    <p:extLst>
      <p:ext uri="{BB962C8B-B14F-4D97-AF65-F5344CB8AC3E}">
        <p14:creationId xmlns:p14="http://schemas.microsoft.com/office/powerpoint/2010/main" val="24737375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Not Use DSC?</a:t>
            </a:r>
          </a:p>
        </p:txBody>
      </p:sp>
      <p:sp>
        <p:nvSpPr>
          <p:cNvPr id="3" name="Content Placeholder 2"/>
          <p:cNvSpPr>
            <a:spLocks noGrp="1"/>
          </p:cNvSpPr>
          <p:nvPr>
            <p:ph idx="1"/>
          </p:nvPr>
        </p:nvSpPr>
        <p:spPr/>
        <p:txBody>
          <a:bodyPr/>
          <a:lstStyle/>
          <a:p>
            <a:r>
              <a:rPr lang="en-GB" dirty="0"/>
              <a:t>Infrastructure as code</a:t>
            </a:r>
          </a:p>
          <a:p>
            <a:pPr lvl="1"/>
            <a:r>
              <a:rPr lang="en-GB" dirty="0"/>
              <a:t>Requires orchestration</a:t>
            </a:r>
          </a:p>
          <a:p>
            <a:pPr lvl="2"/>
            <a:r>
              <a:rPr lang="en-GB" dirty="0"/>
              <a:t>AWS </a:t>
            </a:r>
            <a:r>
              <a:rPr lang="en-GB" dirty="0" err="1"/>
              <a:t>CloudFormation</a:t>
            </a:r>
            <a:endParaRPr lang="en-GB" dirty="0"/>
          </a:p>
          <a:p>
            <a:pPr lvl="2"/>
            <a:r>
              <a:rPr lang="en-GB" dirty="0"/>
              <a:t>Azure Resource Templates</a:t>
            </a:r>
          </a:p>
          <a:p>
            <a:pPr lvl="2"/>
            <a:r>
              <a:rPr lang="en-GB" dirty="0"/>
              <a:t>Chef and Puppet etc.</a:t>
            </a:r>
          </a:p>
        </p:txBody>
      </p:sp>
    </p:spTree>
    <p:extLst>
      <p:ext uri="{BB962C8B-B14F-4D97-AF65-F5344CB8AC3E}">
        <p14:creationId xmlns:p14="http://schemas.microsoft.com/office/powerpoint/2010/main" val="4292271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DSC 1.0 Updates</a:t>
            </a:r>
          </a:p>
        </p:txBody>
      </p:sp>
      <p:sp>
        <p:nvSpPr>
          <p:cNvPr id="3" name="Content Placeholder 2"/>
          <p:cNvSpPr>
            <a:spLocks noGrp="1"/>
          </p:cNvSpPr>
          <p:nvPr>
            <p:ph idx="1"/>
          </p:nvPr>
        </p:nvSpPr>
        <p:spPr/>
        <p:txBody>
          <a:bodyPr/>
          <a:lstStyle/>
          <a:p>
            <a:r>
              <a:rPr lang="en-GB" dirty="0"/>
              <a:t>KB 2883200</a:t>
            </a:r>
          </a:p>
          <a:p>
            <a:pPr lvl="1"/>
            <a:r>
              <a:rPr lang="en-GB" dirty="0"/>
              <a:t>%</a:t>
            </a:r>
            <a:r>
              <a:rPr lang="en-GB" dirty="0" err="1"/>
              <a:t>ProgramFiles</a:t>
            </a:r>
            <a:r>
              <a:rPr lang="en-GB" dirty="0"/>
              <a:t>%\</a:t>
            </a:r>
            <a:r>
              <a:rPr lang="en-GB" dirty="0" err="1"/>
              <a:t>WindowsPowershell</a:t>
            </a:r>
            <a:r>
              <a:rPr lang="en-GB" dirty="0"/>
              <a:t>\Modules</a:t>
            </a:r>
          </a:p>
          <a:p>
            <a:r>
              <a:rPr lang="en-GB" dirty="0"/>
              <a:t>KB 3000850</a:t>
            </a:r>
          </a:p>
          <a:p>
            <a:pPr lvl="1"/>
            <a:r>
              <a:rPr lang="en-GB" dirty="0"/>
              <a:t>Start-</a:t>
            </a:r>
            <a:r>
              <a:rPr lang="en-GB" dirty="0" err="1"/>
              <a:t>DSCConfiguration</a:t>
            </a:r>
            <a:r>
              <a:rPr lang="en-GB" dirty="0"/>
              <a:t> –</a:t>
            </a:r>
            <a:r>
              <a:rPr lang="en-GB" dirty="0" err="1"/>
              <a:t>UseExisting</a:t>
            </a:r>
            <a:endParaRPr lang="en-GB" dirty="0"/>
          </a:p>
          <a:p>
            <a:pPr lvl="1"/>
            <a:r>
              <a:rPr lang="en-GB" dirty="0"/>
              <a:t>Stop-</a:t>
            </a:r>
            <a:r>
              <a:rPr lang="en-GB" dirty="0" err="1"/>
              <a:t>DSCConfiguration</a:t>
            </a:r>
            <a:endParaRPr lang="en-GB" dirty="0"/>
          </a:p>
          <a:p>
            <a:pPr lvl="1"/>
            <a:r>
              <a:rPr lang="en-GB" dirty="0"/>
              <a:t>Remove-</a:t>
            </a:r>
            <a:r>
              <a:rPr lang="en-GB" dirty="0" err="1"/>
              <a:t>DSCConfigurationDocument</a:t>
            </a:r>
            <a:endParaRPr lang="en-GB" dirty="0"/>
          </a:p>
          <a:p>
            <a:pPr lvl="1"/>
            <a:r>
              <a:rPr lang="en-GB" dirty="0"/>
              <a:t>Update-</a:t>
            </a:r>
            <a:r>
              <a:rPr lang="en-GB" dirty="0" err="1"/>
              <a:t>DSCConfiguration</a:t>
            </a:r>
            <a:endParaRPr lang="en-GB" dirty="0"/>
          </a:p>
        </p:txBody>
      </p:sp>
    </p:spTree>
    <p:extLst>
      <p:ext uri="{BB962C8B-B14F-4D97-AF65-F5344CB8AC3E}">
        <p14:creationId xmlns:p14="http://schemas.microsoft.com/office/powerpoint/2010/main" val="25084816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DSC 2.0 Enhancements</a:t>
            </a:r>
          </a:p>
        </p:txBody>
      </p:sp>
      <p:sp>
        <p:nvSpPr>
          <p:cNvPr id="3" name="Content Placeholder 2"/>
          <p:cNvSpPr>
            <a:spLocks noGrp="1"/>
          </p:cNvSpPr>
          <p:nvPr>
            <p:ph idx="1"/>
          </p:nvPr>
        </p:nvSpPr>
        <p:spPr/>
        <p:txBody>
          <a:bodyPr/>
          <a:lstStyle/>
          <a:p>
            <a:r>
              <a:rPr lang="en-GB" dirty="0"/>
              <a:t>Scheduled Tasks Removed</a:t>
            </a:r>
          </a:p>
          <a:p>
            <a:r>
              <a:rPr lang="en-GB" dirty="0"/>
              <a:t>Class-based Resources</a:t>
            </a:r>
          </a:p>
          <a:p>
            <a:r>
              <a:rPr lang="en-GB" dirty="0"/>
              <a:t>Push and Pull Partial Configurations</a:t>
            </a:r>
          </a:p>
          <a:p>
            <a:r>
              <a:rPr lang="en-GB" dirty="0" err="1"/>
              <a:t>PsDscRunAsCredential</a:t>
            </a:r>
            <a:endParaRPr lang="en-GB" dirty="0"/>
          </a:p>
          <a:p>
            <a:endParaRPr lang="en-GB" dirty="0"/>
          </a:p>
        </p:txBody>
      </p:sp>
    </p:spTree>
    <p:extLst>
      <p:ext uri="{BB962C8B-B14F-4D97-AF65-F5344CB8AC3E}">
        <p14:creationId xmlns:p14="http://schemas.microsoft.com/office/powerpoint/2010/main" val="1213643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DSC?</a:t>
            </a:r>
          </a:p>
        </p:txBody>
      </p:sp>
      <p:sp>
        <p:nvSpPr>
          <p:cNvPr id="5" name="Content Placeholder 4"/>
          <p:cNvSpPr>
            <a:spLocks noGrp="1"/>
          </p:cNvSpPr>
          <p:nvPr>
            <p:ph idx="1"/>
          </p:nvPr>
        </p:nvSpPr>
        <p:spPr>
          <a:xfrm>
            <a:off x="1977736" y="2251710"/>
            <a:ext cx="8430491" cy="3321974"/>
          </a:xfrm>
        </p:spPr>
        <p:txBody>
          <a:bodyPr>
            <a:normAutofit/>
          </a:bodyPr>
          <a:lstStyle/>
          <a:p>
            <a:pPr marL="0" indent="0">
              <a:buNone/>
            </a:pPr>
            <a:r>
              <a:rPr lang="en-GB" sz="5400" i="1" dirty="0">
                <a:latin typeface="Segoe UI Light" panose="020B0502040204020203" pitchFamily="34" charset="0"/>
                <a:cs typeface="Segoe UI Light" panose="020B0502040204020203" pitchFamily="34" charset="0"/>
              </a:rPr>
              <a:t>“A configuration management platform built into Windows that is based on open standards.”</a:t>
            </a:r>
            <a:endParaRPr lang="en-GB" sz="4000" dirty="0"/>
          </a:p>
        </p:txBody>
      </p:sp>
    </p:spTree>
    <p:extLst>
      <p:ext uri="{BB962C8B-B14F-4D97-AF65-F5344CB8AC3E}">
        <p14:creationId xmlns:p14="http://schemas.microsoft.com/office/powerpoint/2010/main" val="420171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Configuration Management</a:t>
            </a:r>
          </a:p>
        </p:txBody>
      </p:sp>
      <p:sp>
        <p:nvSpPr>
          <p:cNvPr id="3" name="Content Placeholder 2"/>
          <p:cNvSpPr>
            <a:spLocks noGrp="1"/>
          </p:cNvSpPr>
          <p:nvPr>
            <p:ph idx="1"/>
          </p:nvPr>
        </p:nvSpPr>
        <p:spPr/>
        <p:txBody>
          <a:bodyPr/>
          <a:lstStyle/>
          <a:p>
            <a:r>
              <a:rPr lang="en-GB" dirty="0"/>
              <a:t>Revision/version control</a:t>
            </a:r>
          </a:p>
          <a:p>
            <a:r>
              <a:rPr lang="en-GB" dirty="0"/>
              <a:t>Configuration identification</a:t>
            </a:r>
          </a:p>
          <a:p>
            <a:r>
              <a:rPr lang="en-GB" dirty="0"/>
              <a:t>Change management</a:t>
            </a:r>
          </a:p>
          <a:p>
            <a:r>
              <a:rPr lang="en-GB" dirty="0"/>
              <a:t>Release management</a:t>
            </a:r>
          </a:p>
          <a:p>
            <a:r>
              <a:rPr lang="en-GB" dirty="0"/>
              <a:t>Accounting and auditing</a:t>
            </a:r>
          </a:p>
        </p:txBody>
      </p:sp>
    </p:spTree>
    <p:extLst>
      <p:ext uri="{BB962C8B-B14F-4D97-AF65-F5344CB8AC3E}">
        <p14:creationId xmlns:p14="http://schemas.microsoft.com/office/powerpoint/2010/main" val="207827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Components</a:t>
            </a:r>
          </a:p>
        </p:txBody>
      </p:sp>
      <p:sp>
        <p:nvSpPr>
          <p:cNvPr id="3" name="Content Placeholder 2"/>
          <p:cNvSpPr>
            <a:spLocks noGrp="1"/>
          </p:cNvSpPr>
          <p:nvPr>
            <p:ph idx="1"/>
          </p:nvPr>
        </p:nvSpPr>
        <p:spPr/>
        <p:txBody>
          <a:bodyPr/>
          <a:lstStyle/>
          <a:p>
            <a:r>
              <a:rPr lang="en-GB" dirty="0"/>
              <a:t>Configurations</a:t>
            </a:r>
          </a:p>
          <a:p>
            <a:pPr lvl="1"/>
            <a:r>
              <a:rPr lang="en-GB" dirty="0"/>
              <a:t>PowerShell-authored</a:t>
            </a:r>
          </a:p>
          <a:p>
            <a:r>
              <a:rPr lang="en-GB" dirty="0"/>
              <a:t>Documents</a:t>
            </a:r>
          </a:p>
          <a:p>
            <a:pPr lvl="1"/>
            <a:r>
              <a:rPr lang="en-GB" dirty="0"/>
              <a:t>A DMTF standard</a:t>
            </a:r>
          </a:p>
          <a:p>
            <a:pPr lvl="1"/>
            <a:r>
              <a:rPr lang="en-GB" u="sng" dirty="0"/>
              <a:t>Do not have to generated by PowerShell</a:t>
            </a:r>
          </a:p>
          <a:p>
            <a:r>
              <a:rPr lang="en-GB" dirty="0"/>
              <a:t>Local Configuration Manager (LCM)</a:t>
            </a:r>
          </a:p>
          <a:p>
            <a:pPr lvl="1"/>
            <a:r>
              <a:rPr lang="en-GB" dirty="0"/>
              <a:t>Download manager(s) (for configurations and resources)</a:t>
            </a:r>
          </a:p>
          <a:p>
            <a:pPr lvl="1"/>
            <a:r>
              <a:rPr lang="en-GB" dirty="0"/>
              <a:t>Refresh mode and interval</a:t>
            </a:r>
          </a:p>
        </p:txBody>
      </p:sp>
    </p:spTree>
    <p:extLst>
      <p:ext uri="{BB962C8B-B14F-4D97-AF65-F5344CB8AC3E}">
        <p14:creationId xmlns:p14="http://schemas.microsoft.com/office/powerpoint/2010/main" val="1898855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DE84564-1532-4B3F-B0B6-A41A2F083968}"/>
              </a:ext>
            </a:extLst>
          </p:cNvPr>
          <p:cNvPicPr>
            <a:picLocks noChangeAspect="1"/>
          </p:cNvPicPr>
          <p:nvPr/>
        </p:nvPicPr>
        <p:blipFill>
          <a:blip r:embed="rId3"/>
          <a:stretch>
            <a:fillRect/>
          </a:stretch>
        </p:blipFill>
        <p:spPr>
          <a:xfrm>
            <a:off x="1698208" y="743426"/>
            <a:ext cx="8795584" cy="5371147"/>
          </a:xfrm>
          <a:prstGeom prst="rect">
            <a:avLst/>
          </a:prstGeom>
        </p:spPr>
      </p:pic>
    </p:spTree>
    <p:extLst>
      <p:ext uri="{BB962C8B-B14F-4D97-AF65-F5344CB8AC3E}">
        <p14:creationId xmlns:p14="http://schemas.microsoft.com/office/powerpoint/2010/main" val="1530973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Resources</a:t>
            </a:r>
          </a:p>
        </p:txBody>
      </p:sp>
      <p:sp>
        <p:nvSpPr>
          <p:cNvPr id="3" name="Content Placeholder 2"/>
          <p:cNvSpPr>
            <a:spLocks noGrp="1"/>
          </p:cNvSpPr>
          <p:nvPr>
            <p:ph idx="1"/>
          </p:nvPr>
        </p:nvSpPr>
        <p:spPr/>
        <p:txBody>
          <a:bodyPr/>
          <a:lstStyle/>
          <a:p>
            <a:r>
              <a:rPr lang="en-GB" dirty="0"/>
              <a:t>Types</a:t>
            </a:r>
          </a:p>
          <a:p>
            <a:pPr lvl="1"/>
            <a:r>
              <a:rPr lang="en-GB" dirty="0"/>
              <a:t>Binary</a:t>
            </a:r>
          </a:p>
          <a:p>
            <a:pPr lvl="1"/>
            <a:r>
              <a:rPr lang="en-GB" dirty="0"/>
              <a:t>Script</a:t>
            </a:r>
          </a:p>
          <a:p>
            <a:pPr lvl="1"/>
            <a:r>
              <a:rPr lang="en-GB" dirty="0"/>
              <a:t>Class-based</a:t>
            </a:r>
          </a:p>
          <a:p>
            <a:r>
              <a:rPr lang="en-GB" dirty="0"/>
              <a:t>Idempotent</a:t>
            </a:r>
          </a:p>
          <a:p>
            <a:pPr lvl="1"/>
            <a:r>
              <a:rPr lang="en-GB" dirty="0"/>
              <a:t>Manual invocation via Invoke-</a:t>
            </a:r>
            <a:r>
              <a:rPr lang="en-GB" dirty="0" err="1"/>
              <a:t>DscResource</a:t>
            </a:r>
            <a:endParaRPr lang="en-GB" dirty="0"/>
          </a:p>
          <a:p>
            <a:r>
              <a:rPr lang="en-GB" dirty="0"/>
              <a:t>Implement 3 functions/methods</a:t>
            </a:r>
          </a:p>
          <a:p>
            <a:pPr lvl="1"/>
            <a:r>
              <a:rPr lang="en-GB" dirty="0"/>
              <a:t>Get-</a:t>
            </a:r>
            <a:r>
              <a:rPr lang="en-GB" dirty="0" err="1"/>
              <a:t>TargetResource</a:t>
            </a:r>
            <a:endParaRPr lang="en-GB" dirty="0"/>
          </a:p>
          <a:p>
            <a:pPr lvl="1"/>
            <a:r>
              <a:rPr lang="en-GB" dirty="0"/>
              <a:t>Test-</a:t>
            </a:r>
            <a:r>
              <a:rPr lang="en-GB" dirty="0" err="1"/>
              <a:t>TargetResource</a:t>
            </a:r>
            <a:endParaRPr lang="en-GB" dirty="0"/>
          </a:p>
          <a:p>
            <a:pPr lvl="1"/>
            <a:r>
              <a:rPr lang="en-GB" dirty="0"/>
              <a:t>Set-</a:t>
            </a:r>
            <a:r>
              <a:rPr lang="en-GB" dirty="0" err="1"/>
              <a:t>TargetResource</a:t>
            </a:r>
            <a:endParaRPr lang="en-GB" dirty="0"/>
          </a:p>
          <a:p>
            <a:pPr lvl="1"/>
            <a:endParaRPr lang="en-GB" dirty="0"/>
          </a:p>
          <a:p>
            <a:pPr lvl="1"/>
            <a:endParaRPr lang="en-GB" dirty="0"/>
          </a:p>
          <a:p>
            <a:endParaRPr lang="en-GB" dirty="0"/>
          </a:p>
        </p:txBody>
      </p:sp>
    </p:spTree>
    <p:extLst>
      <p:ext uri="{BB962C8B-B14F-4D97-AF65-F5344CB8AC3E}">
        <p14:creationId xmlns:p14="http://schemas.microsoft.com/office/powerpoint/2010/main" val="2809210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2D99E-42CC-44F6-91CF-ECED308E43A7}"/>
              </a:ext>
            </a:extLst>
          </p:cNvPr>
          <p:cNvSpPr>
            <a:spLocks noGrp="1"/>
          </p:cNvSpPr>
          <p:nvPr>
            <p:ph type="title"/>
          </p:nvPr>
        </p:nvSpPr>
        <p:spPr/>
        <p:txBody>
          <a:bodyPr/>
          <a:lstStyle/>
          <a:p>
            <a:r>
              <a:rPr lang="en-GB" dirty="0">
                <a:solidFill>
                  <a:srgbClr val="FF0000"/>
                </a:solidFill>
              </a:rPr>
              <a:t>Create Simple Configuration</a:t>
            </a:r>
          </a:p>
        </p:txBody>
      </p:sp>
      <p:sp>
        <p:nvSpPr>
          <p:cNvPr id="3" name="Content Placeholder 2">
            <a:extLst>
              <a:ext uri="{FF2B5EF4-FFF2-40B4-BE49-F238E27FC236}">
                <a16:creationId xmlns:a16="http://schemas.microsoft.com/office/drawing/2014/main" id="{7043D323-CEA5-40D7-A835-ABFD07401833}"/>
              </a:ext>
            </a:extLst>
          </p:cNvPr>
          <p:cNvSpPr>
            <a:spLocks noGrp="1"/>
          </p:cNvSpPr>
          <p:nvPr>
            <p:ph idx="1"/>
          </p:nvPr>
        </p:nvSpPr>
        <p:spPr/>
        <p:txBody>
          <a:bodyPr>
            <a:normAutofit lnSpcReduction="10000"/>
          </a:bodyPr>
          <a:lstStyle/>
          <a:p>
            <a:r>
              <a:rPr lang="en-GB" dirty="0"/>
              <a:t>Enable ICMP Echo through firewall using </a:t>
            </a:r>
            <a:r>
              <a:rPr lang="en-GB" dirty="0" err="1"/>
              <a:t>xFirewall</a:t>
            </a:r>
            <a:r>
              <a:rPr lang="en-GB" dirty="0"/>
              <a:t> resource</a:t>
            </a:r>
          </a:p>
          <a:p>
            <a:pPr lvl="1"/>
            <a:r>
              <a:rPr lang="en-GB" dirty="0"/>
              <a:t>Name 'FPS-ICMP4-ERQ-In', inbound on any network profile</a:t>
            </a:r>
          </a:p>
          <a:p>
            <a:pPr lvl="1"/>
            <a:r>
              <a:rPr lang="en-GB" dirty="0"/>
              <a:t>Name 'FPS-ICMP6-ERQ-In', inbound on any network profile</a:t>
            </a:r>
          </a:p>
          <a:p>
            <a:r>
              <a:rPr lang="en-GB" dirty="0"/>
              <a:t>Disable Server Manager using Registry resource</a:t>
            </a:r>
          </a:p>
          <a:p>
            <a:pPr lvl="1"/>
            <a:r>
              <a:rPr lang="en-GB" dirty="0"/>
              <a:t>HKLM:\Software\Microsoft\</a:t>
            </a:r>
            <a:r>
              <a:rPr lang="en-GB" dirty="0" err="1"/>
              <a:t>ServerManager</a:t>
            </a:r>
            <a:r>
              <a:rPr lang="en-GB" dirty="0"/>
              <a:t>\</a:t>
            </a:r>
            <a:r>
              <a:rPr lang="en-GB" dirty="0" err="1"/>
              <a:t>DoNotOpenServerManagerAtLogon</a:t>
            </a:r>
            <a:endParaRPr lang="en-GB" dirty="0"/>
          </a:p>
          <a:p>
            <a:pPr lvl="1"/>
            <a:r>
              <a:rPr lang="en-GB" dirty="0" err="1"/>
              <a:t>Dword</a:t>
            </a:r>
            <a:r>
              <a:rPr lang="en-GB" dirty="0"/>
              <a:t>: 1</a:t>
            </a:r>
          </a:p>
          <a:p>
            <a:r>
              <a:rPr lang="en-GB" dirty="0"/>
              <a:t>Enable PS Transcription using </a:t>
            </a:r>
            <a:r>
              <a:rPr lang="en-GB" dirty="0" err="1"/>
              <a:t>cAdministrativeTemplateSetting</a:t>
            </a:r>
            <a:endParaRPr lang="en-GB" dirty="0"/>
          </a:p>
          <a:p>
            <a:pPr lvl="1"/>
            <a:r>
              <a:rPr lang="en-GB" dirty="0"/>
              <a:t>HKLM:\Software\Policies\Microsoft\Windows\PowerShell\Transcription\</a:t>
            </a:r>
            <a:r>
              <a:rPr lang="en-GB" dirty="0" err="1"/>
              <a:t>EnableTranscripting</a:t>
            </a:r>
            <a:endParaRPr lang="en-GB" dirty="0"/>
          </a:p>
          <a:p>
            <a:pPr lvl="1"/>
            <a:r>
              <a:rPr lang="en-GB" dirty="0" err="1"/>
              <a:t>Dword</a:t>
            </a:r>
            <a:r>
              <a:rPr lang="en-GB" dirty="0"/>
              <a:t>: 1</a:t>
            </a:r>
          </a:p>
          <a:p>
            <a:pPr lvl="1"/>
            <a:endParaRPr lang="en-GB" dirty="0"/>
          </a:p>
        </p:txBody>
      </p:sp>
    </p:spTree>
    <p:extLst>
      <p:ext uri="{BB962C8B-B14F-4D97-AF65-F5344CB8AC3E}">
        <p14:creationId xmlns:p14="http://schemas.microsoft.com/office/powerpoint/2010/main" val="41737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Configuration Parameters</a:t>
            </a:r>
          </a:p>
        </p:txBody>
      </p:sp>
      <p:sp>
        <p:nvSpPr>
          <p:cNvPr id="3" name="Content Placeholder 2"/>
          <p:cNvSpPr>
            <a:spLocks noGrp="1"/>
          </p:cNvSpPr>
          <p:nvPr>
            <p:ph idx="1"/>
          </p:nvPr>
        </p:nvSpPr>
        <p:spPr/>
        <p:txBody>
          <a:bodyPr>
            <a:normAutofit/>
          </a:bodyPr>
          <a:lstStyle/>
          <a:p>
            <a:r>
              <a:rPr lang="en-US" dirty="0"/>
              <a:t>C</a:t>
            </a:r>
            <a:r>
              <a:rPr lang="en-GB" dirty="0" err="1"/>
              <a:t>onfigurations</a:t>
            </a:r>
            <a:r>
              <a:rPr lang="en-GB" dirty="0"/>
              <a:t> act just like PowerShell functions:</a:t>
            </a:r>
          </a:p>
          <a:p>
            <a:pPr lvl="1"/>
            <a:r>
              <a:rPr lang="en-US" dirty="0"/>
              <a:t>Parameters</a:t>
            </a:r>
          </a:p>
          <a:p>
            <a:pPr lvl="1"/>
            <a:r>
              <a:rPr lang="en-US" dirty="0">
                <a:hlinkClick r:id="rId3"/>
              </a:rPr>
              <a:t>Comment-based help</a:t>
            </a:r>
            <a:endParaRPr lang="en-US" dirty="0"/>
          </a:p>
          <a:p>
            <a:pPr lvl="1"/>
            <a:r>
              <a:rPr lang="en-US" dirty="0"/>
              <a:t>Includes composite configurations</a:t>
            </a:r>
            <a:endParaRPr lang="en-GB" dirty="0"/>
          </a:p>
        </p:txBody>
      </p:sp>
    </p:spTree>
    <p:extLst>
      <p:ext uri="{BB962C8B-B14F-4D97-AF65-F5344CB8AC3E}">
        <p14:creationId xmlns:p14="http://schemas.microsoft.com/office/powerpoint/2010/main" val="4124143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2E1E9C695564342A242E2CB96DE9324" ma:contentTypeVersion="0" ma:contentTypeDescription="Create a new document." ma:contentTypeScope="" ma:versionID="be85acd1c7b06ebe0daabb3b7f1d4378">
  <xsd:schema xmlns:xsd="http://www.w3.org/2001/XMLSchema" xmlns:xs="http://www.w3.org/2001/XMLSchema" xmlns:p="http://schemas.microsoft.com/office/2006/metadata/properties" targetNamespace="http://schemas.microsoft.com/office/2006/metadata/properties" ma:root="true" ma:fieldsID="d3b557f7c35b82c73530dce8cf63d19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1E23BE-9359-49D9-BF56-B9B1516BA4EF}">
  <ds:schemaRefs>
    <ds:schemaRef ds:uri="http://schemas.microsoft.com/sharepoint/v3/contenttype/forms"/>
  </ds:schemaRefs>
</ds:datastoreItem>
</file>

<file path=customXml/itemProps2.xml><?xml version="1.0" encoding="utf-8"?>
<ds:datastoreItem xmlns:ds="http://schemas.openxmlformats.org/officeDocument/2006/customXml" ds:itemID="{CB203EF9-231C-44E1-BF3D-51C0F6282689}">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www.w3.org/XML/1998/namespace"/>
  </ds:schemaRefs>
</ds:datastoreItem>
</file>

<file path=customXml/itemProps3.xml><?xml version="1.0" encoding="utf-8"?>
<ds:datastoreItem xmlns:ds="http://schemas.openxmlformats.org/officeDocument/2006/customXml" ds:itemID="{42B1E60A-7AE7-4CD1-8F70-8EA23A1D7D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6766</TotalTime>
  <Words>1274</Words>
  <Application>Microsoft Office PowerPoint</Application>
  <PresentationFormat>Widescreen</PresentationFormat>
  <Paragraphs>206</Paragraphs>
  <Slides>27</Slides>
  <Notes>22</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Courier New</vt:lpstr>
      <vt:lpstr>Segoe UI</vt:lpstr>
      <vt:lpstr>Segoe UI Light</vt:lpstr>
      <vt:lpstr>Segoe UI Semilight</vt:lpstr>
      <vt:lpstr>Wingdings</vt:lpstr>
      <vt:lpstr>Office Theme</vt:lpstr>
      <vt:lpstr>Desired State Configuration 101 Workshop (v5)</vt:lpstr>
      <vt:lpstr>Iain Brighton</vt:lpstr>
      <vt:lpstr>What is DSC?</vt:lpstr>
      <vt:lpstr>Why Configuration Management</vt:lpstr>
      <vt:lpstr>Components</vt:lpstr>
      <vt:lpstr>PowerPoint Presentation</vt:lpstr>
      <vt:lpstr>Resources</vt:lpstr>
      <vt:lpstr>Create Simple Configuration</vt:lpstr>
      <vt:lpstr>Configuration Parameters</vt:lpstr>
      <vt:lpstr>Create Parameterised Configuration</vt:lpstr>
      <vt:lpstr>Resource Dependencies</vt:lpstr>
      <vt:lpstr>Create Configuration with Dependencies</vt:lpstr>
      <vt:lpstr>Configuration Data</vt:lpstr>
      <vt:lpstr>Handling Credentials</vt:lpstr>
      <vt:lpstr>Certificates</vt:lpstr>
      <vt:lpstr>Composite Resources</vt:lpstr>
      <vt:lpstr>Push and Pull (and Tug)</vt:lpstr>
      <vt:lpstr>Partial Configurations</vt:lpstr>
      <vt:lpstr>Troubleshooting</vt:lpstr>
      <vt:lpstr>PowerShell Core</vt:lpstr>
      <vt:lpstr>Lability</vt:lpstr>
      <vt:lpstr>Questions?</vt:lpstr>
      <vt:lpstr>Links</vt:lpstr>
      <vt:lpstr>Thanks for listening!</vt:lpstr>
      <vt:lpstr>Why Not Use DSC?</vt:lpstr>
      <vt:lpstr>DSC 1.0 Updates</vt:lpstr>
      <vt:lpstr>DSC 2.0 Enhancements</vt:lpstr>
    </vt:vector>
  </TitlesOfParts>
  <Company>Virtual Engine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 Workspace Manager Fast Track</dc:title>
  <dc:subject>White and Case</dc:subject>
  <dc:creator>Iain Brighton</dc:creator>
  <cp:lastModifiedBy>Iain Brighton</cp:lastModifiedBy>
  <cp:revision>144</cp:revision>
  <dcterms:created xsi:type="dcterms:W3CDTF">2013-10-21T09:59:07Z</dcterms:created>
  <dcterms:modified xsi:type="dcterms:W3CDTF">2018-05-13T17:09:37Z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0x01010092E1E9C695564342A242E2CB96DE9324</vt:lpwstr>
  </property>
</Properties>
</file>