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16" r:id="rId3"/>
    <p:sldId id="305" r:id="rId4"/>
    <p:sldId id="319" r:id="rId5"/>
    <p:sldId id="331" r:id="rId6"/>
    <p:sldId id="328" r:id="rId7"/>
    <p:sldId id="310" r:id="rId8"/>
    <p:sldId id="320" r:id="rId9"/>
    <p:sldId id="332" r:id="rId10"/>
    <p:sldId id="327" r:id="rId11"/>
    <p:sldId id="333" r:id="rId12"/>
    <p:sldId id="335" r:id="rId13"/>
    <p:sldId id="330" r:id="rId14"/>
    <p:sldId id="302" r:id="rId15"/>
    <p:sldId id="313" r:id="rId16"/>
    <p:sldId id="314" r:id="rId17"/>
    <p:sldId id="31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042" autoAdjust="0"/>
  </p:normalViewPr>
  <p:slideViewPr>
    <p:cSldViewPr>
      <p:cViewPr varScale="1">
        <p:scale>
          <a:sx n="69" d="100"/>
          <a:sy n="69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75" d="100"/>
          <a:sy n="75" d="100"/>
        </p:scale>
        <p:origin x="1302" y="5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Why? I needed to experiment with Nano for my own curiosity and, at the time, creating Nano server images wasn’t “easy”.</a:t>
            </a:r>
          </a:p>
          <a:p>
            <a:r>
              <a:rPr lang="en-GB" dirty="0"/>
              <a:t>Lability has had Nano server support since 2016 TP3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8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Disaggregated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44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PluralSight’s</a:t>
            </a:r>
            <a:r>
              <a:rPr lang="en-GB" dirty="0"/>
              <a:t> </a:t>
            </a:r>
            <a:r>
              <a:rPr lang="en-GB" dirty="0" err="1"/>
              <a:t>AutoLab</a:t>
            </a:r>
            <a:r>
              <a:rPr lang="en-GB" dirty="0"/>
              <a:t> - https://github.com/theJasonHelmick/PS-AutoLab-Env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5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LabMedia</a:t>
            </a:r>
            <a:r>
              <a:rPr lang="en-GB" dirty="0"/>
              <a:t> | Where Id -match Nano</a:t>
            </a:r>
          </a:p>
          <a:p>
            <a:r>
              <a:rPr lang="en-GB"/>
              <a:t>ls D:\Lability\ParentDisks\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1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 requests</a:t>
            </a:r>
            <a:r>
              <a:rPr lang="en-GB" baseline="0" dirty="0"/>
              <a:t> out for </a:t>
            </a:r>
            <a:r>
              <a:rPr lang="en-GB" baseline="0" dirty="0" err="1"/>
              <a:t>xVMHost</a:t>
            </a:r>
            <a:r>
              <a:rPr lang="en-GB" baseline="0" dirty="0"/>
              <a:t> and </a:t>
            </a:r>
            <a:r>
              <a:rPr lang="en-GB" baseline="0" dirty="0" err="1"/>
              <a:t>xVMProcessor</a:t>
            </a:r>
            <a:r>
              <a:rPr lang="en-GB" baseline="0" dirty="0"/>
              <a:t> resources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7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3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https://docs.microsoft.com/en-us/windows-server/get-started/deploy-nano-server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2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https://docs.microsoft.com/en-us/windows-server/get-started/deploy-nano-server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10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https://docs.microsoft.com/en-us/windows-server/storage/storage-spaces/storage-spaces-direct-hardware-requirements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https://docs.microsoft.com/en-us/windows-server/storage/storage-spaces/choosing-drives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9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Nano Server</a:t>
            </a:r>
            <a:br>
              <a:rPr lang="en-GB" dirty="0"/>
            </a:br>
            <a:r>
              <a:rPr lang="en-GB" dirty="0"/>
              <a:t>with Lability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93296"/>
            <a:ext cx="4905672" cy="564083"/>
          </a:xfrm>
        </p:spPr>
        <p:txBody>
          <a:bodyPr/>
          <a:lstStyle/>
          <a:p>
            <a:r>
              <a:rPr lang="de-DE" dirty="0"/>
              <a:t>Iain Brighton – Virtual 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proof-of-concept</a:t>
            </a:r>
          </a:p>
          <a:p>
            <a:r>
              <a:rPr lang="de-DE" dirty="0"/>
              <a:t>https://github.com/VirtualEngine/Lability/tree/dev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effectLst/>
              </a:rPr>
              <a:t>New </a:t>
            </a:r>
            <a:r>
              <a:rPr lang="en-GB" dirty="0" err="1">
                <a:effectLst/>
              </a:rPr>
              <a:t>NanoCluster</a:t>
            </a:r>
            <a:r>
              <a:rPr lang="en-GB" dirty="0">
                <a:effectLst/>
              </a:rPr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>
                <a:effectLst/>
              </a:rPr>
              <a:t>“Quick n’ dirty” composite resource</a:t>
            </a:r>
          </a:p>
          <a:p>
            <a:pPr lvl="1"/>
            <a:r>
              <a:rPr lang="en-GB" dirty="0">
                <a:effectLst/>
              </a:rPr>
              <a:t>Requires PowerShell v5</a:t>
            </a:r>
          </a:p>
          <a:p>
            <a:pPr lvl="1"/>
            <a:r>
              <a:rPr lang="en-GB" dirty="0">
                <a:effectLst/>
              </a:rPr>
              <a:t>github.com/</a:t>
            </a:r>
            <a:r>
              <a:rPr lang="en-GB" dirty="0" err="1">
                <a:effectLst/>
              </a:rPr>
              <a:t>iainbrighton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NanoCluster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Supports “remote” cluster deployment</a:t>
            </a:r>
          </a:p>
          <a:p>
            <a:pPr lvl="1"/>
            <a:r>
              <a:rPr lang="en-GB" dirty="0" err="1">
                <a:effectLst/>
              </a:rPr>
              <a:t>NanoCluster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NanoClusterS2D</a:t>
            </a:r>
          </a:p>
          <a:p>
            <a:pPr lvl="1"/>
            <a:r>
              <a:rPr lang="en-GB" dirty="0">
                <a:effectLst/>
              </a:rPr>
              <a:t>NanoClusterS2DVolume</a:t>
            </a:r>
          </a:p>
          <a:p>
            <a:pPr lvl="1"/>
            <a:r>
              <a:rPr lang="en-GB" dirty="0" err="1">
                <a:effectLst/>
              </a:rPr>
              <a:t>WaitForNanoCluster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Deploying Hyper-Converged Cluster</a:t>
            </a:r>
          </a:p>
        </p:txBody>
      </p:sp>
    </p:spTree>
    <p:extLst>
      <p:ext uri="{BB962C8B-B14F-4D97-AF65-F5344CB8AC3E}">
        <p14:creationId xmlns:p14="http://schemas.microsoft.com/office/powerpoint/2010/main" val="33245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Gotchas</a:t>
            </a:r>
            <a:endParaRPr lang="en-GB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Storage Spaces Direct min 4 disks</a:t>
            </a:r>
          </a:p>
          <a:p>
            <a:pPr lvl="1"/>
            <a:r>
              <a:rPr lang="en-GB" dirty="0"/>
              <a:t>E.g. 4 nodes with 1 disk</a:t>
            </a:r>
          </a:p>
          <a:p>
            <a:r>
              <a:rPr lang="en-GB" dirty="0">
                <a:effectLst/>
              </a:rPr>
              <a:t>“Waiting for disks to surface”</a:t>
            </a:r>
          </a:p>
          <a:p>
            <a:pPr lvl="1"/>
            <a:r>
              <a:rPr lang="en-GB" dirty="0">
                <a:effectLst/>
              </a:rPr>
              <a:t>Install the latest cumulative updates!</a:t>
            </a:r>
          </a:p>
          <a:p>
            <a:r>
              <a:rPr lang="en-GB" dirty="0">
                <a:effectLst/>
              </a:rPr>
              <a:t>Cluster creation timing/DNS issues</a:t>
            </a:r>
          </a:p>
          <a:p>
            <a:pPr lvl="1"/>
            <a:r>
              <a:rPr lang="en-GB" dirty="0">
                <a:effectLst/>
              </a:rPr>
              <a:t>Use </a:t>
            </a:r>
            <a:r>
              <a:rPr lang="en-GB" dirty="0" err="1">
                <a:effectLst/>
              </a:rPr>
              <a:t>WaitForNanoCluster</a:t>
            </a:r>
            <a:r>
              <a:rPr lang="en-GB" dirty="0">
                <a:effectLst/>
              </a:rPr>
              <a:t> resource</a:t>
            </a:r>
          </a:p>
          <a:p>
            <a:r>
              <a:rPr lang="en-GB" dirty="0">
                <a:effectLst/>
              </a:rPr>
              <a:t>MAC address spoofing?</a:t>
            </a:r>
          </a:p>
          <a:p>
            <a:endParaRPr lang="en-GB" dirty="0">
              <a:effectLst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Lability can create Nano server images</a:t>
            </a:r>
          </a:p>
          <a:p>
            <a:pPr lvl="1"/>
            <a:r>
              <a:rPr lang="de-DE" dirty="0"/>
              <a:t>Images can also be used outside of Lability</a:t>
            </a:r>
          </a:p>
          <a:p>
            <a:pPr lvl="1"/>
            <a:r>
              <a:rPr lang="de-DE" dirty="0"/>
              <a:t>Create custom Lability Nano Server media entry per package bundle</a:t>
            </a:r>
          </a:p>
          <a:p>
            <a:r>
              <a:rPr lang="de-DE" dirty="0"/>
              <a:t>xHyper-V DSC module now</a:t>
            </a:r>
            <a:r>
              <a:rPr lang="de-DE" baseline="30000" dirty="0"/>
              <a:t>*</a:t>
            </a:r>
            <a:r>
              <a:rPr lang="de-DE" dirty="0"/>
              <a:t> contains xVMHost and xVMProcessor resources</a:t>
            </a:r>
          </a:p>
          <a:p>
            <a:pPr lvl="1"/>
            <a:r>
              <a:rPr lang="de-DE" dirty="0"/>
              <a:t>xVMHardDiskDrive is coming..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Principal Consultant @ Virtual Engine</a:t>
            </a:r>
          </a:p>
          <a:p>
            <a:pPr lvl="1"/>
            <a:r>
              <a:rPr lang="en-GB" dirty="0"/>
              <a:t>Automation and end-user computing focused consultancy company</a:t>
            </a:r>
          </a:p>
          <a:p>
            <a:pPr lvl="1"/>
            <a:r>
              <a:rPr lang="en-GB" dirty="0"/>
              <a:t>RES Consulting Partner, 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Amateur developer</a:t>
            </a:r>
          </a:p>
          <a:p>
            <a:pPr lvl="1"/>
            <a:r>
              <a:rPr lang="en-GB" dirty="0" err="1"/>
              <a:t>PScribo</a:t>
            </a:r>
            <a:r>
              <a:rPr lang="en-GB" dirty="0"/>
              <a:t> – a PowerShell documentation DSL</a:t>
            </a:r>
          </a:p>
          <a:p>
            <a:pPr lvl="1"/>
            <a:r>
              <a:rPr lang="en-GB" dirty="0"/>
              <a:t>Community DSC resource contributor</a:t>
            </a:r>
          </a:p>
          <a:p>
            <a:pPr lvl="2"/>
            <a:r>
              <a:rPr lang="en-GB" dirty="0"/>
              <a:t>Citrix XenDesktop 7.x and NetScaler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</p:spPr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Hyper-Converged Clusters</a:t>
            </a:r>
          </a:p>
          <a:p>
            <a:pPr lvl="1"/>
            <a:r>
              <a:rPr lang="de-DE" dirty="0"/>
              <a:t>What is Lability</a:t>
            </a:r>
          </a:p>
          <a:p>
            <a:r>
              <a:rPr lang="de-DE" dirty="0"/>
              <a:t>Creating Nano Server images</a:t>
            </a:r>
          </a:p>
          <a:p>
            <a:r>
              <a:rPr lang="de-DE" dirty="0"/>
              <a:t>Deploying infrastructure</a:t>
            </a:r>
          </a:p>
          <a:p>
            <a:r>
              <a:rPr lang="de-DE" dirty="0"/>
              <a:t>Creating Hyper-Converged cluster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81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Hyper-Converged Clusters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36912"/>
            <a:ext cx="5088673" cy="2737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068960"/>
            <a:ext cx="6721218" cy="18359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210713" y="4890177"/>
            <a:ext cx="6819056" cy="6002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8247" y="4959468"/>
            <a:ext cx="20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Hyper-V Host</a:t>
            </a:r>
          </a:p>
        </p:txBody>
      </p:sp>
    </p:spTree>
    <p:extLst>
      <p:ext uri="{BB962C8B-B14F-4D97-AF65-F5344CB8AC3E}">
        <p14:creationId xmlns:p14="http://schemas.microsoft.com/office/powerpoint/2010/main" val="10940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24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is Lability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Hyper-V Lab deployment framework</a:t>
            </a:r>
          </a:p>
          <a:p>
            <a:pPr lvl="1"/>
            <a:r>
              <a:rPr lang="en-GB" dirty="0"/>
              <a:t>Leverages existing DSC configuration documents</a:t>
            </a:r>
          </a:p>
          <a:p>
            <a:pPr lvl="1"/>
            <a:r>
              <a:rPr lang="en-GB" dirty="0"/>
              <a:t>Adds Lability metadata</a:t>
            </a:r>
          </a:p>
          <a:p>
            <a:r>
              <a:rPr lang="en-GB" dirty="0"/>
              <a:t>Open-source equivalents</a:t>
            </a:r>
          </a:p>
          <a:p>
            <a:pPr lvl="1"/>
            <a:r>
              <a:rPr lang="en-GB" dirty="0"/>
              <a:t>Packer - Image creation</a:t>
            </a:r>
          </a:p>
          <a:p>
            <a:pPr lvl="1"/>
            <a:r>
              <a:rPr lang="en-GB" dirty="0"/>
              <a:t>Vagrant - Image provisioning</a:t>
            </a:r>
          </a:p>
          <a:p>
            <a:r>
              <a:rPr lang="en-GB" b="1" dirty="0"/>
              <a:t>Experimental</a:t>
            </a:r>
            <a:r>
              <a:rPr lang="en-GB" dirty="0"/>
              <a:t> support for:</a:t>
            </a:r>
          </a:p>
          <a:p>
            <a:pPr lvl="1"/>
            <a:r>
              <a:rPr lang="en-GB" dirty="0"/>
              <a:t>Adding additional VM hard disks</a:t>
            </a:r>
          </a:p>
          <a:p>
            <a:pPr lvl="1"/>
            <a:r>
              <a:rPr lang="en-GB" dirty="0"/>
              <a:t>Setting VM processor options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WIM image</a:t>
            </a:r>
          </a:p>
          <a:p>
            <a:r>
              <a:rPr lang="en-GB" dirty="0"/>
              <a:t>Lability images</a:t>
            </a:r>
          </a:p>
          <a:p>
            <a:pPr lvl="1"/>
            <a:r>
              <a:rPr lang="en-GB" dirty="0"/>
              <a:t>Bootstrapping</a:t>
            </a:r>
          </a:p>
          <a:p>
            <a:pPr lvl="1"/>
            <a:r>
              <a:rPr lang="en-GB" dirty="0"/>
              <a:t>Packages</a:t>
            </a:r>
          </a:p>
          <a:p>
            <a:pPr lvl="1"/>
            <a:r>
              <a:rPr lang="en-GB" dirty="0"/>
              <a:t>Hotfixes</a:t>
            </a:r>
          </a:p>
          <a:p>
            <a:pPr lvl="1"/>
            <a:r>
              <a:rPr lang="en-GB" dirty="0"/>
              <a:t>Custom images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</p:spPr>
        <p:txBody>
          <a:bodyPr/>
          <a:lstStyle/>
          <a:p>
            <a:r>
              <a:rPr lang="en-GB" dirty="0"/>
              <a:t>Nano Server Images</a:t>
            </a:r>
          </a:p>
        </p:txBody>
      </p:sp>
    </p:spTree>
    <p:extLst>
      <p:ext uri="{BB962C8B-B14F-4D97-AF65-F5344CB8AC3E}">
        <p14:creationId xmlns:p14="http://schemas.microsoft.com/office/powerpoint/2010/main" val="18137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Creating Nano Server Images/VMs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Cluster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VMs</a:t>
            </a:r>
          </a:p>
          <a:p>
            <a:pPr lvl="1"/>
            <a:r>
              <a:rPr lang="de-DE" dirty="0"/>
              <a:t>Domain Controller</a:t>
            </a:r>
          </a:p>
          <a:p>
            <a:pPr lvl="1"/>
            <a:r>
              <a:rPr lang="de-DE" dirty="0"/>
              <a:t>Nano Servers (x3)</a:t>
            </a:r>
          </a:p>
          <a:p>
            <a:pPr lvl="2"/>
            <a:r>
              <a:rPr lang="de-DE" dirty="0">
                <a:solidFill>
                  <a:srgbClr val="FFFF00"/>
                </a:solidFill>
              </a:rPr>
              <a:t>Nested virtualisation</a:t>
            </a:r>
          </a:p>
          <a:p>
            <a:pPr lvl="2"/>
            <a:r>
              <a:rPr lang="de-DE" dirty="0">
                <a:solidFill>
                  <a:srgbClr val="FFFF00"/>
                </a:solidFill>
              </a:rPr>
              <a:t>VHDXs for S2D</a:t>
            </a:r>
          </a:p>
          <a:p>
            <a:r>
              <a:rPr lang="de-DE" dirty="0"/>
              <a:t>Wait for DSC completion</a:t>
            </a:r>
          </a:p>
          <a:p>
            <a:pPr marL="742950" lvl="2" indent="-342900">
              <a:buFontTx/>
              <a:buChar char="•"/>
            </a:pPr>
            <a:r>
              <a:rPr lang="de-DE" dirty="0"/>
              <a:t>Active Directory deployment</a:t>
            </a:r>
          </a:p>
          <a:p>
            <a:pPr marL="342900" lvl="1" indent="-342900">
              <a:buFontTx/>
              <a:buChar char="•"/>
            </a:pPr>
            <a:r>
              <a:rPr lang="de-DE" sz="2800" dirty="0"/>
              <a:t>Create failover cluster</a:t>
            </a:r>
          </a:p>
          <a:p>
            <a:pPr marL="342900" lvl="1" indent="-342900">
              <a:buFontTx/>
              <a:buChar char="•"/>
            </a:pPr>
            <a:r>
              <a:rPr lang="de-DE" sz="2800" dirty="0"/>
              <a:t>Enable Storage Spaces Direct (S2D)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Compiling configuration and deploying VMs</a:t>
            </a:r>
          </a:p>
        </p:txBody>
      </p:sp>
    </p:spTree>
    <p:extLst>
      <p:ext uri="{BB962C8B-B14F-4D97-AF65-F5344CB8AC3E}">
        <p14:creationId xmlns:p14="http://schemas.microsoft.com/office/powerpoint/2010/main" val="40552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effectLst/>
              </a:rPr>
              <a:t>Clustering on Nano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>
                <a:effectLst/>
              </a:rPr>
              <a:t>You cannot run failover clustering cmdlets on a local Nano Server through Windows PowerShell.</a:t>
            </a:r>
          </a:p>
          <a:p>
            <a:r>
              <a:rPr lang="en-GB" dirty="0"/>
              <a:t>Clusters must be managed remotely with Failover Cluster Manager or Windows PowerShell.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3532</TotalTime>
  <Words>519</Words>
  <Application>Microsoft Office PowerPoint</Application>
  <PresentationFormat>On-screen Show (4:3)</PresentationFormat>
  <Paragraphs>113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Deploying Nano Server with Lability</vt:lpstr>
      <vt:lpstr>Agenda</vt:lpstr>
      <vt:lpstr>Hyper-Converged Clusters</vt:lpstr>
      <vt:lpstr>What is Lability</vt:lpstr>
      <vt:lpstr>Nano Server Images</vt:lpstr>
      <vt:lpstr>Demo</vt:lpstr>
      <vt:lpstr>Cluster Deployment</vt:lpstr>
      <vt:lpstr>Demo</vt:lpstr>
      <vt:lpstr>Clustering on Nano Server</vt:lpstr>
      <vt:lpstr>New NanoCluster Resource</vt:lpstr>
      <vt:lpstr>Demo</vt:lpstr>
      <vt:lpstr>Gotchas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Iain Brighton</cp:lastModifiedBy>
  <cp:revision>191</cp:revision>
  <dcterms:created xsi:type="dcterms:W3CDTF">2007-07-20T07:41:41Z</dcterms:created>
  <dcterms:modified xsi:type="dcterms:W3CDTF">2017-05-02T11:18:15Z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