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2"/>
  </p:notesMasterIdLst>
  <p:handoutMasterIdLst>
    <p:handoutMasterId r:id="rId23"/>
  </p:handoutMasterIdLst>
  <p:sldIdLst>
    <p:sldId id="316" r:id="rId3"/>
    <p:sldId id="305" r:id="rId4"/>
    <p:sldId id="321" r:id="rId5"/>
    <p:sldId id="320" r:id="rId6"/>
    <p:sldId id="322" r:id="rId7"/>
    <p:sldId id="328" r:id="rId8"/>
    <p:sldId id="319" r:id="rId9"/>
    <p:sldId id="323" r:id="rId10"/>
    <p:sldId id="333" r:id="rId11"/>
    <p:sldId id="332" r:id="rId12"/>
    <p:sldId id="334" r:id="rId13"/>
    <p:sldId id="335" r:id="rId14"/>
    <p:sldId id="336" r:id="rId15"/>
    <p:sldId id="337" r:id="rId16"/>
    <p:sldId id="331" r:id="rId17"/>
    <p:sldId id="329" r:id="rId18"/>
    <p:sldId id="313" r:id="rId19"/>
    <p:sldId id="314" r:id="rId20"/>
    <p:sldId id="330" r:id="rId2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1204" autoAdjust="0"/>
  </p:normalViewPr>
  <p:slideViewPr>
    <p:cSldViewPr>
      <p:cViewPr varScale="1">
        <p:scale>
          <a:sx n="71" d="100"/>
          <a:sy n="71" d="100"/>
        </p:scale>
        <p:origin x="158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81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Lability – https://github.com/VirtualEngine/Lability</a:t>
            </a:r>
          </a:p>
          <a:p>
            <a:r>
              <a:rPr lang="en-GB" dirty="0" err="1"/>
              <a:t>PScribo</a:t>
            </a:r>
            <a:r>
              <a:rPr lang="en-GB" baseline="0" dirty="0"/>
              <a:t> – https://github.com/iainbrighton/Pscribo</a:t>
            </a:r>
          </a:p>
          <a:p>
            <a:r>
              <a:rPr lang="en-GB" dirty="0"/>
              <a:t>Citrix XenDesktop 7.x –</a:t>
            </a:r>
            <a:r>
              <a:rPr lang="en-GB" baseline="0" dirty="0"/>
              <a:t> </a:t>
            </a:r>
            <a:r>
              <a:rPr lang="en-GB" dirty="0"/>
              <a:t>https://github.com/VirtualEngine/XenDesktop7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91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http://rspec.info/</a:t>
            </a:r>
          </a:p>
          <a:p>
            <a:r>
              <a:rPr lang="en-GB" dirty="0"/>
              <a:t>https://github.com/chef/inspec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99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CI server(s): Jenkins, TeamCity, Appveyor</a:t>
            </a:r>
            <a:r>
              <a:rPr lang="en-GB" baseline="0" dirty="0"/>
              <a:t> and</a:t>
            </a:r>
            <a:r>
              <a:rPr lang="en-GB" dirty="0"/>
              <a:t> VSTS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65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PluralSight’s</a:t>
            </a:r>
            <a:r>
              <a:rPr lang="en-GB" dirty="0"/>
              <a:t> </a:t>
            </a:r>
            <a:r>
              <a:rPr lang="en-GB" dirty="0" err="1"/>
              <a:t>AutoLab</a:t>
            </a:r>
            <a:r>
              <a:rPr lang="en-GB" dirty="0"/>
              <a:t> - https://github.com/theJasonHelmick/PS-AutoLab-Env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22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Create tests from DSC configuration document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.psd1 file required for Lability to function anyway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03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Name resolution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25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6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49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24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Integrating Lability</a:t>
            </a:r>
            <a:br>
              <a:rPr lang="de-DE" dirty="0"/>
            </a:br>
            <a:r>
              <a:rPr lang="de-DE" dirty="0"/>
              <a:t>in a CI Pipeline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4440" y="6093296"/>
            <a:ext cx="5121696" cy="564083"/>
          </a:xfrm>
        </p:spPr>
        <p:txBody>
          <a:bodyPr/>
          <a:lstStyle/>
          <a:p>
            <a:r>
              <a:rPr lang="de-DE" dirty="0"/>
              <a:t>Iain Brighton – Virtual Engine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4213" y="2781300"/>
            <a:ext cx="7772400" cy="935038"/>
          </a:xfrm>
        </p:spPr>
        <p:txBody>
          <a:bodyPr/>
          <a:lstStyle/>
          <a:p>
            <a:r>
              <a:rPr lang="de-DE" sz="2000" dirty="0"/>
              <a:t>A proof-of-concept (POC)</a:t>
            </a:r>
          </a:p>
          <a:p>
            <a:r>
              <a:rPr lang="de-DE" sz="2000" dirty="0"/>
              <a:t>https://github.com/iainbrighton/xActiveDirectory/tree/PSConfEU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Phase 1 (Arrange) </a:t>
            </a:r>
          </a:p>
        </p:txBody>
      </p:sp>
    </p:spTree>
    <p:extLst>
      <p:ext uri="{BB962C8B-B14F-4D97-AF65-F5344CB8AC3E}">
        <p14:creationId xmlns:p14="http://schemas.microsoft.com/office/powerpoint/2010/main" val="27663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Phase 2 (Act)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Invoke the SUT</a:t>
            </a:r>
          </a:p>
          <a:p>
            <a:pPr lvl="1"/>
            <a:r>
              <a:rPr lang="en-GB" dirty="0"/>
              <a:t>Compile the integration test DSC configurations</a:t>
            </a:r>
          </a:p>
          <a:p>
            <a:pPr lvl="1"/>
            <a:r>
              <a:rPr lang="en-GB" dirty="0"/>
              <a:t>Inject SUT and invoke the integration test configuration</a:t>
            </a:r>
          </a:p>
          <a:p>
            <a:pPr lvl="1"/>
            <a:r>
              <a:rPr lang="en-GB" dirty="0"/>
              <a:t>Wait for the deployment to complete</a:t>
            </a:r>
          </a:p>
        </p:txBody>
      </p:sp>
    </p:spTree>
    <p:extLst>
      <p:ext uri="{BB962C8B-B14F-4D97-AF65-F5344CB8AC3E}">
        <p14:creationId xmlns:p14="http://schemas.microsoft.com/office/powerpoint/2010/main" val="3046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Phase 2 (Act) </a:t>
            </a:r>
          </a:p>
        </p:txBody>
      </p:sp>
    </p:spTree>
    <p:extLst>
      <p:ext uri="{BB962C8B-B14F-4D97-AF65-F5344CB8AC3E}">
        <p14:creationId xmlns:p14="http://schemas.microsoft.com/office/powerpoint/2010/main" val="49612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Phase 3 (Assert)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Pester tests</a:t>
            </a:r>
          </a:p>
          <a:p>
            <a:r>
              <a:rPr lang="en-GB" dirty="0"/>
              <a:t>Run Operation Validation tests</a:t>
            </a:r>
          </a:p>
          <a:p>
            <a:r>
              <a:rPr lang="en-GB" dirty="0"/>
              <a:t>Retrieve results</a:t>
            </a:r>
          </a:p>
        </p:txBody>
      </p:sp>
    </p:spTree>
    <p:extLst>
      <p:ext uri="{BB962C8B-B14F-4D97-AF65-F5344CB8AC3E}">
        <p14:creationId xmlns:p14="http://schemas.microsoft.com/office/powerpoint/2010/main" val="99620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Phase 3 (Assert) </a:t>
            </a:r>
          </a:p>
        </p:txBody>
      </p:sp>
    </p:spTree>
    <p:extLst>
      <p:ext uri="{BB962C8B-B14F-4D97-AF65-F5344CB8AC3E}">
        <p14:creationId xmlns:p14="http://schemas.microsoft.com/office/powerpoint/2010/main" val="13799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Improvements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PSRemotely</a:t>
            </a:r>
            <a:endParaRPr lang="en-GB" dirty="0"/>
          </a:p>
          <a:p>
            <a:pPr lvl="1"/>
            <a:r>
              <a:rPr lang="en-GB" dirty="0"/>
              <a:t>https://github.com/DexterPOSH/PSRemotely</a:t>
            </a:r>
          </a:p>
          <a:p>
            <a:r>
              <a:rPr lang="en-GB" dirty="0"/>
              <a:t>Test dependency chaining/metadata</a:t>
            </a:r>
          </a:p>
          <a:p>
            <a:pPr lvl="1"/>
            <a:r>
              <a:rPr lang="en-GB" dirty="0"/>
              <a:t>AD Group requires AD Domain</a:t>
            </a:r>
          </a:p>
          <a:p>
            <a:r>
              <a:rPr lang="en-GB" dirty="0"/>
              <a:t>Pester Integration Test Runner</a:t>
            </a:r>
          </a:p>
          <a:p>
            <a:pPr lvl="1"/>
            <a:r>
              <a:rPr lang="en-GB" dirty="0"/>
              <a:t>Multiple nodes</a:t>
            </a:r>
          </a:p>
          <a:p>
            <a:pPr lvl="1"/>
            <a:r>
              <a:rPr lang="en-GB" dirty="0"/>
              <a:t>Combining multiple Pester test results</a:t>
            </a:r>
          </a:p>
          <a:p>
            <a:r>
              <a:rPr lang="en-GB" dirty="0"/>
              <a:t>Test organisation/folder structure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 testing is hard</a:t>
            </a:r>
          </a:p>
          <a:p>
            <a:pPr lvl="1"/>
            <a:r>
              <a:rPr lang="de-DE" dirty="0"/>
              <a:t>Especially when it comes to Active Directory</a:t>
            </a:r>
          </a:p>
          <a:p>
            <a:r>
              <a:rPr lang="de-DE" dirty="0"/>
              <a:t>3-phase deployment</a:t>
            </a:r>
          </a:p>
          <a:p>
            <a:pPr lvl="1"/>
            <a:r>
              <a:rPr lang="de-DE" dirty="0"/>
              <a:t>Arrange, act and assert</a:t>
            </a:r>
          </a:p>
        </p:txBody>
      </p:sp>
    </p:spTree>
    <p:extLst>
      <p:ext uri="{BB962C8B-B14F-4D97-AF65-F5344CB8AC3E}">
        <p14:creationId xmlns:p14="http://schemas.microsoft.com/office/powerpoint/2010/main" val="1768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</p:spPr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Principal Consultant @ Virtual Engine</a:t>
            </a:r>
          </a:p>
          <a:p>
            <a:pPr lvl="1"/>
            <a:r>
              <a:rPr lang="en-GB" dirty="0"/>
              <a:t>iainbrighton@hotmail.com</a:t>
            </a:r>
          </a:p>
          <a:p>
            <a:pPr lvl="1"/>
            <a:r>
              <a:rPr lang="en-GB" dirty="0"/>
              <a:t>github.com/</a:t>
            </a:r>
            <a:r>
              <a:rPr lang="en-GB" dirty="0" err="1"/>
              <a:t>iainbrighton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iainbrighton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Open Source Projects</a:t>
            </a:r>
          </a:p>
          <a:p>
            <a:pPr lvl="1"/>
            <a:r>
              <a:rPr lang="en-GB" dirty="0"/>
              <a:t>Lability – a Hyper-V lab framework</a:t>
            </a:r>
          </a:p>
          <a:p>
            <a:pPr lvl="1"/>
            <a:r>
              <a:rPr lang="en-GB" dirty="0" err="1"/>
              <a:t>PScribo</a:t>
            </a:r>
            <a:r>
              <a:rPr lang="en-GB" dirty="0"/>
              <a:t> – a PowerShell documentation DSL</a:t>
            </a:r>
          </a:p>
          <a:p>
            <a:pPr lvl="1"/>
            <a:r>
              <a:rPr lang="en-GB" dirty="0"/>
              <a:t>Community DSC resource contributor</a:t>
            </a:r>
          </a:p>
          <a:p>
            <a:pPr lvl="2"/>
            <a:r>
              <a:rPr lang="en-GB" dirty="0"/>
              <a:t>Citrix XenDesktop 7.x and NetScaler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47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 Testing and CI</a:t>
            </a:r>
          </a:p>
          <a:p>
            <a:r>
              <a:rPr lang="de-DE" dirty="0"/>
              <a:t>xActiveDirectory DSC resource</a:t>
            </a:r>
          </a:p>
          <a:p>
            <a:r>
              <a:rPr lang="de-DE" dirty="0"/>
              <a:t>Demos</a:t>
            </a:r>
          </a:p>
          <a:p>
            <a:r>
              <a:rPr lang="de-DE" dirty="0"/>
              <a:t>Wrap Up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Integration 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that the individual components of the solution work together</a:t>
            </a:r>
          </a:p>
          <a:p>
            <a:r>
              <a:rPr lang="en-GB" dirty="0"/>
              <a:t>Typically more complicated to setup</a:t>
            </a:r>
          </a:p>
          <a:p>
            <a:pPr lvl="1"/>
            <a:r>
              <a:rPr lang="en-GB" dirty="0"/>
              <a:t>More brittle than unit tests</a:t>
            </a:r>
          </a:p>
          <a:p>
            <a:r>
              <a:rPr lang="en-GB" dirty="0"/>
              <a:t>Usually a lot slower to run (compared to unit tests)</a:t>
            </a:r>
          </a:p>
          <a:p>
            <a:r>
              <a:rPr lang="en-GB" dirty="0"/>
              <a:t>Dependencies are not normally stubbed</a:t>
            </a:r>
            <a:r>
              <a:rPr lang="en-GB" baseline="30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4338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Automation Test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(separate from the software being tested) to control the execution of tests</a:t>
            </a:r>
          </a:p>
          <a:p>
            <a:r>
              <a:rPr lang="en-GB" dirty="0"/>
              <a:t>Compare actual outcomes with predicted outcomes</a:t>
            </a:r>
          </a:p>
          <a:p>
            <a:endParaRPr lang="en-GB" dirty="0"/>
          </a:p>
          <a:p>
            <a:r>
              <a:rPr lang="en-GB" dirty="0" err="1"/>
              <a:t>Rspec</a:t>
            </a:r>
            <a:r>
              <a:rPr lang="en-GB" dirty="0"/>
              <a:t>/</a:t>
            </a:r>
            <a:r>
              <a:rPr lang="en-GB" dirty="0" err="1"/>
              <a:t>Inspec</a:t>
            </a:r>
            <a:endParaRPr lang="en-GB" dirty="0"/>
          </a:p>
          <a:p>
            <a:r>
              <a:rPr lang="en-GB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30073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Continuous Integration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Trigger build</a:t>
            </a:r>
          </a:p>
          <a:p>
            <a:pPr lvl="1"/>
            <a:r>
              <a:rPr lang="en-GB" dirty="0"/>
              <a:t>Based upon time, check-in and/or PR etc.</a:t>
            </a:r>
          </a:p>
          <a:p>
            <a:r>
              <a:rPr lang="en-GB" dirty="0"/>
              <a:t>Provide context</a:t>
            </a:r>
          </a:p>
          <a:p>
            <a:pPr lvl="1"/>
            <a:r>
              <a:rPr lang="en-GB" dirty="0"/>
              <a:t>Version, source code and build parameters</a:t>
            </a:r>
          </a:p>
          <a:p>
            <a:r>
              <a:rPr lang="en-GB" dirty="0"/>
              <a:t>Provide feedback</a:t>
            </a:r>
          </a:p>
          <a:p>
            <a:pPr lvl="1"/>
            <a:r>
              <a:rPr lang="en-GB" dirty="0"/>
              <a:t>Publish artefacts, build history and current build status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0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Problem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 a standard way to perform integration tests</a:t>
            </a:r>
          </a:p>
          <a:p>
            <a:r>
              <a:rPr lang="en-GB" dirty="0" err="1"/>
              <a:t>AppVeyor</a:t>
            </a:r>
            <a:r>
              <a:rPr lang="en-GB" dirty="0"/>
              <a:t> does not support Active Directory or Hyper-V</a:t>
            </a:r>
          </a:p>
          <a:p>
            <a:pPr lvl="1"/>
            <a:r>
              <a:rPr lang="en-GB" dirty="0"/>
              <a:t>For community hosted build agents</a:t>
            </a:r>
          </a:p>
          <a:p>
            <a:r>
              <a:rPr lang="en-GB" dirty="0"/>
              <a:t>Need distributed lab deployment with a reliable and consistent local builds</a:t>
            </a:r>
          </a:p>
        </p:txBody>
      </p:sp>
    </p:spTree>
    <p:extLst>
      <p:ext uri="{BB962C8B-B14F-4D97-AF65-F5344CB8AC3E}">
        <p14:creationId xmlns:p14="http://schemas.microsoft.com/office/powerpoint/2010/main" val="18489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What is Lability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Hyper-V Lab deployment framework</a:t>
            </a:r>
          </a:p>
          <a:p>
            <a:pPr lvl="1"/>
            <a:r>
              <a:rPr lang="en-GB" dirty="0"/>
              <a:t>Leverages existing DSC configuration documents</a:t>
            </a:r>
          </a:p>
          <a:p>
            <a:pPr lvl="1"/>
            <a:r>
              <a:rPr lang="en-GB" dirty="0"/>
              <a:t>Adds Lability metadata</a:t>
            </a:r>
          </a:p>
          <a:p>
            <a:r>
              <a:rPr lang="en-GB" dirty="0"/>
              <a:t>Open-source equivalents</a:t>
            </a:r>
          </a:p>
          <a:p>
            <a:pPr lvl="1"/>
            <a:r>
              <a:rPr lang="en-GB" dirty="0"/>
              <a:t>Packer - Image creation</a:t>
            </a:r>
          </a:p>
          <a:p>
            <a:pPr lvl="1"/>
            <a:r>
              <a:rPr lang="en-GB" dirty="0"/>
              <a:t>Vagrant - Image provisioning</a:t>
            </a:r>
          </a:p>
          <a:p>
            <a:r>
              <a:rPr lang="en-GB" dirty="0"/>
              <a:t>v0.11.0 Released</a:t>
            </a:r>
          </a:p>
          <a:p>
            <a:pPr lvl="1"/>
            <a:r>
              <a:rPr lang="en-GB" dirty="0"/>
              <a:t>Get-</a:t>
            </a:r>
            <a:r>
              <a:rPr lang="en-GB" dirty="0" err="1"/>
              <a:t>LabStatus</a:t>
            </a:r>
            <a:r>
              <a:rPr lang="en-GB" dirty="0"/>
              <a:t>, Test-</a:t>
            </a:r>
            <a:r>
              <a:rPr lang="en-GB" dirty="0" err="1"/>
              <a:t>LabStatus</a:t>
            </a:r>
            <a:r>
              <a:rPr lang="en-GB" dirty="0"/>
              <a:t> and Wait-Lab</a:t>
            </a:r>
          </a:p>
          <a:p>
            <a:pPr lvl="1"/>
            <a:r>
              <a:rPr lang="en-GB" dirty="0"/>
              <a:t>Install-</a:t>
            </a:r>
            <a:r>
              <a:rPr lang="en-GB" dirty="0" err="1"/>
              <a:t>LabModule</a:t>
            </a:r>
            <a:r>
              <a:rPr lang="en-GB" dirty="0"/>
              <a:t> and Clear-</a:t>
            </a:r>
            <a:r>
              <a:rPr lang="en-GB" dirty="0" err="1"/>
              <a:t>ModulePath</a:t>
            </a:r>
            <a:r>
              <a:rPr lang="en-GB" baseline="30000" dirty="0"/>
              <a:t>*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39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3-phase Deployment (AAA)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the integration test dependencies (Arrange)</a:t>
            </a:r>
          </a:p>
          <a:p>
            <a:r>
              <a:rPr lang="en-GB" dirty="0"/>
              <a:t>Invoke/apply the </a:t>
            </a:r>
            <a:r>
              <a:rPr lang="en-GB" b="1" dirty="0" err="1"/>
              <a:t>xADDomain</a:t>
            </a:r>
            <a:r>
              <a:rPr lang="en-GB" b="1" dirty="0"/>
              <a:t> </a:t>
            </a:r>
            <a:r>
              <a:rPr lang="en-GB" dirty="0"/>
              <a:t>configuration (Act)</a:t>
            </a:r>
          </a:p>
          <a:p>
            <a:r>
              <a:rPr lang="en-GB" dirty="0"/>
              <a:t>Run tests and retrieve results (Assert)</a:t>
            </a:r>
          </a:p>
        </p:txBody>
      </p:sp>
    </p:spTree>
    <p:extLst>
      <p:ext uri="{BB962C8B-B14F-4D97-AF65-F5344CB8AC3E}">
        <p14:creationId xmlns:p14="http://schemas.microsoft.com/office/powerpoint/2010/main" val="14814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Phase 1 (Arrange)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the integration test dependencies</a:t>
            </a:r>
          </a:p>
          <a:p>
            <a:pPr lvl="1"/>
            <a:r>
              <a:rPr lang="en-GB" dirty="0"/>
              <a:t>Compile the infrastructure DSC configurations</a:t>
            </a:r>
          </a:p>
          <a:p>
            <a:pPr lvl="1"/>
            <a:r>
              <a:rPr lang="en-GB" dirty="0"/>
              <a:t>Create all the infrastructure VMs</a:t>
            </a:r>
          </a:p>
          <a:p>
            <a:pPr lvl="1"/>
            <a:r>
              <a:rPr lang="en-GB" dirty="0"/>
              <a:t>Wait for the deployment to complete</a:t>
            </a:r>
          </a:p>
        </p:txBody>
      </p:sp>
    </p:spTree>
    <p:extLst>
      <p:ext uri="{BB962C8B-B14F-4D97-AF65-F5344CB8AC3E}">
        <p14:creationId xmlns:p14="http://schemas.microsoft.com/office/powerpoint/2010/main" val="14312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4014</TotalTime>
  <Words>496</Words>
  <Application>Microsoft Office PowerPoint</Application>
  <PresentationFormat>On-screen Show (4:3)</PresentationFormat>
  <Paragraphs>125</Paragraphs>
  <Slides>19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Integrating Lability in a CI Pipeline</vt:lpstr>
      <vt:lpstr>Agenda</vt:lpstr>
      <vt:lpstr>Integration Tests</vt:lpstr>
      <vt:lpstr>Automation Test Frameworks</vt:lpstr>
      <vt:lpstr>Continuous Integration</vt:lpstr>
      <vt:lpstr>The Problem</vt:lpstr>
      <vt:lpstr>What is Lability</vt:lpstr>
      <vt:lpstr>3-phase Deployment (AAA)</vt:lpstr>
      <vt:lpstr>Phase 1 (Arrange)</vt:lpstr>
      <vt:lpstr>Demo</vt:lpstr>
      <vt:lpstr>Phase 2 (Act)</vt:lpstr>
      <vt:lpstr>Demo</vt:lpstr>
      <vt:lpstr>Phase 3 (Assert)</vt:lpstr>
      <vt:lpstr>Demo</vt:lpstr>
      <vt:lpstr>Improvements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Iain Brighton</cp:lastModifiedBy>
  <cp:revision>184</cp:revision>
  <dcterms:created xsi:type="dcterms:W3CDTF">2007-07-20T07:41:41Z</dcterms:created>
  <dcterms:modified xsi:type="dcterms:W3CDTF">2017-05-04T22:11:27Z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