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62" r:id="rId4"/>
    <p:sldId id="268" r:id="rId5"/>
    <p:sldId id="269" r:id="rId6"/>
    <p:sldId id="264" r:id="rId7"/>
    <p:sldId id="266" r:id="rId8"/>
    <p:sldId id="263" r:id="rId9"/>
    <p:sldId id="284" r:id="rId10"/>
    <p:sldId id="265" r:id="rId11"/>
    <p:sldId id="267" r:id="rId12"/>
    <p:sldId id="273" r:id="rId13"/>
    <p:sldId id="271" r:id="rId14"/>
    <p:sldId id="286" r:id="rId15"/>
    <p:sldId id="279" r:id="rId16"/>
    <p:sldId id="275" r:id="rId17"/>
    <p:sldId id="259" r:id="rId18"/>
    <p:sldId id="281" r:id="rId19"/>
    <p:sldId id="280" r:id="rId20"/>
    <p:sldId id="277" r:id="rId21"/>
    <p:sldId id="276" r:id="rId22"/>
    <p:sldId id="282" r:id="rId23"/>
    <p:sldId id="278" r:id="rId24"/>
    <p:sldId id="274" r:id="rId25"/>
    <p:sldId id="272" r:id="rId26"/>
    <p:sldId id="283" r:id="rId27"/>
    <p:sldId id="270" r:id="rId28"/>
    <p:sldId id="285" r:id="rId29"/>
    <p:sldId id="261" r:id="rId30"/>
    <p:sldId id="26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B3"/>
    <a:srgbClr val="2473BE"/>
    <a:srgbClr val="7222A1"/>
    <a:srgbClr val="B13C62"/>
    <a:srgbClr val="53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7455" autoAdjust="0"/>
  </p:normalViewPr>
  <p:slideViewPr>
    <p:cSldViewPr snapToGrid="0" snapToObjects="1">
      <p:cViewPr varScale="1">
        <p:scale>
          <a:sx n="69" d="100"/>
          <a:sy n="69" d="100"/>
        </p:scale>
        <p:origin x="17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07FA2-E96B-494D-AF67-4EC3E83ED84A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D4430-F2C8-4115-888B-5B87E9DEF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D4430-F2C8-4115-888B-5B87E9DEFD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3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D4430-F2C8-4115-888B-5B87E9DEFD5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1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D4430-F2C8-4115-888B-5B87E9DEFD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4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Tried:</a:t>
            </a:r>
            <a:r>
              <a:rPr lang="en-GB" baseline="0" dirty="0" smtClean="0"/>
              <a:t> </a:t>
            </a:r>
            <a:r>
              <a:rPr lang="en-GB" dirty="0" smtClean="0"/>
              <a:t>Boot</a:t>
            </a:r>
            <a:r>
              <a:rPr lang="en-GB" baseline="0" dirty="0" smtClean="0"/>
              <a:t> from ISO: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FDD for unattend.xml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Not big enough to support required hotfixes!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Ejecting FDD?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 smtClean="0"/>
              <a:t>Tried creating </a:t>
            </a:r>
            <a:r>
              <a:rPr lang="en-GB" baseline="0" dirty="0" err="1" smtClean="0"/>
              <a:t>cutom</a:t>
            </a:r>
            <a:r>
              <a:rPr lang="en-GB" baseline="0" dirty="0" smtClean="0"/>
              <a:t> ISO per VM: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No single-instance storage or differencing disks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Ejecting ISO?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D4430-F2C8-4115-888B-5B87E9DEFD5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2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MDT: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 smtClean="0"/>
              <a:t>LiteTouch</a:t>
            </a:r>
            <a:r>
              <a:rPr lang="en-GB" baseline="0" dirty="0" smtClean="0"/>
              <a:t> r</a:t>
            </a:r>
            <a:r>
              <a:rPr lang="en-GB" dirty="0" smtClean="0"/>
              <a:t>equires intervention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Doesn’t work in the Cloud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PDT: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Monolithic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Not a module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RES ONE Automation: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Not free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D4430-F2C8-4115-888B-5B87E9DEFD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80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D4430-F2C8-4115-888B-5B87E9DEFD5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0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2264833"/>
            <a:ext cx="8556625" cy="1494118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425CB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6" y="3797049"/>
            <a:ext cx="7316258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14" name="Picture 13" descr="Summit-Horiz-Logo-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4" y="436033"/>
            <a:ext cx="8442383" cy="1553633"/>
          </a:xfrm>
          <a:prstGeom prst="rect">
            <a:avLst/>
          </a:prstGeom>
        </p:spPr>
      </p:pic>
      <p:pic>
        <p:nvPicPr>
          <p:cNvPr id="16" name="Picture 15" descr="logo-and-square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4720166"/>
            <a:ext cx="34544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82576" y="5917280"/>
            <a:ext cx="48503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Access session recordings via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PowerShell.org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1647296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018896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190499" y="-95244"/>
            <a:ext cx="501650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800" dirty="0" smtClean="0">
                <a:solidFill>
                  <a:schemeClr val="bg2"/>
                </a:solidFill>
              </a:rPr>
              <a:t>demo</a:t>
            </a:r>
            <a:endParaRPr lang="en-US" sz="138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2337858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699933"/>
            <a:ext cx="5638800" cy="81915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8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8475" y="1682750"/>
            <a:ext cx="7556500" cy="46783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228600" indent="0">
              <a:buNone/>
              <a:defRPr sz="1400">
                <a:latin typeface="Consolas"/>
                <a:cs typeface="Consolas"/>
              </a:defRPr>
            </a:lvl2pPr>
            <a:lvl3pPr marL="457200" indent="0">
              <a:buNone/>
              <a:defRPr sz="1400">
                <a:latin typeface="Consolas"/>
                <a:cs typeface="Consolas"/>
              </a:defRPr>
            </a:lvl3pPr>
            <a:lvl4pPr marL="685800" indent="0">
              <a:buNone/>
              <a:defRPr sz="1400">
                <a:latin typeface="Consolas"/>
                <a:cs typeface="Consolas"/>
              </a:defRPr>
            </a:lvl4pPr>
            <a:lvl5pPr marL="914400" indent="0">
              <a:buNone/>
              <a:defRPr sz="14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5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498474" cy="484094"/>
          </a:xfrm>
          <a:prstGeom prst="rect">
            <a:avLst/>
          </a:prstGeom>
          <a:solidFill>
            <a:srgbClr val="2473B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8475" y="0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" y="484094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" y="968188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98474" y="484094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6949" y="0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49" y="5883462"/>
            <a:ext cx="847537" cy="84753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98475" y="6423222"/>
            <a:ext cx="755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PowerShellSummit.org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705" r:id="rId5"/>
    <p:sldLayoutId id="2147483690" r:id="rId6"/>
    <p:sldLayoutId id="2147483691" r:id="rId7"/>
    <p:sldLayoutId id="2147483695" r:id="rId8"/>
    <p:sldLayoutId id="2147483706" r:id="rId9"/>
    <p:sldLayoutId id="2147483696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425C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adefirelight.wordpress.com/2015/04/27/test-homelab-inputobject-the-pla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er.io/" TargetMode="External"/><Relationship Id="rId3" Type="http://schemas.openxmlformats.org/officeDocument/2006/relationships/hyperlink" Target="https://www.youtube.com/watch?v=GXkLtEOM-DM" TargetMode="External"/><Relationship Id="rId7" Type="http://schemas.openxmlformats.org/officeDocument/2006/relationships/hyperlink" Target="https://gallery.technet.microsoft.com/scriptcenter/Convert-WindowsImageps1-0fe23a8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llery.technet.microsoft.com/PowerShell-Deployment-f20bb605" TargetMode="External"/><Relationship Id="rId5" Type="http://schemas.openxmlformats.org/officeDocument/2006/relationships/hyperlink" Target="http://xenappblog.com/2015/automation-framework-3-0/" TargetMode="External"/><Relationship Id="rId10" Type="http://schemas.openxmlformats.org/officeDocument/2006/relationships/hyperlink" Target="http://www.ressoftware.com/product/res-one-automation" TargetMode="External"/><Relationship Id="rId4" Type="http://schemas.openxmlformats.org/officeDocument/2006/relationships/hyperlink" Target="https://technet.microsoft.com/en-us/windows/dn475741.aspx" TargetMode="External"/><Relationship Id="rId9" Type="http://schemas.openxmlformats.org/officeDocument/2006/relationships/hyperlink" Target="https://www.vagrantup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rtualEngine/AppvProvider" TargetMode="External"/><Relationship Id="rId2" Type="http://schemas.openxmlformats.org/officeDocument/2006/relationships/hyperlink" Target="http://virtualengine.co.uk/vet/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rtualEngine/CitrixXenDesktop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usofflin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tualEngine/Lab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.technet.microsoft.com/wiki/contents/articles/1262.test-lab-guides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 vs Test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Iain Brighton</a:t>
            </a:r>
          </a:p>
          <a:p>
            <a:r>
              <a:rPr lang="en-US" dirty="0" smtClean="0"/>
              <a:t>September 15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in 2014..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 proposal</a:t>
            </a:r>
          </a:p>
          <a:p>
            <a:pPr lvl="1"/>
            <a:r>
              <a:rPr lang="en-GB" dirty="0" smtClean="0"/>
              <a:t>Similar to David Jones’s (@</a:t>
            </a:r>
            <a:r>
              <a:rPr lang="en-US" dirty="0" err="1" smtClean="0"/>
              <a:t>BladeFireLight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approach</a:t>
            </a:r>
            <a:endParaRPr lang="en-GB" dirty="0" smtClean="0"/>
          </a:p>
          <a:p>
            <a:r>
              <a:rPr lang="en-GB" dirty="0" smtClean="0"/>
              <a:t>1. Initialisation script</a:t>
            </a:r>
          </a:p>
          <a:p>
            <a:pPr lvl="1"/>
            <a:r>
              <a:rPr lang="en-GB" dirty="0"/>
              <a:t>Download of prerequisites, i.e. DSC resources</a:t>
            </a:r>
          </a:p>
          <a:p>
            <a:pPr lvl="1"/>
            <a:r>
              <a:rPr lang="en-GB" dirty="0" smtClean="0"/>
              <a:t>Creation of parent VHDs with Convert-</a:t>
            </a:r>
            <a:r>
              <a:rPr lang="en-GB" dirty="0" err="1" smtClean="0"/>
              <a:t>WindowsImage</a:t>
            </a:r>
            <a:endParaRPr lang="en-GB" dirty="0" smtClean="0"/>
          </a:p>
          <a:p>
            <a:pPr lvl="1"/>
            <a:r>
              <a:rPr lang="en-GB" dirty="0" smtClean="0"/>
              <a:t>Invoked DSC configuration</a:t>
            </a:r>
          </a:p>
          <a:p>
            <a:r>
              <a:rPr lang="en-GB" dirty="0" smtClean="0"/>
              <a:t>2. Host configuration with DSC </a:t>
            </a:r>
          </a:p>
          <a:p>
            <a:pPr lvl="1"/>
            <a:r>
              <a:rPr lang="en-GB" dirty="0" smtClean="0"/>
              <a:t>Install hotfixes and roles</a:t>
            </a:r>
          </a:p>
          <a:p>
            <a:pPr lvl="1"/>
            <a:r>
              <a:rPr lang="en-GB" dirty="0" smtClean="0"/>
              <a:t>Hyper-V Host</a:t>
            </a:r>
          </a:p>
          <a:p>
            <a:pPr lvl="2"/>
            <a:r>
              <a:rPr lang="en-GB" dirty="0" smtClean="0"/>
              <a:t>Virtual switch and Virtual machine creation</a:t>
            </a:r>
          </a:p>
          <a:p>
            <a:r>
              <a:rPr lang="en-GB" dirty="0" smtClean="0"/>
              <a:t>“Just” the virtual machine configuration required</a:t>
            </a:r>
          </a:p>
          <a:p>
            <a:pPr lvl="1"/>
            <a:r>
              <a:rPr lang="en-GB" dirty="0" smtClean="0"/>
              <a:t>Injection of DSC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1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Provisioning scripts/PowerShell Workflows</a:t>
            </a:r>
          </a:p>
          <a:p>
            <a:pPr lvl="1"/>
            <a:r>
              <a:rPr lang="en-US" dirty="0" err="1" smtClean="0"/>
              <a:t>Aleksander</a:t>
            </a:r>
            <a:r>
              <a:rPr lang="en-US" dirty="0" smtClean="0"/>
              <a:t> Nikolic – </a:t>
            </a:r>
            <a:r>
              <a:rPr lang="en-US" dirty="0" smtClean="0">
                <a:hlinkClick r:id="rId3"/>
              </a:rPr>
              <a:t>PowerShell Summit 2013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Microsoft Deployment Toolkit</a:t>
            </a:r>
            <a:endParaRPr lang="en-US" dirty="0" smtClean="0"/>
          </a:p>
          <a:p>
            <a:pPr lvl="1"/>
            <a:r>
              <a:rPr lang="en-US" dirty="0" err="1" smtClean="0"/>
              <a:t>Trond</a:t>
            </a:r>
            <a:r>
              <a:rPr lang="en-US" dirty="0" smtClean="0"/>
              <a:t> (Eric) </a:t>
            </a:r>
            <a:r>
              <a:rPr lang="en-GB" dirty="0" err="1" smtClean="0"/>
              <a:t>Haavarstein</a:t>
            </a:r>
            <a:r>
              <a:rPr lang="en-US" dirty="0" smtClean="0"/>
              <a:t>’s </a:t>
            </a:r>
            <a:r>
              <a:rPr lang="en-US" dirty="0" smtClean="0">
                <a:hlinkClick r:id="rId5"/>
              </a:rPr>
              <a:t>Automation Framework</a:t>
            </a:r>
            <a:r>
              <a:rPr lang="en-US" dirty="0" smtClean="0"/>
              <a:t> +</a:t>
            </a:r>
          </a:p>
          <a:p>
            <a:r>
              <a:rPr lang="en-US" dirty="0" smtClean="0">
                <a:hlinkClick r:id="rId6"/>
              </a:rPr>
              <a:t>PowerShell Deployment Toolkit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Convert-</a:t>
            </a:r>
            <a:r>
              <a:rPr lang="en-US" dirty="0" err="1">
                <a:hlinkClick r:id="rId7"/>
              </a:rPr>
              <a:t>WindowsImage</a:t>
            </a:r>
            <a:endParaRPr lang="en-US" dirty="0"/>
          </a:p>
          <a:p>
            <a:r>
              <a:rPr lang="en-US" dirty="0" smtClean="0">
                <a:hlinkClick r:id="rId8"/>
              </a:rPr>
              <a:t>Packer</a:t>
            </a:r>
            <a:r>
              <a:rPr lang="en-US" dirty="0" smtClean="0"/>
              <a:t> and </a:t>
            </a:r>
            <a:r>
              <a:rPr lang="en-US" dirty="0" smtClean="0">
                <a:hlinkClick r:id="rId9"/>
              </a:rPr>
              <a:t>Vagrant</a:t>
            </a:r>
            <a:r>
              <a:rPr lang="en-US" dirty="0" smtClean="0"/>
              <a:t> *</a:t>
            </a:r>
          </a:p>
          <a:p>
            <a:r>
              <a:rPr lang="en-US" dirty="0" smtClean="0">
                <a:hlinkClick r:id="rId10"/>
              </a:rPr>
              <a:t>RES ONE Automation</a:t>
            </a:r>
            <a:r>
              <a:rPr lang="en-US" dirty="0" smtClean="0"/>
              <a:t> +</a:t>
            </a:r>
          </a:p>
          <a:p>
            <a:r>
              <a:rPr lang="en-US" dirty="0" smtClean="0"/>
              <a:t>PowerShell 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36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br>
              <a:rPr lang="en-GB" dirty="0" smtClean="0"/>
            </a:br>
            <a:r>
              <a:rPr lang="en-GB" dirty="0" smtClean="0"/>
              <a:t>Environmental</a:t>
            </a:r>
            <a:br>
              <a:rPr lang="en-GB" dirty="0" smtClean="0"/>
            </a:br>
            <a:r>
              <a:rPr lang="en-GB" dirty="0" smtClean="0"/>
              <a:t>Configuration</a:t>
            </a:r>
            <a:br>
              <a:rPr lang="en-GB" dirty="0" smtClean="0"/>
            </a:b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51" y="294488"/>
            <a:ext cx="4188436" cy="61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Revisited in 2015..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Extend</a:t>
            </a:r>
            <a:r>
              <a:rPr lang="en-GB" dirty="0" smtClean="0"/>
              <a:t> Test Lab Guide DSC document</a:t>
            </a:r>
          </a:p>
          <a:p>
            <a:pPr lvl="1"/>
            <a:r>
              <a:rPr lang="en-GB" dirty="0" smtClean="0"/>
              <a:t>Add metadata to configuration document</a:t>
            </a:r>
          </a:p>
          <a:p>
            <a:pPr lvl="2"/>
            <a:r>
              <a:rPr lang="en-US" dirty="0" smtClean="0"/>
              <a:t>Prerequisites, images, networking and VMs</a:t>
            </a:r>
            <a:endParaRPr lang="en-GB" dirty="0" smtClean="0"/>
          </a:p>
          <a:p>
            <a:pPr lvl="1"/>
            <a:r>
              <a:rPr lang="en-GB" b="1" dirty="0" smtClean="0"/>
              <a:t>= One document!</a:t>
            </a:r>
          </a:p>
          <a:p>
            <a:pPr lvl="1"/>
            <a:r>
              <a:rPr lang="en-GB" b="1" dirty="0" smtClean="0"/>
              <a:t>= Configuration as Code!</a:t>
            </a:r>
            <a:endParaRPr lang="en-GB" b="1" dirty="0"/>
          </a:p>
          <a:p>
            <a:r>
              <a:rPr lang="en-GB" dirty="0"/>
              <a:t>Package as a module</a:t>
            </a:r>
          </a:p>
          <a:p>
            <a:pPr lvl="1"/>
            <a:r>
              <a:rPr lang="en-GB" dirty="0"/>
              <a:t>Remove initialisation script (two passes)</a:t>
            </a:r>
          </a:p>
          <a:p>
            <a:pPr lvl="1"/>
            <a:r>
              <a:rPr lang="en-GB" dirty="0"/>
              <a:t>Download prerequisites, i.e. ISOs and hotfixes</a:t>
            </a:r>
          </a:p>
          <a:p>
            <a:pPr lvl="1"/>
            <a:r>
              <a:rPr lang="en-US" dirty="0"/>
              <a:t>Avoid DSC resource conflicts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br>
              <a:rPr lang="en-GB" dirty="0" smtClean="0"/>
            </a:br>
            <a:r>
              <a:rPr lang="en-GB" dirty="0" smtClean="0"/>
              <a:t>Environmental</a:t>
            </a:r>
            <a:br>
              <a:rPr lang="en-GB" dirty="0" smtClean="0"/>
            </a:br>
            <a:r>
              <a:rPr lang="en-GB" dirty="0" smtClean="0"/>
              <a:t>Configuration</a:t>
            </a:r>
            <a:br>
              <a:rPr lang="en-GB" dirty="0" smtClean="0"/>
            </a:b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51" y="294488"/>
            <a:ext cx="4188436" cy="61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Host Configuration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Preparing the host for lab deployment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7378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Configuration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Utilises bundled DSC Resources</a:t>
            </a:r>
          </a:p>
          <a:p>
            <a:pPr lvl="1"/>
            <a:r>
              <a:rPr lang="en-GB" dirty="0" smtClean="0"/>
              <a:t>No local DSC host configuration required</a:t>
            </a:r>
          </a:p>
          <a:p>
            <a:pPr lvl="1"/>
            <a:r>
              <a:rPr lang="en-GB" dirty="0" smtClean="0"/>
              <a:t>Dynamically imports DSC resources</a:t>
            </a:r>
          </a:p>
          <a:p>
            <a:pPr lvl="1"/>
            <a:r>
              <a:rPr lang="en-GB" dirty="0" smtClean="0"/>
              <a:t>Avoids conflicts with lab DSC resources</a:t>
            </a:r>
          </a:p>
          <a:p>
            <a:r>
              <a:rPr lang="en-GB" dirty="0" smtClean="0"/>
              <a:t>Performs Tasks</a:t>
            </a:r>
          </a:p>
          <a:p>
            <a:pPr lvl="1"/>
            <a:r>
              <a:rPr lang="en-GB" dirty="0" smtClean="0"/>
              <a:t>Create required directories</a:t>
            </a:r>
          </a:p>
          <a:p>
            <a:pPr lvl="1"/>
            <a:r>
              <a:rPr lang="en-GB" dirty="0" smtClean="0"/>
              <a:t>Installs required roles (and hotfixes?)</a:t>
            </a:r>
          </a:p>
          <a:p>
            <a:pPr lvl="1"/>
            <a:r>
              <a:rPr lang="en-GB" dirty="0" smtClean="0"/>
              <a:t>Create anonymous “Resources” share *</a:t>
            </a:r>
          </a:p>
          <a:p>
            <a:pPr lvl="1"/>
            <a:r>
              <a:rPr lang="en-GB" dirty="0" smtClean="0"/>
              <a:t>Enable Guest account *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0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Host Configuration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Lab Configuration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Initialising a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23210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Configuration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Downloads media</a:t>
            </a:r>
          </a:p>
          <a:p>
            <a:pPr lvl="1"/>
            <a:r>
              <a:rPr lang="en-GB" dirty="0" smtClean="0"/>
              <a:t>Uses BITS</a:t>
            </a:r>
          </a:p>
          <a:p>
            <a:r>
              <a:rPr lang="en-GB" dirty="0" smtClean="0"/>
              <a:t>Creates Hyper-V virtual switches</a:t>
            </a:r>
          </a:p>
          <a:p>
            <a:r>
              <a:rPr lang="en-GB" dirty="0" smtClean="0"/>
              <a:t>Creates VM parent images</a:t>
            </a:r>
          </a:p>
          <a:p>
            <a:pPr lvl="1"/>
            <a:r>
              <a:rPr lang="en-GB" dirty="0" smtClean="0"/>
              <a:t>Expands required WIM file</a:t>
            </a:r>
          </a:p>
          <a:p>
            <a:pPr lvl="1"/>
            <a:r>
              <a:rPr lang="en-GB" dirty="0" smtClean="0"/>
              <a:t>Injects required Hotfixes</a:t>
            </a:r>
          </a:p>
          <a:p>
            <a:r>
              <a:rPr lang="en-GB" dirty="0" smtClean="0"/>
              <a:t>Creates VMs</a:t>
            </a:r>
          </a:p>
          <a:p>
            <a:pPr lvl="1"/>
            <a:r>
              <a:rPr lang="en-GB" dirty="0" smtClean="0"/>
              <a:t>Injects MOF, unattend.xml and bootstrap</a:t>
            </a:r>
          </a:p>
        </p:txBody>
      </p:sp>
    </p:spTree>
    <p:extLst>
      <p:ext uri="{BB962C8B-B14F-4D97-AF65-F5344CB8AC3E}">
        <p14:creationId xmlns:p14="http://schemas.microsoft.com/office/powerpoint/2010/main" val="12658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Iain Brighton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Consultant and trainer @ Virtual Engine</a:t>
            </a:r>
          </a:p>
          <a:p>
            <a:pPr lvl="1"/>
            <a:r>
              <a:rPr lang="en-US" dirty="0"/>
              <a:t>Automation and End-user Computing focused consultancy</a:t>
            </a:r>
          </a:p>
          <a:p>
            <a:pPr lvl="1"/>
            <a:r>
              <a:rPr lang="en-US" dirty="0"/>
              <a:t>RES Consulting Partner</a:t>
            </a:r>
          </a:p>
          <a:p>
            <a:r>
              <a:rPr lang="en-US" dirty="0"/>
              <a:t>Avid community and open source contributor</a:t>
            </a:r>
          </a:p>
          <a:p>
            <a:pPr lvl="1"/>
            <a:r>
              <a:rPr lang="en-US" dirty="0">
                <a:hlinkClick r:id="rId2"/>
              </a:rPr>
              <a:t>Virtual Engine Toolkit (VET)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App-V Configuration Editor (ACE)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App-V </a:t>
            </a:r>
            <a:r>
              <a:rPr lang="en-US" dirty="0" err="1">
                <a:hlinkClick r:id="rId3"/>
              </a:rPr>
              <a:t>OneGet</a:t>
            </a:r>
            <a:r>
              <a:rPr lang="en-US" dirty="0">
                <a:hlinkClick r:id="rId3"/>
              </a:rPr>
              <a:t> provider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Citrix XenDesktop 7.x DSC Resources</a:t>
            </a:r>
            <a:endParaRPr lang="en-US" dirty="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727272"/>
                </a:solidFill>
              </a:rPr>
              <a:t>Poor C# developer and </a:t>
            </a:r>
            <a:r>
              <a:rPr lang="en-US" dirty="0"/>
              <a:t>PowerShell junkie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8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Customisations</a:t>
            </a:r>
            <a:endParaRPr lang="en-US" dirty="0" smtClean="0"/>
          </a:p>
          <a:p>
            <a:pPr lvl="1"/>
            <a:r>
              <a:rPr lang="en-US" dirty="0" smtClean="0"/>
              <a:t>Imports certificates</a:t>
            </a:r>
          </a:p>
          <a:p>
            <a:pPr lvl="1"/>
            <a:r>
              <a:rPr lang="en-US" dirty="0" smtClean="0"/>
              <a:t>Configures </a:t>
            </a:r>
            <a:r>
              <a:rPr lang="en-US" dirty="0"/>
              <a:t>LCM</a:t>
            </a:r>
          </a:p>
          <a:p>
            <a:pPr lvl="1"/>
            <a:r>
              <a:rPr lang="en-US" dirty="0" smtClean="0"/>
              <a:t>Invokes DSC configuration</a:t>
            </a:r>
          </a:p>
          <a:p>
            <a:r>
              <a:rPr lang="en-US" dirty="0" smtClean="0"/>
              <a:t>Custom bootstrap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2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Configuration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Lab Management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Performing life-cycle operations</a:t>
            </a:r>
          </a:p>
        </p:txBody>
      </p:sp>
    </p:spTree>
    <p:extLst>
      <p:ext uri="{BB962C8B-B14F-4D97-AF65-F5344CB8AC3E}">
        <p14:creationId xmlns:p14="http://schemas.microsoft.com/office/powerpoint/2010/main" val="3933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Management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Stopping and starting</a:t>
            </a:r>
          </a:p>
          <a:p>
            <a:pPr lvl="1"/>
            <a:r>
              <a:rPr lang="en-GB" dirty="0" smtClean="0"/>
              <a:t>Start-Lab</a:t>
            </a:r>
          </a:p>
          <a:p>
            <a:pPr lvl="1"/>
            <a:r>
              <a:rPr lang="en-GB" dirty="0" smtClean="0"/>
              <a:t>Stop-Lab</a:t>
            </a:r>
          </a:p>
          <a:p>
            <a:r>
              <a:rPr lang="en-GB" dirty="0" smtClean="0"/>
              <a:t>Lab snapshots</a:t>
            </a:r>
          </a:p>
          <a:p>
            <a:pPr lvl="1"/>
            <a:r>
              <a:rPr lang="en-GB" dirty="0" smtClean="0"/>
              <a:t>Checkpoint-Lab</a:t>
            </a:r>
          </a:p>
          <a:p>
            <a:pPr lvl="1"/>
            <a:r>
              <a:rPr lang="en-GB" dirty="0" smtClean="0"/>
              <a:t>Restore-Lab</a:t>
            </a:r>
          </a:p>
          <a:p>
            <a:r>
              <a:rPr lang="en-GB" dirty="0" smtClean="0"/>
              <a:t>Reverting lab</a:t>
            </a:r>
          </a:p>
          <a:p>
            <a:pPr lvl="1"/>
            <a:r>
              <a:rPr lang="en-GB" dirty="0" smtClean="0"/>
              <a:t>Reset-Lab</a:t>
            </a:r>
          </a:p>
          <a:p>
            <a:r>
              <a:rPr lang="en-GB" dirty="0" smtClean="0"/>
              <a:t>Removing lab</a:t>
            </a:r>
          </a:p>
          <a:p>
            <a:pPr lvl="1"/>
            <a:r>
              <a:rPr lang="en-GB" dirty="0" smtClean="0"/>
              <a:t>Remove-</a:t>
            </a:r>
            <a:r>
              <a:rPr lang="en-GB" dirty="0" err="1" smtClean="0"/>
              <a:t>LabConfiguration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9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Management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Wish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HTTPS Pull server</a:t>
            </a:r>
          </a:p>
          <a:p>
            <a:pPr lvl="1"/>
            <a:r>
              <a:rPr lang="en-GB" dirty="0" smtClean="0"/>
              <a:t>Remove unsecured “Resources” share</a:t>
            </a:r>
            <a:endParaRPr lang="en-GB" dirty="0"/>
          </a:p>
          <a:p>
            <a:r>
              <a:rPr lang="en-GB" dirty="0" smtClean="0"/>
              <a:t>Offline image </a:t>
            </a:r>
            <a:r>
              <a:rPr lang="en-GB" dirty="0"/>
              <a:t>patching</a:t>
            </a:r>
          </a:p>
          <a:p>
            <a:pPr lvl="1"/>
            <a:r>
              <a:rPr lang="en-US" dirty="0">
                <a:hlinkClick r:id="rId2"/>
              </a:rPr>
              <a:t>WSUSOffline</a:t>
            </a:r>
            <a:r>
              <a:rPr lang="en-US" dirty="0"/>
              <a:t> integration</a:t>
            </a:r>
          </a:p>
          <a:p>
            <a:r>
              <a:rPr lang="en-GB" dirty="0" smtClean="0"/>
              <a:t>Injecting </a:t>
            </a:r>
            <a:r>
              <a:rPr lang="en-GB" dirty="0"/>
              <a:t>resources into VMs</a:t>
            </a:r>
          </a:p>
          <a:p>
            <a:pPr lvl="1"/>
            <a:r>
              <a:rPr lang="en-GB" dirty="0"/>
              <a:t>Expansion of ZIP and ISO files, e.g. Citrix XenDesktop</a:t>
            </a:r>
          </a:p>
          <a:p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Fast-forward to 2016..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Server 2016/PowerShell v5</a:t>
            </a:r>
          </a:p>
          <a:p>
            <a:pPr lvl="1"/>
            <a:r>
              <a:rPr lang="en-GB" dirty="0" err="1" smtClean="0"/>
              <a:t>OneGet</a:t>
            </a:r>
            <a:r>
              <a:rPr lang="en-GB" dirty="0" smtClean="0"/>
              <a:t> and PowerShell Gallery</a:t>
            </a:r>
          </a:p>
          <a:p>
            <a:pPr lvl="2"/>
            <a:r>
              <a:rPr lang="en-GB" dirty="0"/>
              <a:t>Published </a:t>
            </a:r>
            <a:r>
              <a:rPr lang="en-GB" dirty="0" smtClean="0"/>
              <a:t>labs/composite resources</a:t>
            </a:r>
          </a:p>
          <a:p>
            <a:pPr lvl="2"/>
            <a:r>
              <a:rPr lang="en-US" dirty="0" smtClean="0"/>
              <a:t>Community contributions</a:t>
            </a:r>
            <a:endParaRPr lang="en-GB" dirty="0" smtClean="0"/>
          </a:p>
          <a:p>
            <a:pPr lvl="1"/>
            <a:r>
              <a:rPr lang="en-GB" dirty="0" smtClean="0"/>
              <a:t>Partial configurations</a:t>
            </a:r>
          </a:p>
          <a:p>
            <a:pPr lvl="2"/>
            <a:r>
              <a:rPr lang="en-GB" dirty="0" smtClean="0"/>
              <a:t>Base Test Lab Guide</a:t>
            </a:r>
          </a:p>
          <a:p>
            <a:pPr lvl="2"/>
            <a:r>
              <a:rPr lang="en-GB" dirty="0" smtClean="0"/>
              <a:t>And PKI</a:t>
            </a:r>
          </a:p>
          <a:p>
            <a:pPr lvl="2"/>
            <a:r>
              <a:rPr lang="en-US" dirty="0" smtClean="0"/>
              <a:t>And XenDesktop etc.</a:t>
            </a:r>
            <a:endParaRPr lang="en-GB" dirty="0" smtClean="0"/>
          </a:p>
          <a:p>
            <a:pPr lvl="1"/>
            <a:r>
              <a:rPr lang="en-US" dirty="0" smtClean="0"/>
              <a:t>Nested Hyper-V</a:t>
            </a:r>
          </a:p>
          <a:p>
            <a:pPr lvl="2"/>
            <a:r>
              <a:rPr lang="en-US" dirty="0" smtClean="0"/>
              <a:t>Integration testing with Pester anyone?</a:t>
            </a:r>
            <a:endParaRPr lang="en-GB" dirty="0" smtClean="0"/>
          </a:p>
          <a:p>
            <a:pPr lvl="1"/>
            <a:r>
              <a:rPr lang="en-GB" dirty="0" smtClean="0"/>
              <a:t>PowerShell Direct</a:t>
            </a:r>
          </a:p>
          <a:p>
            <a:pPr marL="228600" lvl="1" indent="0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4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Now open source </a:t>
            </a:r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github.com/VirtualEngine/Lab</a:t>
            </a:r>
            <a:endParaRPr lang="en-GB" dirty="0" smtClean="0"/>
          </a:p>
          <a:p>
            <a:pPr lvl="1"/>
            <a:r>
              <a:rPr lang="en-GB" dirty="0" smtClean="0"/>
              <a:t>Is it worth developing?</a:t>
            </a:r>
            <a:endParaRPr lang="en-GB" dirty="0" smtClean="0"/>
          </a:p>
          <a:p>
            <a:pPr lvl="1"/>
            <a:r>
              <a:rPr lang="en-GB" dirty="0" smtClean="0"/>
              <a:t>Packer and </a:t>
            </a:r>
            <a:r>
              <a:rPr lang="en-GB" dirty="0" smtClean="0"/>
              <a:t>Vagrant?</a:t>
            </a:r>
          </a:p>
          <a:p>
            <a:r>
              <a:rPr lang="en-GB" dirty="0" smtClean="0"/>
              <a:t>Additional “providers”</a:t>
            </a:r>
          </a:p>
          <a:p>
            <a:pPr lvl="1"/>
            <a:r>
              <a:rPr lang="en-GB" dirty="0" smtClean="0"/>
              <a:t>AWS </a:t>
            </a:r>
            <a:r>
              <a:rPr lang="en-GB" dirty="0" err="1" smtClean="0"/>
              <a:t>CloudFormation</a:t>
            </a:r>
            <a:endParaRPr lang="en-GB" dirty="0" smtClean="0"/>
          </a:p>
          <a:p>
            <a:pPr lvl="1"/>
            <a:r>
              <a:rPr lang="en-GB" dirty="0" smtClean="0"/>
              <a:t>Azure </a:t>
            </a:r>
            <a:r>
              <a:rPr lang="en-GB" dirty="0" smtClean="0"/>
              <a:t>Resource Manager </a:t>
            </a:r>
            <a:r>
              <a:rPr lang="en-GB" dirty="0" smtClean="0"/>
              <a:t>Templates</a:t>
            </a:r>
          </a:p>
          <a:p>
            <a:pPr lvl="1"/>
            <a:r>
              <a:rPr lang="en-GB" dirty="0" smtClean="0"/>
              <a:t>VMware Workstation</a:t>
            </a:r>
            <a:endParaRPr lang="en-GB" dirty="0" smtClean="0"/>
          </a:p>
          <a:p>
            <a:r>
              <a:rPr lang="en-GB" dirty="0" smtClean="0"/>
              <a:t>Additional “lab templates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Citrix XenDesktop 7.6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Kudos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smtClean="0"/>
              <a:t>“ A special thanks to</a:t>
            </a:r>
            <a:br>
              <a:rPr lang="en-US" sz="3200" i="1" dirty="0" smtClean="0"/>
            </a:br>
            <a:r>
              <a:rPr lang="en-GB" sz="3200" i="1" dirty="0" err="1" smtClean="0"/>
              <a:t>Artem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Pronichkin</a:t>
            </a:r>
            <a:r>
              <a:rPr lang="en-GB" sz="3200" i="1" dirty="0" smtClean="0"/>
              <a:t> for your</a:t>
            </a:r>
            <a:br>
              <a:rPr lang="en-GB" sz="3200" i="1" dirty="0" smtClean="0"/>
            </a:br>
            <a:r>
              <a:rPr lang="en-GB" sz="3200" i="1" dirty="0" smtClean="0"/>
              <a:t>contributions with Convert-WindowsImage.ps1, without</a:t>
            </a:r>
            <a:br>
              <a:rPr lang="en-GB" sz="3200" i="1" dirty="0" smtClean="0"/>
            </a:br>
            <a:r>
              <a:rPr lang="en-GB" sz="3200" i="1" dirty="0" smtClean="0"/>
              <a:t>which, this project have been</a:t>
            </a:r>
            <a:br>
              <a:rPr lang="en-GB" sz="3200" i="1" dirty="0" smtClean="0"/>
            </a:br>
            <a:r>
              <a:rPr lang="en-GB" sz="3200" i="1" dirty="0" smtClean="0"/>
              <a:t>a whole lot more difficult.</a:t>
            </a:r>
            <a:br>
              <a:rPr lang="en-GB" sz="3200" i="1" dirty="0" smtClean="0"/>
            </a:br>
            <a:r>
              <a:rPr lang="en-GB" sz="3200" i="1" dirty="0" smtClean="0"/>
              <a:t>Kudos! “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4049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Website:</a:t>
            </a:r>
            <a:endParaRPr lang="en-US" dirty="0"/>
          </a:p>
          <a:p>
            <a:pPr lvl="1"/>
            <a:r>
              <a:rPr lang="en-US" dirty="0" smtClean="0"/>
              <a:t>virtualengine.co.uk</a:t>
            </a:r>
          </a:p>
          <a:p>
            <a:r>
              <a:rPr lang="en-US" dirty="0" smtClean="0"/>
              <a:t>E-Mail:</a:t>
            </a:r>
            <a:endParaRPr lang="en-US" dirty="0"/>
          </a:p>
          <a:p>
            <a:pPr lvl="1"/>
            <a:r>
              <a:rPr lang="en-US" dirty="0" smtClean="0"/>
              <a:t>iainbrighton@hotmail.com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5230" y="1985963"/>
            <a:ext cx="3981692" cy="4140200"/>
          </a:xfrm>
        </p:spPr>
        <p:txBody>
          <a:bodyPr/>
          <a:lstStyle/>
          <a:p>
            <a:r>
              <a:rPr lang="en-US" dirty="0" smtClean="0"/>
              <a:t>Twitter: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iainbrighton</a:t>
            </a:r>
            <a:endParaRPr lang="en-US" dirty="0" smtClean="0"/>
          </a:p>
          <a:p>
            <a:r>
              <a:rPr lang="en-US" dirty="0" smtClean="0"/>
              <a:t>LinkedIn:</a:t>
            </a:r>
          </a:p>
          <a:p>
            <a:pPr lvl="1"/>
            <a:r>
              <a:rPr lang="en-US" dirty="0" smtClean="0"/>
              <a:t>linkedin.com/in/</a:t>
            </a:r>
            <a:r>
              <a:rPr lang="en-US" dirty="0" err="1" smtClean="0"/>
              <a:t>iainbrighton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</a:p>
          <a:p>
            <a:r>
              <a:rPr lang="en-US" dirty="0"/>
              <a:t>Microsoft’s Test Lab Guides</a:t>
            </a:r>
          </a:p>
          <a:p>
            <a:r>
              <a:rPr lang="en-US" dirty="0" smtClean="0"/>
              <a:t>Existing deployment options</a:t>
            </a:r>
          </a:p>
          <a:p>
            <a:r>
              <a:rPr lang="en-US" dirty="0" smtClean="0"/>
              <a:t>Solution and demos</a:t>
            </a:r>
          </a:p>
          <a:p>
            <a:r>
              <a:rPr lang="en-US" dirty="0" smtClean="0"/>
              <a:t>Questions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fill out an online session evaluation – they are an important part of making the Summit great!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Recorded sessions are posted on the </a:t>
            </a:r>
            <a:r>
              <a:rPr lang="en-US" dirty="0" err="1" smtClean="0"/>
              <a:t>PowerShell.org</a:t>
            </a:r>
            <a:r>
              <a:rPr lang="en-US" dirty="0" smtClean="0"/>
              <a:t> YouTube channel. Visit </a:t>
            </a:r>
            <a:r>
              <a:rPr lang="en-US" dirty="0" err="1" smtClean="0"/>
              <a:t>PowerShell.org</a:t>
            </a:r>
            <a:r>
              <a:rPr lang="en-US" dirty="0" smtClean="0"/>
              <a:t> for more information.</a:t>
            </a:r>
            <a:endParaRPr lang="en-US" dirty="0"/>
          </a:p>
        </p:txBody>
      </p:sp>
      <p:pic>
        <p:nvPicPr>
          <p:cNvPr id="7" name="Content Placeholder 6" descr="BES_078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85" b="-3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99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 smtClean="0"/>
              <a:t>“ </a:t>
            </a:r>
            <a:r>
              <a:rPr lang="en-GB" sz="2800" i="1" dirty="0" smtClean="0"/>
              <a:t>Armed </a:t>
            </a:r>
            <a:r>
              <a:rPr lang="en-GB" sz="2800" i="1" dirty="0"/>
              <a:t>only with </a:t>
            </a:r>
            <a:r>
              <a:rPr lang="en-GB" sz="2800" i="1" dirty="0" smtClean="0"/>
              <a:t>the</a:t>
            </a:r>
            <a:br>
              <a:rPr lang="en-GB" sz="2800" i="1" dirty="0" smtClean="0"/>
            </a:br>
            <a:r>
              <a:rPr lang="en-GB" sz="2800" i="1" dirty="0" smtClean="0"/>
              <a:t>Windows </a:t>
            </a:r>
            <a:r>
              <a:rPr lang="en-GB" sz="2800" i="1" dirty="0"/>
              <a:t>Server 2012 R2 </a:t>
            </a:r>
            <a:r>
              <a:rPr lang="en-GB" sz="2800" i="1" dirty="0" smtClean="0"/>
              <a:t>ISO</a:t>
            </a:r>
            <a:br>
              <a:rPr lang="en-GB" sz="2800" i="1" dirty="0" smtClean="0"/>
            </a:br>
            <a:r>
              <a:rPr lang="en-GB" sz="2800" i="1" dirty="0" smtClean="0"/>
              <a:t>and </a:t>
            </a:r>
            <a:r>
              <a:rPr lang="en-GB" sz="2800" i="1" dirty="0"/>
              <a:t>a standalone Hyper-V </a:t>
            </a:r>
            <a:r>
              <a:rPr lang="en-GB" sz="2800" i="1" dirty="0" smtClean="0"/>
              <a:t>host,</a:t>
            </a:r>
            <a:br>
              <a:rPr lang="en-GB" sz="2800" i="1" dirty="0" smtClean="0"/>
            </a:br>
            <a:r>
              <a:rPr lang="en-GB" sz="2800" i="1" dirty="0" smtClean="0"/>
              <a:t>could </a:t>
            </a:r>
            <a:r>
              <a:rPr lang="en-GB" sz="2800" i="1" dirty="0"/>
              <a:t>the deployment </a:t>
            </a:r>
            <a:r>
              <a:rPr lang="en-GB" sz="2800" i="1" dirty="0" smtClean="0"/>
              <a:t>of</a:t>
            </a:r>
            <a:br>
              <a:rPr lang="en-GB" sz="2800" i="1" dirty="0" smtClean="0"/>
            </a:br>
            <a:r>
              <a:rPr lang="en-GB" sz="2800" i="1" dirty="0" smtClean="0"/>
              <a:t>Microsoft's Test </a:t>
            </a:r>
            <a:r>
              <a:rPr lang="en-GB" sz="2800" i="1" dirty="0"/>
              <a:t>Lab </a:t>
            </a:r>
            <a:r>
              <a:rPr lang="en-GB" sz="2800" i="1" dirty="0" smtClean="0"/>
              <a:t>Guide</a:t>
            </a:r>
            <a:br>
              <a:rPr lang="en-GB" sz="2800" i="1" dirty="0" smtClean="0"/>
            </a:br>
            <a:r>
              <a:rPr lang="en-GB" sz="2800" i="1" dirty="0" smtClean="0"/>
              <a:t>be </a:t>
            </a:r>
            <a:r>
              <a:rPr lang="en-GB" sz="2800" i="1" dirty="0"/>
              <a:t>fully automated </a:t>
            </a:r>
            <a:r>
              <a:rPr lang="en-GB" sz="2800" i="1" dirty="0" smtClean="0"/>
              <a:t>and</a:t>
            </a:r>
            <a:br>
              <a:rPr lang="en-GB" sz="2800" i="1" dirty="0" smtClean="0"/>
            </a:br>
            <a:r>
              <a:rPr lang="en-GB" sz="2800" i="1" dirty="0" smtClean="0"/>
              <a:t>deployed </a:t>
            </a:r>
            <a:r>
              <a:rPr lang="en-GB" sz="2800" i="1" dirty="0"/>
              <a:t>in under 30 </a:t>
            </a:r>
            <a:r>
              <a:rPr lang="en-GB" sz="2800" i="1" dirty="0" smtClean="0"/>
              <a:t>minutes </a:t>
            </a:r>
            <a:r>
              <a:rPr lang="en-GB" i="1" dirty="0" smtClean="0"/>
              <a:t>”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454440" y="4659929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Real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 smtClean="0"/>
              <a:t>“ </a:t>
            </a:r>
            <a:r>
              <a:rPr lang="en-GB" sz="2800" i="1" dirty="0" smtClean="0"/>
              <a:t>Armed with the Windows Server</a:t>
            </a:r>
            <a:br>
              <a:rPr lang="en-GB" sz="2800" i="1" dirty="0" smtClean="0"/>
            </a:br>
            <a:r>
              <a:rPr lang="en-GB" sz="2800" i="1" dirty="0" smtClean="0"/>
              <a:t>2012 R2 ISO, the Windows 8.1 ISO,</a:t>
            </a:r>
            <a:br>
              <a:rPr lang="en-GB" sz="2800" i="1" dirty="0" smtClean="0"/>
            </a:br>
            <a:r>
              <a:rPr lang="en-GB" sz="2800" i="1" dirty="0" smtClean="0"/>
              <a:t>a sprinkling of DSC resources,</a:t>
            </a:r>
            <a:br>
              <a:rPr lang="en-GB" sz="2800" i="1" dirty="0" smtClean="0"/>
            </a:br>
            <a:r>
              <a:rPr lang="en-GB" sz="2800" i="1" dirty="0" smtClean="0"/>
              <a:t>a standalone Hyper-V host and a little</a:t>
            </a:r>
            <a:br>
              <a:rPr lang="en-GB" sz="2800" i="1" dirty="0" smtClean="0"/>
            </a:br>
            <a:r>
              <a:rPr lang="en-GB" sz="2800" i="1" dirty="0" smtClean="0"/>
              <a:t>preparation; could the deployment of</a:t>
            </a:r>
            <a:br>
              <a:rPr lang="en-GB" sz="2800" i="1" dirty="0" smtClean="0"/>
            </a:br>
            <a:r>
              <a:rPr lang="en-GB" sz="2800" i="1" dirty="0" smtClean="0"/>
              <a:t>Microsoft's Test </a:t>
            </a:r>
            <a:r>
              <a:rPr lang="en-GB" sz="2800" i="1" dirty="0"/>
              <a:t>Lab </a:t>
            </a:r>
            <a:r>
              <a:rPr lang="en-GB" sz="2800" i="1" dirty="0" smtClean="0"/>
              <a:t>Guide be fully</a:t>
            </a:r>
            <a:br>
              <a:rPr lang="en-GB" sz="2800" i="1" dirty="0" smtClean="0"/>
            </a:br>
            <a:r>
              <a:rPr lang="en-GB" sz="2800" i="1" dirty="0" smtClean="0"/>
              <a:t>automated and deployed in</a:t>
            </a:r>
            <a:br>
              <a:rPr lang="en-GB" sz="2800" i="1" dirty="0" smtClean="0"/>
            </a:br>
            <a:r>
              <a:rPr lang="en-GB" sz="2800" i="1" dirty="0" smtClean="0"/>
              <a:t>under </a:t>
            </a:r>
            <a:r>
              <a:rPr lang="en-GB" sz="2800" i="1" dirty="0"/>
              <a:t>30 </a:t>
            </a:r>
            <a:r>
              <a:rPr lang="en-GB" sz="2800" i="1" dirty="0" smtClean="0"/>
              <a:t>minutes </a:t>
            </a:r>
            <a:r>
              <a:rPr lang="en-GB" i="1" dirty="0" smtClean="0"/>
              <a:t>”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454440" y="4659929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Hypervisor-agnostic environments</a:t>
            </a:r>
          </a:p>
          <a:p>
            <a:pPr lvl="1"/>
            <a:r>
              <a:rPr lang="en-US" dirty="0" smtClean="0"/>
              <a:t>Local deployment</a:t>
            </a:r>
          </a:p>
          <a:p>
            <a:pPr lvl="2"/>
            <a:r>
              <a:rPr lang="en-US" dirty="0" smtClean="0"/>
              <a:t>Hyper-V and VMware Workstation</a:t>
            </a:r>
          </a:p>
          <a:p>
            <a:pPr lvl="1"/>
            <a:r>
              <a:rPr lang="en-US" dirty="0" smtClean="0"/>
              <a:t>Cloud deployment:</a:t>
            </a:r>
          </a:p>
          <a:p>
            <a:pPr lvl="2"/>
            <a:r>
              <a:rPr lang="en-US" dirty="0" smtClean="0"/>
              <a:t>Amazon Web Services and Microsoft Azure</a:t>
            </a:r>
          </a:p>
          <a:p>
            <a:r>
              <a:rPr lang="en-US" dirty="0" smtClean="0"/>
              <a:t>Provision Virtual </a:t>
            </a:r>
            <a:r>
              <a:rPr lang="en-US" dirty="0"/>
              <a:t>Engine Showcase and </a:t>
            </a:r>
            <a:r>
              <a:rPr lang="en-US" dirty="0" smtClean="0"/>
              <a:t>Training labs</a:t>
            </a:r>
            <a:endParaRPr lang="en-US" dirty="0"/>
          </a:p>
          <a:p>
            <a:pPr lvl="1"/>
            <a:r>
              <a:rPr lang="en-US" dirty="0" smtClean="0"/>
              <a:t>Enable quick deployment</a:t>
            </a:r>
          </a:p>
          <a:p>
            <a:pPr lvl="1"/>
            <a:r>
              <a:rPr lang="en-US" dirty="0" smtClean="0"/>
              <a:t>Support multiple product “stacks”</a:t>
            </a:r>
            <a:endParaRPr lang="en-US" dirty="0"/>
          </a:p>
          <a:p>
            <a:pPr lvl="1"/>
            <a:r>
              <a:rPr lang="en-GB" dirty="0" smtClean="0"/>
              <a:t>Utilise</a:t>
            </a:r>
            <a:r>
              <a:rPr lang="en-US" dirty="0" smtClean="0"/>
              <a:t> </a:t>
            </a:r>
            <a:r>
              <a:rPr lang="en-US" dirty="0"/>
              <a:t>evaluation licenses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7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“stack”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3051550" cy="4144963"/>
          </a:xfrm>
        </p:spPr>
        <p:txBody>
          <a:bodyPr numCol="1">
            <a:normAutofit/>
          </a:bodyPr>
          <a:lstStyle/>
          <a:p>
            <a:r>
              <a:rPr lang="en-GB" dirty="0" smtClean="0"/>
              <a:t>Server </a:t>
            </a:r>
            <a:r>
              <a:rPr lang="en-GB" dirty="0"/>
              <a:t>2008 R2</a:t>
            </a:r>
          </a:p>
          <a:p>
            <a:pPr lvl="1"/>
            <a:r>
              <a:rPr lang="en-GB" dirty="0"/>
              <a:t>Active Directory</a:t>
            </a:r>
          </a:p>
          <a:p>
            <a:pPr lvl="1"/>
            <a:r>
              <a:rPr lang="en-GB" dirty="0"/>
              <a:t>IIS</a:t>
            </a:r>
          </a:p>
          <a:p>
            <a:r>
              <a:rPr lang="en-GB" dirty="0"/>
              <a:t>Exchange 2010</a:t>
            </a:r>
          </a:p>
          <a:p>
            <a:r>
              <a:rPr lang="en-GB" dirty="0"/>
              <a:t>SQL </a:t>
            </a:r>
            <a:r>
              <a:rPr lang="en-GB" dirty="0" smtClean="0"/>
              <a:t>2008 </a:t>
            </a:r>
            <a:r>
              <a:rPr lang="en-GB" dirty="0"/>
              <a:t>R2</a:t>
            </a:r>
          </a:p>
          <a:p>
            <a:r>
              <a:rPr lang="en-GB" dirty="0" smtClean="0"/>
              <a:t>Citrix XenApp 6.5</a:t>
            </a:r>
          </a:p>
          <a:p>
            <a:r>
              <a:rPr lang="en-GB" dirty="0" smtClean="0"/>
              <a:t>RES ONE Suite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83743" y="1976718"/>
            <a:ext cx="3051550" cy="4144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Server 2012 R2</a:t>
            </a:r>
          </a:p>
          <a:p>
            <a:pPr lvl="1"/>
            <a:r>
              <a:rPr lang="en-GB" dirty="0" smtClean="0"/>
              <a:t>Active Directory</a:t>
            </a:r>
          </a:p>
          <a:p>
            <a:pPr lvl="1"/>
            <a:r>
              <a:rPr lang="en-GB" dirty="0" smtClean="0"/>
              <a:t>IIS</a:t>
            </a:r>
          </a:p>
          <a:p>
            <a:r>
              <a:rPr lang="en-GB" dirty="0" smtClean="0"/>
              <a:t>Exchange 2013</a:t>
            </a:r>
          </a:p>
          <a:p>
            <a:r>
              <a:rPr lang="en-GB" dirty="0" smtClean="0"/>
              <a:t>SQL Server 2014</a:t>
            </a:r>
          </a:p>
          <a:p>
            <a:r>
              <a:rPr lang="en-GB" dirty="0" smtClean="0"/>
              <a:t>Citrix XenApp 7.6</a:t>
            </a:r>
          </a:p>
          <a:p>
            <a:r>
              <a:rPr lang="en-GB" dirty="0" smtClean="0"/>
              <a:t>RES ONE Suite</a:t>
            </a:r>
          </a:p>
          <a:p>
            <a:pPr marL="0" indent="0">
              <a:buFont typeface="Wingdings" pitchFamily="2" charset="2"/>
              <a:buNone/>
            </a:pPr>
            <a:endParaRPr lang="en-GB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220572" y="3146612"/>
            <a:ext cx="847165" cy="6784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6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Test Lab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</a:t>
            </a:r>
            <a:r>
              <a:rPr lang="en-US" dirty="0" smtClean="0"/>
              <a:t>as a Word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Used to create a consistent lab and testing environments</a:t>
            </a:r>
          </a:p>
          <a:p>
            <a:pPr lvl="1"/>
            <a:r>
              <a:rPr lang="en-US" dirty="0" smtClean="0"/>
              <a:t>Manual steps with accompanying PowerShell commands</a:t>
            </a:r>
          </a:p>
          <a:p>
            <a:r>
              <a:rPr lang="en-US" dirty="0"/>
              <a:t>Publically available: </a:t>
            </a:r>
            <a:r>
              <a:rPr lang="en-US" dirty="0">
                <a:hlinkClick r:id="rId2"/>
              </a:rPr>
              <a:t>http://social.technet.microsoft.com/wiki/contents/articles/1262.test-lab-guides.aspx</a:t>
            </a:r>
            <a:endParaRPr lang="en-US" dirty="0"/>
          </a:p>
          <a:p>
            <a:r>
              <a:rPr lang="en-US" dirty="0" smtClean="0"/>
              <a:t>Extended by various MS product teams</a:t>
            </a:r>
          </a:p>
          <a:p>
            <a:pPr lvl="1"/>
            <a:r>
              <a:rPr lang="en-US" dirty="0" smtClean="0"/>
              <a:t>PKI, Direct Access, Branch Office and IPv6 etc.</a:t>
            </a:r>
          </a:p>
          <a:p>
            <a:r>
              <a:rPr lang="en-US" dirty="0" smtClean="0"/>
              <a:t>Extendable by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 Configuration</a:t>
            </a:r>
            <a:endParaRPr lang="en-GB" dirty="0"/>
          </a:p>
        </p:txBody>
      </p:sp>
      <p:pic>
        <p:nvPicPr>
          <p:cNvPr id="1026" name="Picture 2" descr="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49" y="1981200"/>
            <a:ext cx="4759351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Custom 2">
      <a:dk1>
        <a:srgbClr val="000000"/>
      </a:dk1>
      <a:lt1>
        <a:sysClr val="window" lastClr="FFFFFF"/>
      </a:lt1>
      <a:dk2>
        <a:srgbClr val="2B142D"/>
      </a:dk2>
      <a:lt2>
        <a:srgbClr val="AFCEE6"/>
      </a:lt2>
      <a:accent1>
        <a:srgbClr val="2473BE"/>
      </a:accent1>
      <a:accent2>
        <a:srgbClr val="B35B20"/>
      </a:accent2>
      <a:accent3>
        <a:srgbClr val="BB1168"/>
      </a:accent3>
      <a:accent4>
        <a:srgbClr val="BB2622"/>
      </a:accent4>
      <a:accent5>
        <a:srgbClr val="58C322"/>
      </a:accent5>
      <a:accent6>
        <a:srgbClr val="6909BE"/>
      </a:accent6>
      <a:hlink>
        <a:srgbClr val="425CB3"/>
      </a:hlink>
      <a:folHlink>
        <a:srgbClr val="425CB3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PSHSummit_2015_4x3</Template>
  <TotalTime>916</TotalTime>
  <Words>728</Words>
  <Application>Microsoft Office PowerPoint</Application>
  <PresentationFormat>On-screen Show (4:3)</PresentationFormat>
  <Paragraphs>210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Rockwell</vt:lpstr>
      <vt:lpstr>Wingdings</vt:lpstr>
      <vt:lpstr>Advantage</vt:lpstr>
      <vt:lpstr>Man vs Test Lab</vt:lpstr>
      <vt:lpstr>Iain Brighton</vt:lpstr>
      <vt:lpstr>What We Will Cover</vt:lpstr>
      <vt:lpstr>Disclaimer</vt:lpstr>
      <vt:lpstr>The Real Challenge</vt:lpstr>
      <vt:lpstr>Why?</vt:lpstr>
      <vt:lpstr>Our Current “stack”</vt:lpstr>
      <vt:lpstr>MS Test Lab Guides</vt:lpstr>
      <vt:lpstr>Base Configuration</vt:lpstr>
      <vt:lpstr>Back in 2014..</vt:lpstr>
      <vt:lpstr>Available Options</vt:lpstr>
      <vt:lpstr>Example Environmental Configuration Data</vt:lpstr>
      <vt:lpstr>Revisited in 2015..</vt:lpstr>
      <vt:lpstr>Example Environmental Configuration Data</vt:lpstr>
      <vt:lpstr>Host Configuration</vt:lpstr>
      <vt:lpstr>Host Configuration</vt:lpstr>
      <vt:lpstr>Host Configuration</vt:lpstr>
      <vt:lpstr>Lab Configuration</vt:lpstr>
      <vt:lpstr>Lab Configuration</vt:lpstr>
      <vt:lpstr>Bootstrapping</vt:lpstr>
      <vt:lpstr>Lab Configuration</vt:lpstr>
      <vt:lpstr>Lab Management</vt:lpstr>
      <vt:lpstr>Lab Management</vt:lpstr>
      <vt:lpstr>Lab Management</vt:lpstr>
      <vt:lpstr>Wish List</vt:lpstr>
      <vt:lpstr>Fast-forward to 2016..</vt:lpstr>
      <vt:lpstr>What’s Next?</vt:lpstr>
      <vt:lpstr>Kudos</vt:lpstr>
      <vt:lpstr>How to Contact Me</vt:lpstr>
      <vt:lpstr>Thank You</vt:lpstr>
    </vt:vector>
  </TitlesOfParts>
  <Company>Virtual Engine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Brighton</dc:creator>
  <cp:lastModifiedBy>Iain Brighton</cp:lastModifiedBy>
  <cp:revision>51</cp:revision>
  <dcterms:created xsi:type="dcterms:W3CDTF">2015-09-08T19:53:50Z</dcterms:created>
  <dcterms:modified xsi:type="dcterms:W3CDTF">2015-09-13T11:26:06Z</dcterms:modified>
</cp:coreProperties>
</file>