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80" r:id="rId10"/>
    <p:sldId id="263" r:id="rId11"/>
    <p:sldId id="265" r:id="rId12"/>
    <p:sldId id="281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2" r:id="rId22"/>
    <p:sldId id="274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12"/>
    <p:restoredTop sz="96018"/>
  </p:normalViewPr>
  <p:slideViewPr>
    <p:cSldViewPr snapToGrid="0" snapToObjects="1">
      <p:cViewPr varScale="1">
        <p:scale>
          <a:sx n="77" d="100"/>
          <a:sy n="77" d="100"/>
        </p:scale>
        <p:origin x="20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CD1F-2A26-7B47-94BE-7B8D0508F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8B3F2-D08D-DE4F-BB41-2830C1622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06122-F7AF-3147-80A8-17608D53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CAC-E5C8-AA40-AF6D-8E193F5D22FD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8F5D2-2149-BD43-8791-1C92EDB2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B5D8C-073F-7E49-BFFF-A7627589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427A-8C01-F54E-92CE-656456A6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0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BEC9-D3C0-AD45-BE4B-82AF3D03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F37B8-01B6-C946-BA26-CB0B3FEBC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CDC02-CFA4-424F-A5C3-3A397A57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CAC-E5C8-AA40-AF6D-8E193F5D22FD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708F3-4185-CC4F-82BF-ADB5B02C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ED12A-2242-9D4E-A319-76EB8967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427A-8C01-F54E-92CE-656456A6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6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AA887-DD88-494B-88E5-B8B9292BE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252E5-FACB-2B4B-986F-8E137AD8E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42460-1E31-F948-8EF2-0C78E13D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CAC-E5C8-AA40-AF6D-8E193F5D22FD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3E08E-E8DC-D94A-8FF6-03F3CD45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DCEF4-CCC5-FB4A-866B-9E6F4AB4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427A-8C01-F54E-92CE-656456A6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7A30-BD22-C74A-94CB-232BA7FF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FAF2A-E373-4046-8992-DAAA70C27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995B1-BAF8-704F-9151-4A1106EE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CAC-E5C8-AA40-AF6D-8E193F5D22FD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7D81-38C7-5943-AA2A-E748EDDD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A01D0-F8DF-584F-8234-C8B0FC32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427A-8C01-F54E-92CE-656456A6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8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6A9-9BB0-E245-936C-E7C30E44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B04E9-731E-F542-872A-0A9FFE208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85F87-B321-C64C-B86D-70D27A50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CAC-E5C8-AA40-AF6D-8E193F5D22FD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168E0-7BC9-414D-B63F-10636EA1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87438-0EC0-0648-90E8-F1CA0AD4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427A-8C01-F54E-92CE-656456A6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352D-9F49-F24C-9B97-935C8948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209F5-4F2C-A842-BC2D-BBE078A29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0DFCA-1434-7F46-9C6B-63B49E110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58005-642E-934A-AFE7-BDE1233A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CAC-E5C8-AA40-AF6D-8E193F5D22FD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AD7FC-F3F0-5142-923A-0C99D6AC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9DC7D-EAAF-5646-8F27-7515474E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427A-8C01-F54E-92CE-656456A6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9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552F-B427-2948-9828-1D141CF0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D2B07-D551-5243-9F25-32543705F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61E6B-C318-CD4E-AE8F-198DC7ED2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A124B-B8DC-EC49-B68C-B85AC3CF2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70481C-3E99-6046-8D18-DB0339CB2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45174-F813-604C-BF00-CB14A703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CAC-E5C8-AA40-AF6D-8E193F5D22FD}" type="datetimeFigureOut">
              <a:rPr lang="en-US" smtClean="0"/>
              <a:t>7/22/23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EDCA4-AAE5-E54F-8A10-0D9BCBCD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18AC3-E29E-764C-A56A-A8B74A9E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427A-8C01-F54E-92CE-656456A6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3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2E15-BD61-1947-A196-13A847C0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1AD51-F1C2-4147-BC6C-B8D82A7F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CAC-E5C8-AA40-AF6D-8E193F5D22FD}" type="datetimeFigureOut">
              <a:rPr lang="en-US" smtClean="0"/>
              <a:t>7/22/23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4716C-FEA0-DE4C-AB60-9FE4A7E0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8877F-20BC-F349-B429-E63E8136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427A-8C01-F54E-92CE-656456A6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5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DF1E2-FBA5-614C-860B-3AD71AD9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CAC-E5C8-AA40-AF6D-8E193F5D22FD}" type="datetimeFigureOut">
              <a:rPr lang="en-US" smtClean="0"/>
              <a:t>7/22/23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D6931-1AA9-754C-8375-6A2C6D2A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A8D71-4CDB-3044-8410-8CD99CEE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427A-8C01-F54E-92CE-656456A6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1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94A6-B681-2D4D-B753-D93B16AD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21D3C-7582-A243-ADAF-E3514698F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05040-9D1C-F048-B5D8-3FF9B862F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775CC-D0FF-6347-8219-A182F853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CAC-E5C8-AA40-AF6D-8E193F5D22FD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C1341-F538-714A-BF82-B996E0FA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AF92D-3C8F-5844-B245-59BCE464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427A-8C01-F54E-92CE-656456A6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1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0887-502D-1E46-92BE-0A011FF3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2530FB-D273-8947-828D-5FCC69541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067F6-1C9F-3F4E-96C1-31B5B8984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CE6A5-4319-8648-A8BB-627DB935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7CAC-E5C8-AA40-AF6D-8E193F5D22FD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E338-55AC-BD4D-8515-120721C8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A05E8-2261-9C47-9AFA-44861484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427A-8C01-F54E-92CE-656456A6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4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2980A-EF3E-DF44-86D8-F1975016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4B8D4-C728-F04A-A265-18004C77B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0983B-0D0A-5948-8E6C-F07956591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C7CAC-E5C8-AA40-AF6D-8E193F5D22FD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B4FAE-1602-BB42-83D4-EDD19904A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20B93-64A3-9449-9C2D-365FDE583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B427A-8C01-F54E-92CE-656456A63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8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9DA4-AB09-0444-87B5-36C436156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dirty="0">
                <a:latin typeface="Avenir Next" panose="020B0503020202020204" pitchFamily="34" charset="0"/>
              </a:rPr>
              <a:t>Scheme for Max</a:t>
            </a:r>
            <a:br>
              <a:rPr lang="en-US" dirty="0">
                <a:latin typeface="Avenir Next" panose="020B0503020202020204" pitchFamily="34" charset="0"/>
              </a:rPr>
            </a:b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AD052-CF60-1A42-85CE-C30122396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venir Next" panose="020B0503020202020204" pitchFamily="34" charset="0"/>
              </a:rPr>
              <a:t>Master of Music Technology – Final Project</a:t>
            </a:r>
          </a:p>
          <a:p>
            <a:r>
              <a:rPr lang="en-US" sz="3600" dirty="0">
                <a:latin typeface="Avenir Next" panose="020B0503020202020204" pitchFamily="34" charset="0"/>
              </a:rPr>
              <a:t>Iain C.T. Duncan, University of Victoria</a:t>
            </a:r>
          </a:p>
        </p:txBody>
      </p:sp>
    </p:spTree>
    <p:extLst>
      <p:ext uri="{BB962C8B-B14F-4D97-AF65-F5344CB8AC3E}">
        <p14:creationId xmlns:p14="http://schemas.microsoft.com/office/powerpoint/2010/main" val="251882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Scheme for 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Uses Scheme, a GPPL in the Lisp family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Embeds this in Max (and Pure Data) 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... where it can work with other (</a:t>
            </a:r>
            <a:r>
              <a:rPr lang="en-US" sz="3200" dirty="0" err="1">
                <a:latin typeface="Avenir Next" panose="020B0503020202020204" pitchFamily="34" charset="0"/>
              </a:rPr>
              <a:t>Csound</a:t>
            </a:r>
            <a:r>
              <a:rPr lang="en-US" sz="3200" dirty="0">
                <a:latin typeface="Avenir Next" panose="020B0503020202020204" pitchFamily="34" charset="0"/>
              </a:rPr>
              <a:t>, SC, Faust, VSTs)</a:t>
            </a:r>
          </a:p>
          <a:p>
            <a:endParaRPr lang="en-US" sz="3200" dirty="0">
              <a:latin typeface="Avenir Next" panose="020B0503020202020204" pitchFamily="34" charset="0"/>
            </a:endParaRPr>
          </a:p>
          <a:p>
            <a:pPr marL="0" indent="0">
              <a:buNone/>
            </a:pPr>
            <a:r>
              <a:rPr lang="en-US" sz="3200" i="1" dirty="0">
                <a:latin typeface="Avenir Next" panose="020B0503020202020204" pitchFamily="34" charset="0"/>
              </a:rPr>
              <a:t>Essentially a cross between the Max </a:t>
            </a:r>
            <a:r>
              <a:rPr lang="en-US" sz="3200" i="1" dirty="0" err="1">
                <a:latin typeface="Avenir Next" panose="020B0503020202020204" pitchFamily="34" charset="0"/>
              </a:rPr>
              <a:t>js</a:t>
            </a:r>
            <a:r>
              <a:rPr lang="en-US" sz="3200" i="1" dirty="0">
                <a:latin typeface="Avenir Next" panose="020B0503020202020204" pitchFamily="34" charset="0"/>
              </a:rPr>
              <a:t> object and the Common Music toolkit for algorithmic music.</a:t>
            </a:r>
          </a:p>
          <a:p>
            <a:endParaRPr lang="en-US" sz="3200" dirty="0">
              <a:solidFill>
                <a:srgbClr val="FF0000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32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Why use Max as the host?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Maturity, popularity, breadth of objects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Plays well with commercial tools (VSTs, Live, etc.)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Designed first around musical events (rather than DSP)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Has an open-source alternative in Pure Data</a:t>
            </a: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6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Why not just use the </a:t>
            </a:r>
            <a:r>
              <a:rPr lang="en-US" sz="6000" dirty="0" err="1">
                <a:latin typeface="Avenir Next" panose="020B0503020202020204" pitchFamily="34" charset="0"/>
              </a:rPr>
              <a:t>js</a:t>
            </a:r>
            <a:r>
              <a:rPr lang="en-US" sz="6000" dirty="0">
                <a:latin typeface="Avenir Next" panose="020B0503020202020204" pitchFamily="34" charset="0"/>
              </a:rPr>
              <a:t> object?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The </a:t>
            </a:r>
            <a:r>
              <a:rPr lang="en-US" sz="3200" dirty="0" err="1">
                <a:latin typeface="Avenir Next" panose="020B0503020202020204" pitchFamily="34" charset="0"/>
              </a:rPr>
              <a:t>js</a:t>
            </a:r>
            <a:r>
              <a:rPr lang="en-US" sz="3200" dirty="0">
                <a:latin typeface="Avenir Next" panose="020B0503020202020204" pitchFamily="34" charset="0"/>
              </a:rPr>
              <a:t> object is mature, with a rich API and extensive documentation</a:t>
            </a:r>
          </a:p>
          <a:p>
            <a:endParaRPr lang="en-US" sz="3200" dirty="0">
              <a:latin typeface="Avenir Next" panose="020B0503020202020204" pitchFamily="34" charset="0"/>
            </a:endParaRPr>
          </a:p>
          <a:p>
            <a:r>
              <a:rPr lang="en-US" sz="3200" i="1" dirty="0">
                <a:latin typeface="Avenir Next" panose="020B0503020202020204" pitchFamily="34" charset="0"/>
              </a:rPr>
              <a:t>But</a:t>
            </a:r>
            <a:r>
              <a:rPr lang="en-US" sz="3200" dirty="0">
                <a:latin typeface="Avenir Next" panose="020B0503020202020204" pitchFamily="34" charset="0"/>
              </a:rPr>
              <a:t>... the </a:t>
            </a:r>
            <a:r>
              <a:rPr lang="en-US" sz="3200" dirty="0" err="1">
                <a:latin typeface="Avenir Next" panose="020B0503020202020204" pitchFamily="34" charset="0"/>
              </a:rPr>
              <a:t>js</a:t>
            </a:r>
            <a:r>
              <a:rPr lang="en-US" sz="3200" dirty="0">
                <a:latin typeface="Avenir Next" panose="020B0503020202020204" pitchFamily="34" charset="0"/>
              </a:rPr>
              <a:t> object </a:t>
            </a:r>
            <a:r>
              <a:rPr lang="en-US" sz="3200" i="1" dirty="0">
                <a:latin typeface="Avenir Next" panose="020B0503020202020204" pitchFamily="34" charset="0"/>
              </a:rPr>
              <a:t>only</a:t>
            </a:r>
            <a:r>
              <a:rPr lang="en-US" sz="3200" dirty="0">
                <a:latin typeface="Avenir Next" panose="020B0503020202020204" pitchFamily="34" charset="0"/>
              </a:rPr>
              <a:t> runs in the low-priority thread</a:t>
            </a:r>
          </a:p>
          <a:p>
            <a:endParaRPr lang="en-US" sz="3200" dirty="0">
              <a:latin typeface="Avenir Next" panose="020B0503020202020204" pitchFamily="34" charset="0"/>
            </a:endParaRPr>
          </a:p>
          <a:p>
            <a:r>
              <a:rPr lang="en-US" sz="3200" i="1" dirty="0">
                <a:latin typeface="Avenir Next" panose="020B0503020202020204" pitchFamily="34" charset="0"/>
              </a:rPr>
              <a:t>And</a:t>
            </a:r>
            <a:r>
              <a:rPr lang="en-US" sz="3200" dirty="0">
                <a:latin typeface="Avenir Next" panose="020B0503020202020204" pitchFamily="34" charset="0"/>
              </a:rPr>
              <a:t>... JavaScript is a dog’s breakfast of a language</a:t>
            </a:r>
          </a:p>
        </p:txBody>
      </p:sp>
    </p:spTree>
    <p:extLst>
      <p:ext uri="{BB962C8B-B14F-4D97-AF65-F5344CB8AC3E}">
        <p14:creationId xmlns:p14="http://schemas.microsoft.com/office/powerpoint/2010/main" val="1665559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Why use Scheme (a Lisp)?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Symbolic computation and macros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Large body of historical and related work</a:t>
            </a:r>
            <a:r>
              <a:rPr lang="en-US" sz="3200" i="1" dirty="0">
                <a:latin typeface="Avenir Next" panose="020B0503020202020204" pitchFamily="34" charset="0"/>
              </a:rPr>
              <a:t>: Common Music, Common Lisp Music, </a:t>
            </a:r>
            <a:r>
              <a:rPr lang="en-US" sz="3200" i="1" dirty="0" err="1">
                <a:latin typeface="Avenir Next" panose="020B0503020202020204" pitchFamily="34" charset="0"/>
              </a:rPr>
              <a:t>OpenMusic</a:t>
            </a:r>
            <a:r>
              <a:rPr lang="en-US" sz="3200" i="1" dirty="0">
                <a:latin typeface="Avenir Next" panose="020B0503020202020204" pitchFamily="34" charset="0"/>
              </a:rPr>
              <a:t>, </a:t>
            </a:r>
            <a:r>
              <a:rPr lang="en-US" sz="3200" i="1" dirty="0" err="1">
                <a:latin typeface="Avenir Next" panose="020B0503020202020204" pitchFamily="34" charset="0"/>
              </a:rPr>
              <a:t>PatchWork</a:t>
            </a:r>
            <a:r>
              <a:rPr lang="en-US" sz="3200" i="1" dirty="0">
                <a:latin typeface="Avenir Next" panose="020B0503020202020204" pitchFamily="34" charset="0"/>
              </a:rPr>
              <a:t>, </a:t>
            </a:r>
            <a:r>
              <a:rPr lang="en-US" sz="3200" i="1" dirty="0" err="1">
                <a:latin typeface="Avenir Next" panose="020B0503020202020204" pitchFamily="34" charset="0"/>
              </a:rPr>
              <a:t>OpusMondi</a:t>
            </a:r>
            <a:r>
              <a:rPr lang="en-US" sz="3200" i="1" dirty="0">
                <a:latin typeface="Avenir Next" panose="020B0503020202020204" pitchFamily="34" charset="0"/>
              </a:rPr>
              <a:t>, </a:t>
            </a:r>
            <a:r>
              <a:rPr lang="en-US" sz="3200" i="1" dirty="0" err="1">
                <a:latin typeface="Avenir Next" panose="020B0503020202020204" pitchFamily="34" charset="0"/>
              </a:rPr>
              <a:t>MozLib</a:t>
            </a:r>
            <a:r>
              <a:rPr lang="en-US" sz="3200" i="1" dirty="0">
                <a:latin typeface="Avenir Next" panose="020B0503020202020204" pitchFamily="34" charset="0"/>
              </a:rPr>
              <a:t>, Slippery Chicken, etc., etc.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Interactive development with the REPL </a:t>
            </a:r>
          </a:p>
          <a:p>
            <a:endParaRPr lang="en-US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491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761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venir Next" panose="020B0503020202020204" pitchFamily="34" charset="0"/>
              </a:rPr>
              <a:t>Features and capabilities</a:t>
            </a:r>
          </a:p>
        </p:txBody>
      </p:sp>
    </p:spTree>
    <p:extLst>
      <p:ext uri="{BB962C8B-B14F-4D97-AF65-F5344CB8AC3E}">
        <p14:creationId xmlns:p14="http://schemas.microsoft.com/office/powerpoint/2010/main" val="1029152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3679371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Loading a main file from the object</a:t>
            </a:r>
          </a:p>
          <a:p>
            <a:r>
              <a:rPr lang="en-US" dirty="0">
                <a:latin typeface="Avenir Next" panose="020B0503020202020204" pitchFamily="34" charset="0"/>
              </a:rPr>
              <a:t>Load other files additively</a:t>
            </a:r>
          </a:p>
          <a:p>
            <a:r>
              <a:rPr lang="en-US" dirty="0">
                <a:latin typeface="Avenir Next" panose="020B0503020202020204" pitchFamily="34" charset="0"/>
              </a:rPr>
              <a:t>Read and write to/from the local file system directly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DB5616D-36F8-F740-AC41-E6857B6E2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445" y="1836511"/>
            <a:ext cx="5688421" cy="338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56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Evaluate messages 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102429" cy="4497161"/>
          </a:xfrm>
        </p:spPr>
        <p:txBody>
          <a:bodyPr>
            <a:norm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Max and Scheme syntax compatibility</a:t>
            </a:r>
          </a:p>
          <a:p>
            <a:r>
              <a:rPr lang="en-US" dirty="0">
                <a:latin typeface="Avenir Next" panose="020B0503020202020204" pitchFamily="34" charset="0"/>
              </a:rPr>
              <a:t>No need to write callbacks to interact with interpreter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38BD55D-98E7-2445-97EE-A08436B2A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795" y="1565742"/>
            <a:ext cx="4775768" cy="462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54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Receive messages as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356235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Helpful when we don’t control messages (OSC, etc.)</a:t>
            </a:r>
          </a:p>
          <a:p>
            <a:r>
              <a:rPr lang="en-US" dirty="0">
                <a:latin typeface="Avenir Next" panose="020B0503020202020204" pitchFamily="34" charset="0"/>
              </a:rPr>
              <a:t>Flexible registration and conversion system</a:t>
            </a:r>
          </a:p>
        </p:txBody>
      </p:sp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CD619B5D-C6FE-9447-9B7B-B8750ACFC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6" y="1836511"/>
            <a:ext cx="7232034" cy="404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89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Max data integrations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3548743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Buffer, table, and dictionary API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Recursive conversions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Fast copy options </a:t>
            </a:r>
          </a:p>
        </p:txBody>
      </p:sp>
      <p:pic>
        <p:nvPicPr>
          <p:cNvPr id="6" name="Picture 5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6B98FFCC-B02B-CC47-A437-14BCFF579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949" y="1836509"/>
            <a:ext cx="7091826" cy="44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7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Sending Max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36511"/>
            <a:ext cx="31242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Send messages without cables</a:t>
            </a:r>
          </a:p>
          <a:p>
            <a:r>
              <a:rPr lang="en-US" dirty="0">
                <a:latin typeface="Avenir Next" panose="020B0503020202020204" pitchFamily="34" charset="0"/>
              </a:rPr>
              <a:t>Enables use as orchestrator</a:t>
            </a:r>
          </a:p>
          <a:p>
            <a:r>
              <a:rPr lang="en-US" dirty="0">
                <a:latin typeface="Avenir Next" panose="020B0503020202020204" pitchFamily="34" charset="0"/>
              </a:rPr>
              <a:t>Enables patcher scripting </a:t>
            </a:r>
          </a:p>
          <a:p>
            <a:r>
              <a:rPr lang="en-US" dirty="0">
                <a:latin typeface="Avenir Next" panose="020B0503020202020204" pitchFamily="34" charset="0"/>
              </a:rPr>
              <a:t>Enables live-coding</a:t>
            </a:r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E5B2C05-85FE-6B4C-BCF3-D5159D367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263" y="1836511"/>
            <a:ext cx="7362675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5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What we will cover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venir Next" panose="020B0503020202020204" pitchFamily="34" charset="0"/>
              </a:rPr>
              <a:t>High-level goals</a:t>
            </a:r>
          </a:p>
          <a:p>
            <a:r>
              <a:rPr lang="en-US" sz="3600" dirty="0">
                <a:latin typeface="Avenir Next" panose="020B0503020202020204" pitchFamily="34" charset="0"/>
              </a:rPr>
              <a:t>Background and related work</a:t>
            </a:r>
          </a:p>
          <a:p>
            <a:r>
              <a:rPr lang="en-US" sz="3600" dirty="0">
                <a:latin typeface="Avenir Next" panose="020B0503020202020204" pitchFamily="34" charset="0"/>
              </a:rPr>
              <a:t>Design decisions</a:t>
            </a:r>
          </a:p>
          <a:p>
            <a:r>
              <a:rPr lang="en-US" sz="3600" dirty="0">
                <a:latin typeface="Avenir Next" panose="020B0503020202020204" pitchFamily="34" charset="0"/>
              </a:rPr>
              <a:t>Features and capabilities</a:t>
            </a:r>
          </a:p>
          <a:p>
            <a:r>
              <a:rPr lang="en-US" sz="3600" dirty="0">
                <a:latin typeface="Avenir Next" panose="020B0503020202020204" pitchFamily="34" charset="0"/>
              </a:rPr>
              <a:t>Evaluation, limitations, and future work</a:t>
            </a:r>
          </a:p>
          <a:p>
            <a:endParaRPr lang="en-US" sz="36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07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Scheduling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36511"/>
            <a:ext cx="3124200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venir Next" panose="020B0503020202020204" pitchFamily="34" charset="0"/>
              </a:rPr>
              <a:t>Scheduling anonymous functions</a:t>
            </a:r>
          </a:p>
          <a:p>
            <a:r>
              <a:rPr lang="en-US" dirty="0">
                <a:latin typeface="Avenir Next" panose="020B0503020202020204" pitchFamily="34" charset="0"/>
              </a:rPr>
              <a:t>Runs in scheduler thread, accurate!</a:t>
            </a:r>
          </a:p>
          <a:p>
            <a:r>
              <a:rPr lang="en-US" dirty="0">
                <a:latin typeface="Avenir Next" panose="020B0503020202020204" pitchFamily="34" charset="0"/>
              </a:rPr>
              <a:t>Supports using milliseconds, beats, quantized beats, transport integration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E292FA5-A72B-744D-BA5F-7CEFAAFD3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2" y="1690688"/>
            <a:ext cx="6492875" cy="480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16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Scheduling and 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1836511"/>
            <a:ext cx="3716977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By using Scheme’s lexically scoped closures, we can schedule functions that use data as it is at scheduling time, or</a:t>
            </a:r>
            <a:r>
              <a:rPr lang="en-US" i="1" dirty="0">
                <a:latin typeface="Avenir Next" panose="020B0503020202020204" pitchFamily="34" charset="0"/>
              </a:rPr>
              <a:t> </a:t>
            </a:r>
            <a:r>
              <a:rPr lang="en-US" dirty="0">
                <a:latin typeface="Avenir Next" panose="020B0503020202020204" pitchFamily="34" charset="0"/>
              </a:rPr>
              <a:t>as it </a:t>
            </a:r>
            <a:r>
              <a:rPr lang="en-US" i="1" dirty="0">
                <a:latin typeface="Avenir Next" panose="020B0503020202020204" pitchFamily="34" charset="0"/>
              </a:rPr>
              <a:t>will</a:t>
            </a:r>
            <a:r>
              <a:rPr lang="en-US" dirty="0">
                <a:latin typeface="Avenir Next" panose="020B0503020202020204" pitchFamily="34" charset="0"/>
              </a:rPr>
              <a:t> be at execution time.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56492C4-5CD9-0547-B7D5-5158A0CC3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750" y="1836511"/>
            <a:ext cx="7119736" cy="231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30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761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venir Next" panose="020B0503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1774371"/>
            <a:ext cx="10515600" cy="62140"/>
          </a:xfrm>
        </p:spPr>
        <p:txBody>
          <a:bodyPr>
            <a:normAutofit fontScale="25000" lnSpcReduction="20000"/>
          </a:bodyPr>
          <a:lstStyle/>
          <a:p>
            <a:endParaRPr lang="en-US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553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What has worked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Performance and stability is suitable for real-world use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Integration with commercial tools works very well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Scheme and Lisp are great for music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Interactive development is awesome</a:t>
            </a: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36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Current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Realtime limits from garbage collector pauses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Currently a memory leak bug for certain scenarios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Does not run in audio thread (or more than one thread)</a:t>
            </a: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801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Integrate with the Bach Project (computer assisted composition in Max)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Work on </a:t>
            </a:r>
            <a:r>
              <a:rPr lang="en-US" sz="3200" dirty="0" err="1">
                <a:latin typeface="Avenir Next" panose="020B0503020202020204" pitchFamily="34" charset="0"/>
              </a:rPr>
              <a:t>realtime</a:t>
            </a:r>
            <a:r>
              <a:rPr lang="en-US" sz="3200" dirty="0">
                <a:latin typeface="Avenir Next" panose="020B0503020202020204" pitchFamily="34" charset="0"/>
              </a:rPr>
              <a:t>-appropriate garbage collection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Make a version that runs in the audio thread</a:t>
            </a: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689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Project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GitHub (main page): https://</a:t>
            </a:r>
            <a:r>
              <a:rPr lang="en-US" sz="3200" dirty="0" err="1">
                <a:latin typeface="Avenir Next" panose="020B0503020202020204" pitchFamily="34" charset="0"/>
              </a:rPr>
              <a:t>github.com</a:t>
            </a:r>
            <a:r>
              <a:rPr lang="en-US" sz="3200" dirty="0">
                <a:latin typeface="Avenir Next" panose="020B0503020202020204" pitchFamily="34" charset="0"/>
              </a:rPr>
              <a:t>/</a:t>
            </a:r>
            <a:r>
              <a:rPr lang="en-US" sz="3200" dirty="0" err="1">
                <a:latin typeface="Avenir Next" panose="020B0503020202020204" pitchFamily="34" charset="0"/>
              </a:rPr>
              <a:t>iainctduncan</a:t>
            </a:r>
            <a:r>
              <a:rPr lang="en-US" sz="3200" dirty="0">
                <a:latin typeface="Avenir Next" panose="020B0503020202020204" pitchFamily="34" charset="0"/>
              </a:rPr>
              <a:t>/scheme-for-max</a:t>
            </a:r>
          </a:p>
          <a:p>
            <a:endParaRPr lang="en-US" sz="3200" dirty="0">
              <a:latin typeface="Avenir Next" panose="020B0503020202020204" pitchFamily="34" charset="0"/>
            </a:endParaRPr>
          </a:p>
          <a:p>
            <a:r>
              <a:rPr lang="en-US" sz="3200" dirty="0">
                <a:latin typeface="Avenir Next" panose="020B0503020202020204" pitchFamily="34" charset="0"/>
              </a:rPr>
              <a:t>Documentation: https://</a:t>
            </a:r>
            <a:r>
              <a:rPr lang="en-US" sz="3200" dirty="0" err="1">
                <a:latin typeface="Avenir Next" panose="020B0503020202020204" pitchFamily="34" charset="0"/>
              </a:rPr>
              <a:t>iainctduncan.github.io</a:t>
            </a:r>
            <a:r>
              <a:rPr lang="en-US" sz="3200" dirty="0">
                <a:latin typeface="Avenir Next" panose="020B0503020202020204" pitchFamily="34" charset="0"/>
              </a:rPr>
              <a:t>/scheme-for-max-docs/</a:t>
            </a:r>
          </a:p>
          <a:p>
            <a:endParaRPr lang="en-US" sz="3200" dirty="0">
              <a:latin typeface="Avenir Next" panose="020B0503020202020204" pitchFamily="34" charset="0"/>
            </a:endParaRPr>
          </a:p>
          <a:p>
            <a:r>
              <a:rPr lang="en-US" sz="3200" dirty="0">
                <a:latin typeface="Avenir Next" panose="020B0503020202020204" pitchFamily="34" charset="0"/>
              </a:rPr>
              <a:t>YouTube channel:</a:t>
            </a:r>
          </a:p>
          <a:p>
            <a:pPr marL="0" indent="0">
              <a:buNone/>
            </a:pPr>
            <a:r>
              <a:rPr lang="en-US" sz="3200" dirty="0">
                <a:latin typeface="Avenir Next" panose="020B0503020202020204" pitchFamily="34" charset="0"/>
              </a:rPr>
              <a:t>  https://</a:t>
            </a:r>
            <a:r>
              <a:rPr lang="en-US" sz="3200" dirty="0" err="1">
                <a:latin typeface="Avenir Next" panose="020B0503020202020204" pitchFamily="34" charset="0"/>
              </a:rPr>
              <a:t>www.youtube.com</a:t>
            </a:r>
            <a:r>
              <a:rPr lang="en-US" sz="3200" dirty="0">
                <a:latin typeface="Avenir Next" panose="020B0503020202020204" pitchFamily="34" charset="0"/>
              </a:rPr>
              <a:t>/c/</a:t>
            </a:r>
            <a:r>
              <a:rPr lang="en-US" sz="3200" dirty="0" err="1">
                <a:latin typeface="Avenir Next" panose="020B0503020202020204" pitchFamily="34" charset="0"/>
              </a:rPr>
              <a:t>MusicwithLisp</a:t>
            </a:r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High-Level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Build a better computer music programming platform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Target advanced users doing hard things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Work well with modern, commercial tools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For composer-programmers and tools-programmers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Support all complex scored pieces, real-time interaction, live-coding, and algorithmic music</a:t>
            </a:r>
          </a:p>
          <a:p>
            <a:endParaRPr lang="en-US" sz="3200" dirty="0">
              <a:latin typeface="Avenir Next" panose="020B0503020202020204" pitchFamily="34" charset="0"/>
            </a:endParaRP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5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761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venir Next" panose="020B0503020202020204" pitchFamily="34" charset="0"/>
              </a:rPr>
              <a:t>Background &amp; Related Work</a:t>
            </a:r>
          </a:p>
        </p:txBody>
      </p:sp>
    </p:spTree>
    <p:extLst>
      <p:ext uri="{BB962C8B-B14F-4D97-AF65-F5344CB8AC3E}">
        <p14:creationId xmlns:p14="http://schemas.microsoft.com/office/powerpoint/2010/main" val="29935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Domain-Specific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Music N, </a:t>
            </a:r>
            <a:r>
              <a:rPr lang="en-US" sz="3200" dirty="0" err="1">
                <a:latin typeface="Avenir Next" panose="020B0503020202020204" pitchFamily="34" charset="0"/>
              </a:rPr>
              <a:t>Csound</a:t>
            </a:r>
            <a:r>
              <a:rPr lang="en-US" sz="3200" dirty="0">
                <a:latin typeface="Avenir Next" panose="020B0503020202020204" pitchFamily="34" charset="0"/>
              </a:rPr>
              <a:t>, </a:t>
            </a:r>
            <a:r>
              <a:rPr lang="en-US" sz="3200" dirty="0" err="1">
                <a:latin typeface="Avenir Next" panose="020B0503020202020204" pitchFamily="34" charset="0"/>
              </a:rPr>
              <a:t>SuperCollider</a:t>
            </a:r>
            <a:r>
              <a:rPr lang="en-US" sz="3200" dirty="0">
                <a:latin typeface="Avenir Next" panose="020B0503020202020204" pitchFamily="34" charset="0"/>
              </a:rPr>
              <a:t>, </a:t>
            </a:r>
            <a:r>
              <a:rPr lang="en-US" sz="3200" dirty="0" err="1">
                <a:latin typeface="Avenir Next" panose="020B0503020202020204" pitchFamily="34" charset="0"/>
              </a:rPr>
              <a:t>ChucK</a:t>
            </a:r>
            <a:r>
              <a:rPr lang="en-US" sz="3200" dirty="0">
                <a:latin typeface="Avenir Next" panose="020B0503020202020204" pitchFamily="34" charset="0"/>
              </a:rPr>
              <a:t>, Faust</a:t>
            </a:r>
          </a:p>
          <a:p>
            <a:r>
              <a:rPr lang="en-US" sz="3200" dirty="0">
                <a:solidFill>
                  <a:srgbClr val="00B050"/>
                </a:solidFill>
                <a:latin typeface="Avenir Next" panose="020B0503020202020204" pitchFamily="34" charset="0"/>
              </a:rPr>
              <a:t>Easy to get making music</a:t>
            </a:r>
          </a:p>
          <a:p>
            <a:r>
              <a:rPr lang="en-US" sz="3200" dirty="0">
                <a:solidFill>
                  <a:srgbClr val="00B050"/>
                </a:solidFill>
                <a:latin typeface="Avenir Next" panose="020B0503020202020204" pitchFamily="34" charset="0"/>
              </a:rPr>
              <a:t>Less to decide</a:t>
            </a:r>
          </a:p>
          <a:p>
            <a:r>
              <a:rPr lang="en-US" sz="3200" dirty="0">
                <a:solidFill>
                  <a:srgbClr val="FF0000"/>
                </a:solidFill>
                <a:latin typeface="Avenir Next" panose="020B0503020202020204" pitchFamily="34" charset="0"/>
              </a:rPr>
              <a:t>Less flexibility</a:t>
            </a:r>
          </a:p>
          <a:p>
            <a:r>
              <a:rPr lang="en-US" sz="3200" dirty="0">
                <a:solidFill>
                  <a:srgbClr val="FF0000"/>
                </a:solidFill>
                <a:latin typeface="Avenir Next" panose="020B0503020202020204" pitchFamily="34" charset="0"/>
              </a:rPr>
              <a:t>Cumbersome for programming complex algorithms</a:t>
            </a:r>
          </a:p>
          <a:p>
            <a:r>
              <a:rPr lang="en-US" sz="3200" dirty="0">
                <a:solidFill>
                  <a:srgbClr val="FF0000"/>
                </a:solidFill>
                <a:latin typeface="Avenir Next" panose="020B0503020202020204" pitchFamily="34" charset="0"/>
              </a:rPr>
              <a:t>Cumbersome for building large tools</a:t>
            </a: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91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Visual Patching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Max, </a:t>
            </a:r>
            <a:r>
              <a:rPr lang="en-US" sz="3200" dirty="0" err="1">
                <a:latin typeface="Avenir Next" panose="020B0503020202020204" pitchFamily="34" charset="0"/>
              </a:rPr>
              <a:t>PureData</a:t>
            </a:r>
            <a:r>
              <a:rPr lang="en-US" sz="3200" dirty="0">
                <a:latin typeface="Avenir Next" panose="020B0503020202020204" pitchFamily="34" charset="0"/>
              </a:rPr>
              <a:t>, </a:t>
            </a:r>
            <a:r>
              <a:rPr lang="en-US" sz="3200" dirty="0" err="1">
                <a:latin typeface="Avenir Next" panose="020B0503020202020204" pitchFamily="34" charset="0"/>
              </a:rPr>
              <a:t>Reaktor</a:t>
            </a:r>
            <a:r>
              <a:rPr lang="en-US" sz="3200" dirty="0">
                <a:latin typeface="Avenir Next" panose="020B0503020202020204" pitchFamily="34" charset="0"/>
              </a:rPr>
              <a:t>, VCV</a:t>
            </a:r>
          </a:p>
          <a:p>
            <a:r>
              <a:rPr lang="en-US" sz="3200" dirty="0">
                <a:solidFill>
                  <a:srgbClr val="00B050"/>
                </a:solidFill>
                <a:latin typeface="Avenir Next" panose="020B0503020202020204" pitchFamily="34" charset="0"/>
              </a:rPr>
              <a:t>Easy to get started</a:t>
            </a:r>
          </a:p>
          <a:p>
            <a:r>
              <a:rPr lang="en-US" sz="3200" dirty="0">
                <a:solidFill>
                  <a:srgbClr val="00B050"/>
                </a:solidFill>
                <a:latin typeface="Avenir Next" panose="020B0503020202020204" pitchFamily="34" charset="0"/>
              </a:rPr>
              <a:t>Easy to build performer interactions</a:t>
            </a:r>
          </a:p>
          <a:p>
            <a:r>
              <a:rPr lang="en-US" sz="3200" dirty="0">
                <a:solidFill>
                  <a:srgbClr val="00B050"/>
                </a:solidFill>
                <a:latin typeface="Avenir Next" panose="020B0503020202020204" pitchFamily="34" charset="0"/>
              </a:rPr>
              <a:t>No assumptions about music structure</a:t>
            </a:r>
          </a:p>
          <a:p>
            <a:r>
              <a:rPr lang="en-US" sz="3200" dirty="0">
                <a:solidFill>
                  <a:srgbClr val="FF0000"/>
                </a:solidFill>
                <a:latin typeface="Avenir Next" panose="020B0503020202020204" pitchFamily="34" charset="0"/>
              </a:rPr>
              <a:t>A lot to decide to get making music</a:t>
            </a:r>
          </a:p>
          <a:p>
            <a:r>
              <a:rPr lang="en-US" sz="3200" dirty="0">
                <a:solidFill>
                  <a:srgbClr val="FF0000"/>
                </a:solidFill>
                <a:latin typeface="Avenir Next" panose="020B0503020202020204" pitchFamily="34" charset="0"/>
              </a:rPr>
              <a:t>Cumbersome for programming complex algorithms</a:t>
            </a:r>
          </a:p>
          <a:p>
            <a:r>
              <a:rPr lang="en-US" sz="3200" dirty="0">
                <a:solidFill>
                  <a:srgbClr val="FF0000"/>
                </a:solidFill>
                <a:latin typeface="Avenir Next" panose="020B0503020202020204" pitchFamily="34" charset="0"/>
              </a:rPr>
              <a:t>Cumbersome for building large tools</a:t>
            </a:r>
          </a:p>
          <a:p>
            <a:endParaRPr lang="en-US" sz="3200" dirty="0">
              <a:latin typeface="Avenir Next" panose="020B0503020202020204" pitchFamily="34" charset="0"/>
            </a:endParaRP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8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General Purpose Languages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venir Next" panose="020B0503020202020204" pitchFamily="34" charset="0"/>
              </a:rPr>
              <a:t>C, C++, Python, Ruby, Lisp, Scheme, Haskell, etc.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Libraries: STK, </a:t>
            </a:r>
            <a:r>
              <a:rPr lang="en-US" sz="3200" dirty="0" err="1">
                <a:latin typeface="Avenir Next" panose="020B0503020202020204" pitchFamily="34" charset="0"/>
              </a:rPr>
              <a:t>PortMidi</a:t>
            </a:r>
            <a:r>
              <a:rPr lang="en-US" sz="3200" dirty="0">
                <a:latin typeface="Avenir Next" panose="020B0503020202020204" pitchFamily="34" charset="0"/>
              </a:rPr>
              <a:t>, </a:t>
            </a:r>
            <a:r>
              <a:rPr lang="en-US" sz="3200" dirty="0" err="1">
                <a:latin typeface="Avenir Next" panose="020B0503020202020204" pitchFamily="34" charset="0"/>
              </a:rPr>
              <a:t>PortAudio</a:t>
            </a:r>
            <a:r>
              <a:rPr lang="en-US" sz="3200" dirty="0">
                <a:latin typeface="Avenir Next" panose="020B0503020202020204" pitchFamily="34" charset="0"/>
              </a:rPr>
              <a:t>, Core Audio</a:t>
            </a:r>
          </a:p>
          <a:p>
            <a:r>
              <a:rPr lang="en-US" sz="3200" dirty="0">
                <a:latin typeface="Avenir Next" panose="020B0503020202020204" pitchFamily="34" charset="0"/>
              </a:rPr>
              <a:t>Frameworks: Common Music, Common Lisp Music, Nyquist</a:t>
            </a:r>
          </a:p>
          <a:p>
            <a:r>
              <a:rPr lang="en-US" sz="3200" dirty="0">
                <a:solidFill>
                  <a:srgbClr val="00B050"/>
                </a:solidFill>
                <a:latin typeface="Avenir Next" panose="020B0503020202020204" pitchFamily="34" charset="0"/>
              </a:rPr>
              <a:t>Very flexible</a:t>
            </a:r>
          </a:p>
          <a:p>
            <a:r>
              <a:rPr lang="en-US" sz="3200" dirty="0">
                <a:solidFill>
                  <a:srgbClr val="00B050"/>
                </a:solidFill>
                <a:latin typeface="Avenir Next" panose="020B0503020202020204" pitchFamily="34" charset="0"/>
              </a:rPr>
              <a:t>Appropriate for complex algorithms</a:t>
            </a:r>
          </a:p>
          <a:p>
            <a:r>
              <a:rPr lang="en-US" sz="3200" dirty="0">
                <a:solidFill>
                  <a:srgbClr val="00B050"/>
                </a:solidFill>
                <a:latin typeface="Avenir Next" panose="020B0503020202020204" pitchFamily="34" charset="0"/>
              </a:rPr>
              <a:t>Good tools for large software projects</a:t>
            </a:r>
          </a:p>
          <a:p>
            <a:r>
              <a:rPr lang="en-US" sz="3200" b="1" dirty="0">
                <a:solidFill>
                  <a:srgbClr val="FF0000"/>
                </a:solidFill>
                <a:latin typeface="Avenir Next" panose="020B0503020202020204" pitchFamily="34" charset="0"/>
              </a:rPr>
              <a:t>MUCH</a:t>
            </a:r>
            <a:r>
              <a:rPr lang="en-US" sz="3200" dirty="0">
                <a:solidFill>
                  <a:srgbClr val="FF0000"/>
                </a:solidFill>
                <a:latin typeface="Avenir Next" panose="020B0503020202020204" pitchFamily="34" charset="0"/>
              </a:rPr>
              <a:t> more to learn, decide, and build</a:t>
            </a:r>
          </a:p>
          <a:p>
            <a:endParaRPr lang="en-US" sz="3200" dirty="0">
              <a:latin typeface="Avenir Next" panose="020B0503020202020204" pitchFamily="34" charset="0"/>
            </a:endParaRPr>
          </a:p>
          <a:p>
            <a:endParaRPr lang="en-US" sz="3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0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venir Next" panose="020B0503020202020204" pitchFamily="34" charset="0"/>
              </a:rPr>
              <a:t>Multi-Language Hybrids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F1FB-E88C-4546-AE48-5A1552642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venir Next" panose="020B0503020202020204" pitchFamily="34" charset="0"/>
              </a:rPr>
              <a:t>Csound</a:t>
            </a:r>
            <a:r>
              <a:rPr lang="en-US" sz="3200" dirty="0">
                <a:latin typeface="Avenir Next" panose="020B0503020202020204" pitchFamily="34" charset="0"/>
              </a:rPr>
              <a:t> in C or Python, </a:t>
            </a:r>
            <a:r>
              <a:rPr lang="en-US" sz="3200" dirty="0" err="1">
                <a:latin typeface="Avenir Next" panose="020B0503020202020204" pitchFamily="34" charset="0"/>
              </a:rPr>
              <a:t>Csound</a:t>
            </a:r>
            <a:r>
              <a:rPr lang="en-US" sz="3200" dirty="0">
                <a:latin typeface="Avenir Next" panose="020B0503020202020204" pitchFamily="34" charset="0"/>
              </a:rPr>
              <a:t> or </a:t>
            </a:r>
            <a:r>
              <a:rPr lang="en-US" sz="3200" dirty="0" err="1">
                <a:latin typeface="Avenir Next" panose="020B0503020202020204" pitchFamily="34" charset="0"/>
              </a:rPr>
              <a:t>SuperCollider</a:t>
            </a:r>
            <a:r>
              <a:rPr lang="en-US" sz="3200" dirty="0">
                <a:latin typeface="Avenir Next" panose="020B0503020202020204" pitchFamily="34" charset="0"/>
              </a:rPr>
              <a:t> in Max, JavaScript in Max, Clojure in from of </a:t>
            </a:r>
            <a:r>
              <a:rPr lang="en-US" sz="3200" dirty="0" err="1">
                <a:latin typeface="Avenir Next" panose="020B0503020202020204" pitchFamily="34" charset="0"/>
              </a:rPr>
              <a:t>SuperCollider</a:t>
            </a:r>
            <a:r>
              <a:rPr lang="en-US" sz="3200" dirty="0">
                <a:latin typeface="Avenir Next" panose="020B0503020202020204" pitchFamily="34" charset="0"/>
              </a:rPr>
              <a:t>, etc.</a:t>
            </a:r>
          </a:p>
          <a:p>
            <a:r>
              <a:rPr lang="en-US" sz="3200" dirty="0">
                <a:solidFill>
                  <a:srgbClr val="00B050"/>
                </a:solidFill>
                <a:latin typeface="Avenir Next" panose="020B0503020202020204" pitchFamily="34" charset="0"/>
              </a:rPr>
              <a:t>We can use the strengths of each component</a:t>
            </a:r>
          </a:p>
          <a:p>
            <a:r>
              <a:rPr lang="en-US" sz="3200" b="1" dirty="0">
                <a:solidFill>
                  <a:srgbClr val="FF0000"/>
                </a:solidFill>
                <a:latin typeface="Avenir Next" panose="020B0503020202020204" pitchFamily="34" charset="0"/>
              </a:rPr>
              <a:t>EVEN MORE </a:t>
            </a:r>
            <a:r>
              <a:rPr lang="en-US" sz="3200" dirty="0">
                <a:solidFill>
                  <a:srgbClr val="FF0000"/>
                </a:solidFill>
                <a:latin typeface="Avenir Next" panose="020B0503020202020204" pitchFamily="34" charset="0"/>
              </a:rPr>
              <a:t>to learn! </a:t>
            </a:r>
          </a:p>
        </p:txBody>
      </p:sp>
    </p:spTree>
    <p:extLst>
      <p:ext uri="{BB962C8B-B14F-4D97-AF65-F5344CB8AC3E}">
        <p14:creationId xmlns:p14="http://schemas.microsoft.com/office/powerpoint/2010/main" val="187512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F486-F9D8-614A-BBC6-482C705F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761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venir Next" panose="020B0503020202020204" pitchFamily="34" charset="0"/>
              </a:rPr>
              <a:t>Design Decisions</a:t>
            </a:r>
          </a:p>
        </p:txBody>
      </p:sp>
    </p:spTree>
    <p:extLst>
      <p:ext uri="{BB962C8B-B14F-4D97-AF65-F5344CB8AC3E}">
        <p14:creationId xmlns:p14="http://schemas.microsoft.com/office/powerpoint/2010/main" val="133026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734</Words>
  <Application>Microsoft Macintosh PowerPoint</Application>
  <PresentationFormat>Widescreen</PresentationFormat>
  <Paragraphs>112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Avenir Next</vt:lpstr>
      <vt:lpstr>Calibri</vt:lpstr>
      <vt:lpstr>Calibri Light</vt:lpstr>
      <vt:lpstr>Office Theme</vt:lpstr>
      <vt:lpstr>Scheme for Max </vt:lpstr>
      <vt:lpstr>What we will cover  </vt:lpstr>
      <vt:lpstr>High-Level Goals</vt:lpstr>
      <vt:lpstr>Background &amp; Related Work</vt:lpstr>
      <vt:lpstr>Domain-Specific Languages</vt:lpstr>
      <vt:lpstr>Visual Patching Languages</vt:lpstr>
      <vt:lpstr>General Purpose Languages </vt:lpstr>
      <vt:lpstr>Multi-Language Hybrids</vt:lpstr>
      <vt:lpstr>Design Decisions</vt:lpstr>
      <vt:lpstr>Scheme for Max</vt:lpstr>
      <vt:lpstr>Why use Max as the host?</vt:lpstr>
      <vt:lpstr>Why not just use the js object?</vt:lpstr>
      <vt:lpstr>Why use Scheme (a Lisp)?</vt:lpstr>
      <vt:lpstr>Features and capabilities</vt:lpstr>
      <vt:lpstr>File I/O</vt:lpstr>
      <vt:lpstr>Evaluate messages as code</vt:lpstr>
      <vt:lpstr>Receive messages as callbacks</vt:lpstr>
      <vt:lpstr>Max data integrations</vt:lpstr>
      <vt:lpstr>Sending Max messages</vt:lpstr>
      <vt:lpstr>Scheduling Events</vt:lpstr>
      <vt:lpstr>Scheduling and Closures</vt:lpstr>
      <vt:lpstr>Conclusion</vt:lpstr>
      <vt:lpstr>What has worked well</vt:lpstr>
      <vt:lpstr>Current Limitations</vt:lpstr>
      <vt:lpstr>Future Work</vt:lpstr>
      <vt:lpstr>Project Pages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Scheme for Max </dc:title>
  <dc:creator>Iain Duncan</dc:creator>
  <cp:lastModifiedBy>Iain Duncan</cp:lastModifiedBy>
  <cp:revision>18</cp:revision>
  <dcterms:created xsi:type="dcterms:W3CDTF">2023-07-22T19:12:07Z</dcterms:created>
  <dcterms:modified xsi:type="dcterms:W3CDTF">2023-07-24T04:58:31Z</dcterms:modified>
</cp:coreProperties>
</file>