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87" r:id="rId5"/>
    <p:sldId id="283" r:id="rId6"/>
    <p:sldId id="284" r:id="rId7"/>
    <p:sldId id="285" r:id="rId8"/>
    <p:sldId id="258" r:id="rId9"/>
    <p:sldId id="325" r:id="rId10"/>
    <p:sldId id="289" r:id="rId11"/>
    <p:sldId id="290" r:id="rId12"/>
    <p:sldId id="291" r:id="rId13"/>
    <p:sldId id="292" r:id="rId14"/>
    <p:sldId id="275" r:id="rId15"/>
    <p:sldId id="259" r:id="rId16"/>
    <p:sldId id="326" r:id="rId17"/>
    <p:sldId id="293" r:id="rId18"/>
    <p:sldId id="294" r:id="rId19"/>
    <p:sldId id="260" r:id="rId20"/>
    <p:sldId id="327" r:id="rId21"/>
    <p:sldId id="295" r:id="rId22"/>
    <p:sldId id="296" r:id="rId23"/>
    <p:sldId id="261" r:id="rId24"/>
    <p:sldId id="329" r:id="rId25"/>
    <p:sldId id="330" r:id="rId26"/>
    <p:sldId id="328" r:id="rId27"/>
    <p:sldId id="297" r:id="rId28"/>
    <p:sldId id="298" r:id="rId29"/>
    <p:sldId id="262" r:id="rId30"/>
    <p:sldId id="299" r:id="rId31"/>
    <p:sldId id="300" r:id="rId32"/>
    <p:sldId id="331" r:id="rId33"/>
    <p:sldId id="280" r:id="rId34"/>
    <p:sldId id="308" r:id="rId35"/>
    <p:sldId id="301" r:id="rId36"/>
    <p:sldId id="302" r:id="rId37"/>
    <p:sldId id="303" r:id="rId38"/>
    <p:sldId id="265" r:id="rId39"/>
    <p:sldId id="307" r:id="rId40"/>
    <p:sldId id="304" r:id="rId41"/>
    <p:sldId id="305" r:id="rId42"/>
    <p:sldId id="306" r:id="rId43"/>
    <p:sldId id="281" r:id="rId44"/>
    <p:sldId id="309" r:id="rId45"/>
    <p:sldId id="310" r:id="rId46"/>
    <p:sldId id="311" r:id="rId47"/>
    <p:sldId id="266" r:id="rId48"/>
    <p:sldId id="312" r:id="rId49"/>
    <p:sldId id="313" r:id="rId50"/>
    <p:sldId id="314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82" r:id="rId59"/>
    <p:sldId id="274" r:id="rId60"/>
    <p:sldId id="276" r:id="rId61"/>
    <p:sldId id="315" r:id="rId62"/>
    <p:sldId id="316" r:id="rId63"/>
    <p:sldId id="317" r:id="rId64"/>
    <p:sldId id="318" r:id="rId65"/>
    <p:sldId id="277" r:id="rId66"/>
    <p:sldId id="319" r:id="rId67"/>
    <p:sldId id="320" r:id="rId68"/>
    <p:sldId id="321" r:id="rId69"/>
    <p:sldId id="278" r:id="rId70"/>
    <p:sldId id="322" r:id="rId71"/>
    <p:sldId id="323" r:id="rId72"/>
    <p:sldId id="324" r:id="rId73"/>
    <p:sldId id="27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2"/>
    <p:restoredTop sz="96018"/>
  </p:normalViewPr>
  <p:slideViewPr>
    <p:cSldViewPr snapToGrid="0" snapToObjects="1">
      <p:cViewPr varScale="1">
        <p:scale>
          <a:sx n="77" d="100"/>
          <a:sy n="77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CD1F-2A26-7B47-94BE-7B8D0508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8B3F2-D08D-DE4F-BB41-2830C162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6122-F7AF-3147-80A8-17608D53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F5D2-2149-BD43-8791-1C92EDB2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5D8C-073F-7E49-BFFF-A7627589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BEC9-D3C0-AD45-BE4B-82AF3D03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37B8-01B6-C946-BA26-CB0B3FEB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DC02-CFA4-424F-A5C3-3A397A57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08F3-4185-CC4F-82BF-ADB5B02C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D12A-2242-9D4E-A319-76EB896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AA887-DD88-494B-88E5-B8B9292B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52E5-FACB-2B4B-986F-8E137AD8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460-1E31-F948-8EF2-0C78E1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E08E-E8DC-D94A-8FF6-03F3CD4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CEF4-CCC5-FB4A-866B-9E6F4AB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A30-BD22-C74A-94CB-232BA7FF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AF2A-E373-4046-8992-DAAA70C2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95B1-BAF8-704F-9151-4A1106E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7D81-38C7-5943-AA2A-E748EDDD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01D0-F8DF-584F-8234-C8B0FC3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6A9-9BB0-E245-936C-E7C30E44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04E9-731E-F542-872A-0A9FFE20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5F87-B321-C64C-B86D-70D27A50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68E0-7BC9-414D-B63F-10636EA1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7438-0EC0-0648-90E8-F1CA0AD4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52D-9F49-F24C-9B97-935C8948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09F5-4F2C-A842-BC2D-BBE078A2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DFCA-1434-7F46-9C6B-63B49E11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8005-642E-934A-AFE7-BDE1233A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D7FC-F3F0-5142-923A-0C99D6A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DC7D-EAAF-5646-8F27-7515474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552F-B427-2948-9828-1D141CF0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2B07-D551-5243-9F25-32543705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1E6B-C318-CD4E-AE8F-198DC7ED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A124B-B8DC-EC49-B68C-B85AC3CF2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0481C-3E99-6046-8D18-DB0339CB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5174-F813-604C-BF00-CB14A703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EDCA4-AAE5-E54F-8A10-0D9BCBC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8AC3-E29E-764C-A56A-A8B74A9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2E15-BD61-1947-A196-13A847C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1AD51-F1C2-4147-BC6C-B8D82A7F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716C-FEA0-DE4C-AB60-9FE4A7E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877F-20BC-F349-B429-E63E813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F1E2-FBA5-614C-860B-3AD71AD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6931-1AA9-754C-8375-6A2C6D2A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A8D71-4CDB-3044-8410-8CD99CE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94A6-B681-2D4D-B753-D93B16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1D3C-7582-A243-ADAF-E3514698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5040-9D1C-F048-B5D8-3FF9B862F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75CC-D0FF-6347-8219-A182F853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1341-F538-714A-BF82-B996E0FA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F92D-3C8F-5844-B245-59BCE464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0887-502D-1E46-92BE-0A011FF3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530FB-D273-8947-828D-5FCC6954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67F6-1C9F-3F4E-96C1-31B5B8984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5-4319-8648-A8BB-627DB935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E338-55AC-BD4D-8515-120721C8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A05E8-2261-9C47-9AFA-44861484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2980A-EF3E-DF44-86D8-F1975016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B8D4-C728-F04A-A265-18004C77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983B-0D0A-5948-8E6C-F07956591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4FAE-1602-BB42-83D4-EDD19904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0B93-64A3-9449-9C2D-365FDE58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9DA4-AB09-0444-87B5-36C43615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Avenir Next" panose="020B0503020202020204" pitchFamily="34" charset="0"/>
              </a:rPr>
              <a:t>Scheme for Max</a:t>
            </a:r>
            <a:br>
              <a:rPr lang="en-US" dirty="0">
                <a:latin typeface="Avenir Next" panose="020B0503020202020204" pitchFamily="34" charset="0"/>
              </a:rPr>
            </a:b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AD052-CF60-1A42-85CE-C30122396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Master of Music Technology – Final Project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Iain C.T. Duncan, University of Victoria</a:t>
            </a:r>
          </a:p>
        </p:txBody>
      </p:sp>
    </p:spTree>
    <p:extLst>
      <p:ext uri="{BB962C8B-B14F-4D97-AF65-F5344CB8AC3E}">
        <p14:creationId xmlns:p14="http://schemas.microsoft.com/office/powerpoint/2010/main" val="25188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Target advanced users doing hard things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6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Target advanced users doing hard things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well with modern, commercial tools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Target advanced users doing hard things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well with modern, commercial tools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For composer-programmers and tools-programmers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3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Target advanced users doing hard things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well with modern, commercial tools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For composer-programmers and tools-programmers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Support all complex scored pieces, real-time interaction, live-coding, and algorithmic music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3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Background &amp; Related Work</a:t>
            </a:r>
          </a:p>
        </p:txBody>
      </p:sp>
    </p:spTree>
    <p:extLst>
      <p:ext uri="{BB962C8B-B14F-4D97-AF65-F5344CB8AC3E}">
        <p14:creationId xmlns:p14="http://schemas.microsoft.com/office/powerpoint/2010/main" val="29935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1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Music 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ChucK</a:t>
            </a:r>
            <a:r>
              <a:rPr lang="en-US" sz="3200" dirty="0">
                <a:latin typeface="Avenir Next" panose="020B0503020202020204" pitchFamily="34" charset="0"/>
              </a:rPr>
              <a:t>, Faust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1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Music 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ChucK</a:t>
            </a:r>
            <a:r>
              <a:rPr lang="en-US" sz="3200" dirty="0">
                <a:latin typeface="Avenir Next" panose="020B0503020202020204" pitchFamily="34" charset="0"/>
              </a:rPr>
              <a:t>, Faust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making music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Less to decide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Music 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ChucK</a:t>
            </a:r>
            <a:r>
              <a:rPr lang="en-US" sz="3200" dirty="0">
                <a:latin typeface="Avenir Next" panose="020B0503020202020204" pitchFamily="34" charset="0"/>
              </a:rPr>
              <a:t>, Faust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making music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Less to decide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Less flexibility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programming complex algorithms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building large tools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8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Visual Patching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Avenir Next" panose="020B0503020202020204" pitchFamily="34" charset="0"/>
            </a:endParaRP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0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Visual Patching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Max, </a:t>
            </a:r>
            <a:r>
              <a:rPr lang="en-US" sz="3200" dirty="0" err="1">
                <a:latin typeface="Avenir Next" panose="020B0503020202020204" pitchFamily="34" charset="0"/>
              </a:rPr>
              <a:t>PureData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Reaktor</a:t>
            </a:r>
            <a:r>
              <a:rPr lang="en-US" sz="3200" dirty="0">
                <a:latin typeface="Avenir Next" panose="020B0503020202020204" pitchFamily="34" charset="0"/>
              </a:rPr>
              <a:t>, VCV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Visual Patching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Max, </a:t>
            </a:r>
            <a:r>
              <a:rPr lang="en-US" sz="3200" dirty="0" err="1">
                <a:latin typeface="Avenir Next" panose="020B0503020202020204" pitchFamily="34" charset="0"/>
              </a:rPr>
              <a:t>PureData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Reaktor</a:t>
            </a:r>
            <a:r>
              <a:rPr lang="en-US" sz="3200" dirty="0">
                <a:latin typeface="Avenir Next" panose="020B0503020202020204" pitchFamily="34" charset="0"/>
              </a:rPr>
              <a:t>, VCV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started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build performer interactions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No assumptions about music structure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7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Visual Patching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Max, </a:t>
            </a:r>
            <a:r>
              <a:rPr lang="en-US" sz="3200" dirty="0" err="1">
                <a:latin typeface="Avenir Next" panose="020B0503020202020204" pitchFamily="34" charset="0"/>
              </a:rPr>
              <a:t>PureData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Reaktor</a:t>
            </a:r>
            <a:r>
              <a:rPr lang="en-US" sz="3200" dirty="0">
                <a:latin typeface="Avenir Next" panose="020B0503020202020204" pitchFamily="34" charset="0"/>
              </a:rPr>
              <a:t>, VCV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started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build performer interactions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No assumptions about music structure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A lot to decide to get making music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programming complex algorithms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building large tools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2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2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Libraries: STK, </a:t>
            </a:r>
            <a:r>
              <a:rPr lang="en-US" sz="3200" dirty="0" err="1">
                <a:latin typeface="Avenir Next" panose="020B0503020202020204" pitchFamily="34" charset="0"/>
              </a:rPr>
              <a:t>PortMidi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PortAudio</a:t>
            </a:r>
            <a:r>
              <a:rPr lang="en-US" sz="3200" dirty="0">
                <a:latin typeface="Avenir Next" panose="020B0503020202020204" pitchFamily="34" charset="0"/>
              </a:rPr>
              <a:t>, Core Audio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8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Libraries: STK, </a:t>
            </a:r>
            <a:r>
              <a:rPr lang="en-US" sz="3200" dirty="0" err="1">
                <a:latin typeface="Avenir Next" panose="020B0503020202020204" pitchFamily="34" charset="0"/>
              </a:rPr>
              <a:t>PortMidi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PortAudio</a:t>
            </a:r>
            <a:r>
              <a:rPr lang="en-US" sz="3200" dirty="0">
                <a:latin typeface="Avenir Next" panose="020B0503020202020204" pitchFamily="34" charset="0"/>
              </a:rPr>
              <a:t>, Core Audio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Frameworks: Common Music, Common Lisp Music, Nyquist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8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Libraries: STK, </a:t>
            </a:r>
            <a:r>
              <a:rPr lang="en-US" sz="3200" dirty="0" err="1">
                <a:latin typeface="Avenir Next" panose="020B0503020202020204" pitchFamily="34" charset="0"/>
              </a:rPr>
              <a:t>PortMidi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PortAudio</a:t>
            </a:r>
            <a:r>
              <a:rPr lang="en-US" sz="3200" dirty="0">
                <a:latin typeface="Avenir Next" panose="020B0503020202020204" pitchFamily="34" charset="0"/>
              </a:rPr>
              <a:t>, Core Audio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Frameworks: Common Music, Common Lisp Music, Nyquist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Very flexible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Appropriate for complex algorithms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Good tools for large software projects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8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Libraries: STK, </a:t>
            </a:r>
            <a:r>
              <a:rPr lang="en-US" sz="3200" dirty="0" err="1">
                <a:latin typeface="Avenir Next" panose="020B0503020202020204" pitchFamily="34" charset="0"/>
              </a:rPr>
              <a:t>PortMidi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PortAudio</a:t>
            </a:r>
            <a:r>
              <a:rPr lang="en-US" sz="3200" dirty="0">
                <a:latin typeface="Avenir Next" panose="020B0503020202020204" pitchFamily="34" charset="0"/>
              </a:rPr>
              <a:t>, Core Audio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Frameworks: Common Music, Common Lisp Music, Nyquist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Very flexible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Appropriate for complex algorithms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Good tools for large software projects</a:t>
            </a:r>
          </a:p>
          <a:p>
            <a:r>
              <a:rPr lang="en-US" sz="3200" b="1" dirty="0">
                <a:solidFill>
                  <a:srgbClr val="FF0000"/>
                </a:solidFill>
                <a:latin typeface="Avenir Next" panose="020B0503020202020204" pitchFamily="34" charset="0"/>
              </a:rPr>
              <a:t>MUCH</a:t>
            </a:r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 more to learn, decide, and build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3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Multi-Language 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endParaRPr lang="en-US" sz="3600" dirty="0">
              <a:latin typeface="Avenir Next" panose="020B0503020202020204" pitchFamily="34" charset="0"/>
            </a:endParaRP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3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Multi-Language 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in C or Python,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or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 in Max, Clojure in from of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JavaScript in Max – GPPL </a:t>
            </a:r>
            <a:r>
              <a:rPr lang="en-US" sz="3200" i="1" dirty="0">
                <a:latin typeface="Avenir Next" panose="020B0503020202020204" pitchFamily="34" charset="0"/>
              </a:rPr>
              <a:t>in </a:t>
            </a:r>
            <a:r>
              <a:rPr lang="en-US" sz="3200" dirty="0">
                <a:latin typeface="Avenir Next" panose="020B0503020202020204" pitchFamily="34" charset="0"/>
              </a:rPr>
              <a:t>Max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Multi-Language 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in C or Python,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or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 in Max, Clojure in from of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JavaScript in Max – GPPL </a:t>
            </a:r>
            <a:r>
              <a:rPr lang="en-US" sz="3200" i="1" dirty="0">
                <a:latin typeface="Avenir Next" panose="020B0503020202020204" pitchFamily="34" charset="0"/>
              </a:rPr>
              <a:t>in </a:t>
            </a:r>
            <a:r>
              <a:rPr lang="en-US" sz="3200" dirty="0">
                <a:latin typeface="Avenir Next" panose="020B0503020202020204" pitchFamily="34" charset="0"/>
              </a:rPr>
              <a:t>Max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We can use the strengths of each component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3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Multi-Language 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in C or Python,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or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 in Max, Clojure in from of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JavaScript in Max – GPPL </a:t>
            </a:r>
            <a:r>
              <a:rPr lang="en-US" sz="3200" i="1" dirty="0">
                <a:latin typeface="Avenir Next" panose="020B0503020202020204" pitchFamily="34" charset="0"/>
              </a:rPr>
              <a:t>in </a:t>
            </a:r>
            <a:r>
              <a:rPr lang="en-US" sz="3200" dirty="0">
                <a:latin typeface="Avenir Next" panose="020B0503020202020204" pitchFamily="34" charset="0"/>
              </a:rPr>
              <a:t>Max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We can use the strengths of each component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Even </a:t>
            </a:r>
            <a:r>
              <a:rPr lang="en-US" sz="3200" b="1" dirty="0">
                <a:solidFill>
                  <a:srgbClr val="FF0000"/>
                </a:solidFill>
                <a:latin typeface="Avenir Next" panose="020B0503020202020204" pitchFamily="34" charset="0"/>
              </a:rPr>
              <a:t>MORE</a:t>
            </a:r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 to learn!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48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33026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Scheme for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Uses Scheme, a GPPL in the Lisp family</a:t>
            </a:r>
          </a:p>
          <a:p>
            <a:endParaRPr lang="en-US" sz="3200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2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Scheme for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Uses Scheme, a GPPL in the Lisp family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Embeds this in Max (and Pure Data) </a:t>
            </a:r>
          </a:p>
          <a:p>
            <a:endParaRPr lang="en-US" sz="3200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52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Scheme for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Uses Scheme, a GPPL in the Lisp family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Embeds this in Max (and Pure Data)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... where it can work with other (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SC, Faust, VSTs)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79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Scheme for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Uses Scheme, a GPPL in the Lisp family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Embeds this in Max (and Pure Data)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... where it can work with other (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SC, Faust, VSTs)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latin typeface="Avenir Next" panose="020B0503020202020204" pitchFamily="34" charset="0"/>
              </a:rPr>
              <a:t>Essentially a cross between the Max </a:t>
            </a:r>
            <a:r>
              <a:rPr lang="en-US" sz="3200" i="1" dirty="0" err="1">
                <a:latin typeface="Avenir Next" panose="020B0503020202020204" pitchFamily="34" charset="0"/>
              </a:rPr>
              <a:t>js</a:t>
            </a:r>
            <a:r>
              <a:rPr lang="en-US" sz="3200" i="1" dirty="0">
                <a:latin typeface="Avenir Next" panose="020B0503020202020204" pitchFamily="34" charset="0"/>
              </a:rPr>
              <a:t> object and the Common Music toolkit for algorithmic music.</a:t>
            </a:r>
          </a:p>
          <a:p>
            <a:endParaRPr lang="en-US" sz="3200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8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8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Maturity, popularity, breadth of objects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Background and related work</a:t>
            </a: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73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Maturity, popularity, breadth of objects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Plays well with commercial tools (VSTs, Live, etc.)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37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Maturity, popularity, breadth of objects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Plays well with commercial tools (VSTs, Live, etc.)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Designed first around musical events (rather than DSP)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82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Maturity, popularity, breadth of objects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Plays well with commercial tools (VSTs, Live, etc.)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Designed first around musical events (rather than DSP)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Has an open-source alternative in Pure Data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52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not just use the </a:t>
            </a:r>
            <a:r>
              <a:rPr lang="en-US" sz="6000" dirty="0" err="1">
                <a:latin typeface="Avenir Next" panose="020B0503020202020204" pitchFamily="34" charset="0"/>
              </a:rPr>
              <a:t>js</a:t>
            </a:r>
            <a:r>
              <a:rPr lang="en-US" sz="6000" dirty="0">
                <a:latin typeface="Avenir Next" panose="020B0503020202020204" pitchFamily="34" charset="0"/>
              </a:rPr>
              <a:t>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5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not just use the </a:t>
            </a:r>
            <a:r>
              <a:rPr lang="en-US" sz="6000" dirty="0" err="1">
                <a:latin typeface="Avenir Next" panose="020B0503020202020204" pitchFamily="34" charset="0"/>
              </a:rPr>
              <a:t>js</a:t>
            </a:r>
            <a:r>
              <a:rPr lang="en-US" sz="6000" dirty="0">
                <a:latin typeface="Avenir Next" panose="020B0503020202020204" pitchFamily="34" charset="0"/>
              </a:rPr>
              <a:t>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is mature, with a rich API and extensive documentation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65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not just use the </a:t>
            </a:r>
            <a:r>
              <a:rPr lang="en-US" sz="6000" dirty="0" err="1">
                <a:latin typeface="Avenir Next" panose="020B0503020202020204" pitchFamily="34" charset="0"/>
              </a:rPr>
              <a:t>js</a:t>
            </a:r>
            <a:r>
              <a:rPr lang="en-US" sz="6000" dirty="0">
                <a:latin typeface="Avenir Next" panose="020B0503020202020204" pitchFamily="34" charset="0"/>
              </a:rPr>
              <a:t>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is mature, with a rich API and extensive documentation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i="1" dirty="0">
                <a:latin typeface="Avenir Next" panose="020B0503020202020204" pitchFamily="34" charset="0"/>
              </a:rPr>
              <a:t>But</a:t>
            </a:r>
            <a:r>
              <a:rPr lang="en-US" sz="3200" dirty="0">
                <a:latin typeface="Avenir Next" panose="020B0503020202020204" pitchFamily="34" charset="0"/>
              </a:rPr>
              <a:t>... 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</a:t>
            </a:r>
            <a:r>
              <a:rPr lang="en-US" sz="3200" i="1" dirty="0">
                <a:latin typeface="Avenir Next" panose="020B0503020202020204" pitchFamily="34" charset="0"/>
              </a:rPr>
              <a:t>only</a:t>
            </a:r>
            <a:r>
              <a:rPr lang="en-US" sz="3200" dirty="0">
                <a:latin typeface="Avenir Next" panose="020B0503020202020204" pitchFamily="34" charset="0"/>
              </a:rPr>
              <a:t> runs in the low-priority thread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8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not just use the </a:t>
            </a:r>
            <a:r>
              <a:rPr lang="en-US" sz="6000" dirty="0" err="1">
                <a:latin typeface="Avenir Next" panose="020B0503020202020204" pitchFamily="34" charset="0"/>
              </a:rPr>
              <a:t>js</a:t>
            </a:r>
            <a:r>
              <a:rPr lang="en-US" sz="6000" dirty="0">
                <a:latin typeface="Avenir Next" panose="020B0503020202020204" pitchFamily="34" charset="0"/>
              </a:rPr>
              <a:t>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is mature, with a rich API and extensive documentation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i="1" dirty="0">
                <a:latin typeface="Avenir Next" panose="020B0503020202020204" pitchFamily="34" charset="0"/>
              </a:rPr>
              <a:t>But</a:t>
            </a:r>
            <a:r>
              <a:rPr lang="en-US" sz="3200" dirty="0">
                <a:latin typeface="Avenir Next" panose="020B0503020202020204" pitchFamily="34" charset="0"/>
              </a:rPr>
              <a:t>... 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</a:t>
            </a:r>
            <a:r>
              <a:rPr lang="en-US" sz="3200" i="1" dirty="0">
                <a:latin typeface="Avenir Next" panose="020B0503020202020204" pitchFamily="34" charset="0"/>
              </a:rPr>
              <a:t>only</a:t>
            </a:r>
            <a:r>
              <a:rPr lang="en-US" sz="3200" dirty="0">
                <a:latin typeface="Avenir Next" panose="020B0503020202020204" pitchFamily="34" charset="0"/>
              </a:rPr>
              <a:t> runs in the low-priority thread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i="1" dirty="0">
                <a:latin typeface="Avenir Next" panose="020B0503020202020204" pitchFamily="34" charset="0"/>
              </a:rPr>
              <a:t>And</a:t>
            </a:r>
            <a:r>
              <a:rPr lang="en-US" sz="3200" dirty="0">
                <a:latin typeface="Avenir Next" panose="020B0503020202020204" pitchFamily="34" charset="0"/>
              </a:rPr>
              <a:t>... JavaScript is a dog’s breakfast of a language</a:t>
            </a:r>
          </a:p>
        </p:txBody>
      </p:sp>
    </p:spTree>
    <p:extLst>
      <p:ext uri="{BB962C8B-B14F-4D97-AF65-F5344CB8AC3E}">
        <p14:creationId xmlns:p14="http://schemas.microsoft.com/office/powerpoint/2010/main" val="3780821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Scheme (a Lisp)?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1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Scheme (a Lisp)?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Symbolic computation and macros</a:t>
            </a: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80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Scheme (a Lisp)?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Symbolic computation and macros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Large body of historical and related work</a:t>
            </a:r>
            <a:r>
              <a:rPr lang="en-US" sz="3200" i="1" dirty="0">
                <a:latin typeface="Avenir Next" panose="020B0503020202020204" pitchFamily="34" charset="0"/>
              </a:rPr>
              <a:t>: Common Music, Common Lisp Music, </a:t>
            </a:r>
            <a:r>
              <a:rPr lang="en-US" sz="3200" i="1" dirty="0" err="1">
                <a:latin typeface="Avenir Next" panose="020B0503020202020204" pitchFamily="34" charset="0"/>
              </a:rPr>
              <a:t>OpenMusic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PatchWork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OpusMondi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MozLib</a:t>
            </a:r>
            <a:r>
              <a:rPr lang="en-US" sz="3200" i="1" dirty="0">
                <a:latin typeface="Avenir Next" panose="020B0503020202020204" pitchFamily="34" charset="0"/>
              </a:rPr>
              <a:t>, Slippery Chicken, etc., etc.</a:t>
            </a: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3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Background and related work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Design decisions</a:t>
            </a: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Scheme (a Lisp)?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Symbolic computation and macros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Large body of historical and related work</a:t>
            </a:r>
            <a:r>
              <a:rPr lang="en-US" sz="3200" i="1" dirty="0">
                <a:latin typeface="Avenir Next" panose="020B0503020202020204" pitchFamily="34" charset="0"/>
              </a:rPr>
              <a:t>: Common Music, Common Lisp Music, </a:t>
            </a:r>
            <a:r>
              <a:rPr lang="en-US" sz="3200" i="1" dirty="0" err="1">
                <a:latin typeface="Avenir Next" panose="020B0503020202020204" pitchFamily="34" charset="0"/>
              </a:rPr>
              <a:t>OpenMusic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PatchWork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OpusMondi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MozLib</a:t>
            </a:r>
            <a:r>
              <a:rPr lang="en-US" sz="3200" i="1" dirty="0">
                <a:latin typeface="Avenir Next" panose="020B0503020202020204" pitchFamily="34" charset="0"/>
              </a:rPr>
              <a:t>, Slippery Chicken, etc.,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Interactive development with the REPL </a:t>
            </a: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0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Features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029152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67937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Loading a main file from the object</a:t>
            </a:r>
          </a:p>
          <a:p>
            <a:r>
              <a:rPr lang="en-US" dirty="0">
                <a:latin typeface="Avenir Next" panose="020B0503020202020204" pitchFamily="34" charset="0"/>
              </a:rPr>
              <a:t>Load other files additively</a:t>
            </a:r>
          </a:p>
          <a:p>
            <a:r>
              <a:rPr lang="en-US" dirty="0">
                <a:latin typeface="Avenir Next" panose="020B0503020202020204" pitchFamily="34" charset="0"/>
              </a:rPr>
              <a:t>Read and write to/from the local file system directly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B5616D-36F8-F740-AC41-E6857B6E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45" y="1836511"/>
            <a:ext cx="5688421" cy="33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6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Evaluate messages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102429" cy="449716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Max and Scheme syntax compatibility</a:t>
            </a:r>
          </a:p>
          <a:p>
            <a:r>
              <a:rPr lang="en-US" dirty="0">
                <a:latin typeface="Avenir Next" panose="020B0503020202020204" pitchFamily="34" charset="0"/>
              </a:rPr>
              <a:t>No need to write callbacks to interact with interpreter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8BD55D-98E7-2445-97EE-A08436B2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95" y="1565742"/>
            <a:ext cx="4775768" cy="46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54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Receive messages as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56235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Helpful when we don’t control messages (OSC, etc.)</a:t>
            </a:r>
          </a:p>
          <a:p>
            <a:r>
              <a:rPr lang="en-US" dirty="0">
                <a:latin typeface="Avenir Next" panose="020B0503020202020204" pitchFamily="34" charset="0"/>
              </a:rPr>
              <a:t>Flexible registration and conversion system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D619B5D-C6FE-9447-9B7B-B8750ACF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6" y="1836511"/>
            <a:ext cx="7232034" cy="40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9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Max data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548743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Buffer, table, and dictionary API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Recursive conversions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Fast copy options </a:t>
            </a:r>
          </a:p>
        </p:txBody>
      </p:sp>
      <p:pic>
        <p:nvPicPr>
          <p:cNvPr id="6" name="Picture 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6B98FFCC-B02B-CC47-A437-14BCFF57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49" y="1836509"/>
            <a:ext cx="709182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4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Sending Max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6511"/>
            <a:ext cx="31242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Send messages without cables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use as orchestrator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patcher scripting 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live-coding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E5B2C05-85FE-6B4C-BCF3-D5159D36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63" y="1836511"/>
            <a:ext cx="7362675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50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Scheduling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6511"/>
            <a:ext cx="31242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Scheduling anonymous functions</a:t>
            </a:r>
          </a:p>
          <a:p>
            <a:r>
              <a:rPr lang="en-US" dirty="0">
                <a:latin typeface="Avenir Next" panose="020B0503020202020204" pitchFamily="34" charset="0"/>
              </a:rPr>
              <a:t>Runs in scheduler thread, accurate!</a:t>
            </a:r>
          </a:p>
          <a:p>
            <a:r>
              <a:rPr lang="en-US" dirty="0">
                <a:latin typeface="Avenir Next" panose="020B0503020202020204" pitchFamily="34" charset="0"/>
              </a:rPr>
              <a:t>Supports using milliseconds, beats, quantized beats, transport integration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292FA5-A72B-744D-BA5F-7CEFAAF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690688"/>
            <a:ext cx="6492875" cy="48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6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Scheduling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836511"/>
            <a:ext cx="371697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By using Scheme’s lexically scoped closures, we can schedule functions that use data as it is at scheduling time, or</a:t>
            </a:r>
            <a:r>
              <a:rPr lang="en-US" i="1" dirty="0">
                <a:latin typeface="Avenir Next" panose="020B0503020202020204" pitchFamily="34" charset="0"/>
              </a:rPr>
              <a:t> </a:t>
            </a:r>
            <a:r>
              <a:rPr lang="en-US" dirty="0">
                <a:latin typeface="Avenir Next" panose="020B0503020202020204" pitchFamily="34" charset="0"/>
              </a:rPr>
              <a:t>as it </a:t>
            </a:r>
            <a:r>
              <a:rPr lang="en-US" i="1" dirty="0">
                <a:latin typeface="Avenir Next" panose="020B0503020202020204" pitchFamily="34" charset="0"/>
              </a:rPr>
              <a:t>will</a:t>
            </a:r>
            <a:r>
              <a:rPr lang="en-US" dirty="0">
                <a:latin typeface="Avenir Next" panose="020B0503020202020204" pitchFamily="34" charset="0"/>
              </a:rPr>
              <a:t> be at execution time.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6492C4-5CD9-0547-B7D5-5158A0CC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50" y="1836511"/>
            <a:ext cx="7119736" cy="23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0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4371"/>
            <a:ext cx="10515600" cy="6214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Background and related work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Design decisions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Features and capabilities</a:t>
            </a: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3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36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Performance and stability is suitable for real-world use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48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Performance and stability is suitable for real-world use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Integration with commercial tools works very well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47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Performance and stability is suitable for real-world use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Integration with commercial tools works very well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Scheme and Lisp are great for music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33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Performance and stability is suitable for real-world use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Integration with commercial tools works very well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Scheme and Lisp are great for music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Interactive development is awesome!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23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1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Realtime limits from garbage collector pauses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78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Realtime limits from garbage collector pauses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Currently a memory leak bug for certain scenarios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09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Realtime limits from garbage collector pauses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Currently a memory leak bug for certain scenarios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Does not run in audio thread (or more than one thread)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04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Background and related work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Design decisions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Features and capabilities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Evaluation, limitations, and future work</a:t>
            </a: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625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Integrate with the Bach Project (computer assisted composition in Max)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929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Integrate with the Bach Project (computer assisted composition in Max)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on </a:t>
            </a:r>
            <a:r>
              <a:rPr lang="en-US" sz="3200" dirty="0" err="1">
                <a:latin typeface="Avenir Next" panose="020B0503020202020204" pitchFamily="34" charset="0"/>
              </a:rPr>
              <a:t>realtime</a:t>
            </a:r>
            <a:r>
              <a:rPr lang="en-US" sz="3200" dirty="0">
                <a:latin typeface="Avenir Next" panose="020B0503020202020204" pitchFamily="34" charset="0"/>
              </a:rPr>
              <a:t>-appropriate garbage collection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74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Integrate with the Bach Project (computer assisted composition in Max)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on </a:t>
            </a:r>
            <a:r>
              <a:rPr lang="en-US" sz="3200" dirty="0" err="1">
                <a:latin typeface="Avenir Next" panose="020B0503020202020204" pitchFamily="34" charset="0"/>
              </a:rPr>
              <a:t>realtime</a:t>
            </a:r>
            <a:r>
              <a:rPr lang="en-US" sz="3200" dirty="0">
                <a:latin typeface="Avenir Next" panose="020B0503020202020204" pitchFamily="34" charset="0"/>
              </a:rPr>
              <a:t>-appropriate garbage collection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Make a version that runs in the audio thread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Project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GitHub (main page): https://</a:t>
            </a:r>
            <a:r>
              <a:rPr lang="en-US" sz="3200" dirty="0" err="1">
                <a:latin typeface="Avenir Next" panose="020B0503020202020204" pitchFamily="34" charset="0"/>
              </a:rPr>
              <a:t>github.com</a:t>
            </a:r>
            <a:r>
              <a:rPr lang="en-US" sz="3200" dirty="0">
                <a:latin typeface="Avenir Next" panose="020B0503020202020204" pitchFamily="34" charset="0"/>
              </a:rPr>
              <a:t>/</a:t>
            </a:r>
            <a:r>
              <a:rPr lang="en-US" sz="3200" dirty="0" err="1">
                <a:latin typeface="Avenir Next" panose="020B0503020202020204" pitchFamily="34" charset="0"/>
              </a:rPr>
              <a:t>iainctduncan</a:t>
            </a:r>
            <a:r>
              <a:rPr lang="en-US" sz="3200" dirty="0">
                <a:latin typeface="Avenir Next" panose="020B0503020202020204" pitchFamily="34" charset="0"/>
              </a:rPr>
              <a:t>/scheme-for-max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dirty="0">
                <a:latin typeface="Avenir Next" panose="020B0503020202020204" pitchFamily="34" charset="0"/>
              </a:rPr>
              <a:t>Documentation: https://</a:t>
            </a:r>
            <a:r>
              <a:rPr lang="en-US" sz="3200" dirty="0" err="1">
                <a:latin typeface="Avenir Next" panose="020B0503020202020204" pitchFamily="34" charset="0"/>
              </a:rPr>
              <a:t>iainctduncan.github.io</a:t>
            </a:r>
            <a:r>
              <a:rPr lang="en-US" sz="3200" dirty="0">
                <a:latin typeface="Avenir Next" panose="020B0503020202020204" pitchFamily="34" charset="0"/>
              </a:rPr>
              <a:t>/scheme-for-max-docs/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dirty="0">
                <a:latin typeface="Avenir Next" panose="020B0503020202020204" pitchFamily="34" charset="0"/>
              </a:rPr>
              <a:t>YouTube channel:</a:t>
            </a:r>
          </a:p>
          <a:p>
            <a:pPr marL="0" indent="0">
              <a:buNone/>
            </a:pPr>
            <a:r>
              <a:rPr lang="en-US" sz="3200" dirty="0">
                <a:latin typeface="Avenir Next" panose="020B0503020202020204" pitchFamily="34" charset="0"/>
              </a:rPr>
              <a:t>  https://</a:t>
            </a:r>
            <a:r>
              <a:rPr lang="en-US" sz="3200" dirty="0" err="1">
                <a:latin typeface="Avenir Next" panose="020B0503020202020204" pitchFamily="34" charset="0"/>
              </a:rPr>
              <a:t>www.youtube.com</a:t>
            </a:r>
            <a:r>
              <a:rPr lang="en-US" sz="3200" dirty="0">
                <a:latin typeface="Avenir Next" panose="020B0503020202020204" pitchFamily="34" charset="0"/>
              </a:rPr>
              <a:t>/c/</a:t>
            </a:r>
            <a:r>
              <a:rPr lang="en-US" sz="3200" dirty="0" err="1">
                <a:latin typeface="Avenir Next" panose="020B0503020202020204" pitchFamily="34" charset="0"/>
              </a:rPr>
              <a:t>MusicwithLisp</a:t>
            </a:r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8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1538</Words>
  <Application>Microsoft Macintosh PowerPoint</Application>
  <PresentationFormat>Widescreen</PresentationFormat>
  <Paragraphs>237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Avenir Next</vt:lpstr>
      <vt:lpstr>Calibri</vt:lpstr>
      <vt:lpstr>Calibri Light</vt:lpstr>
      <vt:lpstr>Office Theme</vt:lpstr>
      <vt:lpstr>Scheme for Max </vt:lpstr>
      <vt:lpstr>What we will cover  </vt:lpstr>
      <vt:lpstr>What we will cover  </vt:lpstr>
      <vt:lpstr>What we will cover  </vt:lpstr>
      <vt:lpstr>What we will cover  </vt:lpstr>
      <vt:lpstr>What we will cover  </vt:lpstr>
      <vt:lpstr>What we will cover  </vt:lpstr>
      <vt:lpstr>High-Level Goals</vt:lpstr>
      <vt:lpstr>High-Level Goals</vt:lpstr>
      <vt:lpstr>High-Level Goals</vt:lpstr>
      <vt:lpstr>High-Level Goals</vt:lpstr>
      <vt:lpstr>High-Level Goals</vt:lpstr>
      <vt:lpstr>High-Level Goals</vt:lpstr>
      <vt:lpstr>Background &amp; Related Work</vt:lpstr>
      <vt:lpstr>Domain-Specific Languages</vt:lpstr>
      <vt:lpstr>Domain-Specific Languages</vt:lpstr>
      <vt:lpstr>Domain-Specific Languages</vt:lpstr>
      <vt:lpstr>Domain-Specific Languages</vt:lpstr>
      <vt:lpstr>Visual Patching Languages</vt:lpstr>
      <vt:lpstr>Visual Patching Languages</vt:lpstr>
      <vt:lpstr>Visual Patching Languages</vt:lpstr>
      <vt:lpstr>Visual Patching Languages</vt:lpstr>
      <vt:lpstr>General Purpose Languages </vt:lpstr>
      <vt:lpstr>General Purpose Languages </vt:lpstr>
      <vt:lpstr>General Purpose Languages </vt:lpstr>
      <vt:lpstr>General Purpose Languages </vt:lpstr>
      <vt:lpstr>General Purpose Languages </vt:lpstr>
      <vt:lpstr>General Purpose Languages </vt:lpstr>
      <vt:lpstr>Multi-Language Hybrids</vt:lpstr>
      <vt:lpstr>Multi-Language Hybrids</vt:lpstr>
      <vt:lpstr>Multi-Language Hybrids</vt:lpstr>
      <vt:lpstr>Multi-Language Hybrids</vt:lpstr>
      <vt:lpstr>Design Decisions</vt:lpstr>
      <vt:lpstr>Scheme for Max</vt:lpstr>
      <vt:lpstr>Scheme for Max</vt:lpstr>
      <vt:lpstr>Scheme for Max</vt:lpstr>
      <vt:lpstr>Scheme for Max</vt:lpstr>
      <vt:lpstr>Why use Max as the host?</vt:lpstr>
      <vt:lpstr>Why use Max as the host?</vt:lpstr>
      <vt:lpstr>Why use Max as the host?</vt:lpstr>
      <vt:lpstr>Why use Max as the host?</vt:lpstr>
      <vt:lpstr>Why use Max as the host?</vt:lpstr>
      <vt:lpstr>Why not just use the js object?</vt:lpstr>
      <vt:lpstr>Why not just use the js object?</vt:lpstr>
      <vt:lpstr>Why not just use the js object?</vt:lpstr>
      <vt:lpstr>Why not just use the js object?</vt:lpstr>
      <vt:lpstr>Why use Scheme (a Lisp)?</vt:lpstr>
      <vt:lpstr>Why use Scheme (a Lisp)?</vt:lpstr>
      <vt:lpstr>Why use Scheme (a Lisp)?</vt:lpstr>
      <vt:lpstr>Why use Scheme (a Lisp)?</vt:lpstr>
      <vt:lpstr>Features and capabilities</vt:lpstr>
      <vt:lpstr>File I/O</vt:lpstr>
      <vt:lpstr>Evaluate messages as code</vt:lpstr>
      <vt:lpstr>Receive messages as callbacks</vt:lpstr>
      <vt:lpstr>Max data integrations</vt:lpstr>
      <vt:lpstr>Sending Max messages</vt:lpstr>
      <vt:lpstr>Scheduling Events</vt:lpstr>
      <vt:lpstr>Scheduling and Closures</vt:lpstr>
      <vt:lpstr>Conclusion</vt:lpstr>
      <vt:lpstr>What has worked well</vt:lpstr>
      <vt:lpstr>What has worked well</vt:lpstr>
      <vt:lpstr>What has worked well</vt:lpstr>
      <vt:lpstr>What has worked well</vt:lpstr>
      <vt:lpstr>What has worked well</vt:lpstr>
      <vt:lpstr>Current Limitations</vt:lpstr>
      <vt:lpstr>Current Limitations</vt:lpstr>
      <vt:lpstr>Current Limitations</vt:lpstr>
      <vt:lpstr>Current Limitations</vt:lpstr>
      <vt:lpstr>Future Work</vt:lpstr>
      <vt:lpstr>Future Work</vt:lpstr>
      <vt:lpstr>Future Work</vt:lpstr>
      <vt:lpstr>Future Work</vt:lpstr>
      <vt:lpstr>Project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for Max </dc:title>
  <dc:creator>Iain Duncan</dc:creator>
  <cp:lastModifiedBy>Iain Duncan</cp:lastModifiedBy>
  <cp:revision>22</cp:revision>
  <dcterms:created xsi:type="dcterms:W3CDTF">2023-07-22T19:12:07Z</dcterms:created>
  <dcterms:modified xsi:type="dcterms:W3CDTF">2023-07-24T05:14:09Z</dcterms:modified>
</cp:coreProperties>
</file>