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8" r:id="rId5"/>
    <p:sldId id="257" r:id="rId6"/>
    <p:sldId id="262" r:id="rId7"/>
    <p:sldId id="260" r:id="rId8"/>
    <p:sldId id="267" r:id="rId9"/>
    <p:sldId id="281" r:id="rId10"/>
    <p:sldId id="263" r:id="rId11"/>
    <p:sldId id="265" r:id="rId12"/>
    <p:sldId id="266" r:id="rId13"/>
    <p:sldId id="268" r:id="rId14"/>
    <p:sldId id="264" r:id="rId15"/>
    <p:sldId id="269" r:id="rId16"/>
    <p:sldId id="270" r:id="rId17"/>
    <p:sldId id="271" r:id="rId18"/>
    <p:sldId id="282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E7512B-AA2D-41B7-AAC5-678EB3811D5D}">
          <p14:sldIdLst>
            <p14:sldId id="256"/>
            <p14:sldId id="261"/>
            <p14:sldId id="259"/>
            <p14:sldId id="258"/>
            <p14:sldId id="257"/>
            <p14:sldId id="262"/>
            <p14:sldId id="260"/>
            <p14:sldId id="267"/>
            <p14:sldId id="281"/>
            <p14:sldId id="263"/>
            <p14:sldId id="265"/>
            <p14:sldId id="266"/>
            <p14:sldId id="268"/>
            <p14:sldId id="264"/>
            <p14:sldId id="269"/>
            <p14:sldId id="270"/>
            <p14:sldId id="271"/>
            <p14:sldId id="282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00FF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90" d="100"/>
          <a:sy n="90" d="100"/>
        </p:scale>
        <p:origin x="-1392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78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3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38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44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26/09/2017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9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26/09/2017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47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26/09/2017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5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26/09/2017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30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26/09/2017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12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0CE-6A52-4DF0-A8BD-47789400BDAC}" type="datetimeFigureOut">
              <a:rPr lang="en-GB" smtClean="0"/>
              <a:t>26/09/2017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472-4717-4C05-818C-A46FC826DCBD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4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20CE-6A52-4DF0-A8BD-47789400BDAC}" type="datetimeFigureOut">
              <a:rPr lang="en-GB" smtClean="0"/>
              <a:t>26/09/2017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5472-4717-4C05-818C-A46FC826DCBD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35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3333/project?project=183247337362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3333/project?project=183247337362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3333/project?project=1832473373621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nRefine/OpenRefine/wiki/Clustering-In-Depth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Refine/OpenRefine/wiki/Column-Edit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127.0.0.1:3333/project?project=1832473373621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127.0.0.1:3333/project?project=183247337362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127.0.0.1:3333/project?project=183247337362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3333/project?project=1832473373621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3333/project?project=1832473373621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loriousgeneralist.com/2014/12/notes-on-measuring-and-calculating-impact-in-institutional-repositories/" TargetMode="External"/><Relationship Id="rId3" Type="http://schemas.openxmlformats.org/officeDocument/2006/relationships/hyperlink" Target="https://github.com/OpenRefine/OpenRefine/wiki/Documentation-For-Users" TargetMode="External"/><Relationship Id="rId7" Type="http://schemas.openxmlformats.org/officeDocument/2006/relationships/hyperlink" Target="http://www.gloriousgeneralist.com/" TargetMode="External"/><Relationship Id="rId2" Type="http://schemas.openxmlformats.org/officeDocument/2006/relationships/hyperlink" Target="http://openrefin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ottythered/gratefuldata/wiki" TargetMode="External"/><Relationship Id="rId11" Type="http://schemas.openxmlformats.org/officeDocument/2006/relationships/image" Target="../media/image26.jpeg"/><Relationship Id="rId5" Type="http://schemas.openxmlformats.org/officeDocument/2006/relationships/hyperlink" Target="https://en.wikipedia.org/wiki/OpenRefine" TargetMode="External"/><Relationship Id="rId10" Type="http://schemas.openxmlformats.org/officeDocument/2006/relationships/hyperlink" Target="http://enipedia.tudelft.nl/wiki/OpenRefine_Tutorial" TargetMode="External"/><Relationship Id="rId4" Type="http://schemas.openxmlformats.org/officeDocument/2006/relationships/hyperlink" Target="http://www.worldcat.org/title/using-openrefine-the-essential-openrefine-guide-that-takes-you-from-data-analysis-and-error-fixing-to-linking-your-dataset-to-the-web/oclc/889271264" TargetMode="External"/><Relationship Id="rId9" Type="http://schemas.openxmlformats.org/officeDocument/2006/relationships/hyperlink" Target="http://www.intersect.org.au/course-resource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openrefin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Refine/OpenRefine/wiki/Importer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127.0.0.1:3333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en.wikipedia.org/wiki/Text_Creation_Partnersh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3537"/>
            <a:ext cx="9144000" cy="2387600"/>
          </a:xfrm>
        </p:spPr>
        <p:txBody>
          <a:bodyPr/>
          <a:lstStyle/>
          <a:p>
            <a:r>
              <a:rPr lang="en-GB" dirty="0" smtClean="0"/>
              <a:t>Open Refine</a:t>
            </a:r>
            <a:br>
              <a:rPr lang="en-GB" dirty="0" smtClean="0"/>
            </a:br>
            <a:r>
              <a:rPr lang="en-GB" dirty="0" smtClean="0"/>
              <a:t>for Humanities  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265227" y="5763560"/>
            <a:ext cx="280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Lucia Michielin</a:t>
            </a:r>
          </a:p>
          <a:p>
            <a:pPr algn="r"/>
            <a:r>
              <a:rPr lang="en-GB" dirty="0" smtClean="0"/>
              <a:t>Edinburgh University</a:t>
            </a:r>
          </a:p>
          <a:p>
            <a:pPr algn="r"/>
            <a:r>
              <a:rPr lang="en-GB" dirty="0" smtClean="0"/>
              <a:t>L.Michielin@sms.ed.ac.uk</a:t>
            </a:r>
            <a:endParaRPr lang="en-GB" dirty="0"/>
          </a:p>
        </p:txBody>
      </p:sp>
      <p:pic>
        <p:nvPicPr>
          <p:cNvPr id="1026" name="Picture 2" descr="Image result for open ref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" y="7778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ata carpent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" y="5512074"/>
            <a:ext cx="1974561" cy="1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5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6467"/>
            <a:ext cx="12192000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2. Working with OpenRefine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396427" y="1124543"/>
            <a:ext cx="569957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GB" sz="3200" dirty="0" smtClean="0"/>
              <a:t>Data Faceting</a:t>
            </a:r>
          </a:p>
          <a:p>
            <a:pPr>
              <a:lnSpc>
                <a:spcPct val="125000"/>
              </a:lnSpc>
            </a:pPr>
            <a:r>
              <a:rPr lang="en-GB" sz="2400" dirty="0" smtClean="0"/>
              <a:t> (Exploring data by applying multiple filters)</a:t>
            </a:r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75" y="3958502"/>
            <a:ext cx="43815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6426" y="2788950"/>
            <a:ext cx="70122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dirty="0" smtClean="0"/>
              <a:t>S</a:t>
            </a:r>
            <a:r>
              <a:rPr lang="en-GB" sz="2800" b="0" i="0" dirty="0" smtClean="0">
                <a:effectLst/>
              </a:rPr>
              <a:t>eeing the big picture of your data</a:t>
            </a:r>
          </a:p>
          <a:p>
            <a:pPr>
              <a:lnSpc>
                <a:spcPct val="150000"/>
              </a:lnSpc>
            </a:pPr>
            <a:endParaRPr lang="en-GB" sz="2800" b="0" i="0" dirty="0" smtClean="0">
              <a:effectLst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 F</a:t>
            </a:r>
            <a:r>
              <a:rPr lang="en-GB" sz="2800" b="0" i="0" dirty="0" smtClean="0">
                <a:effectLst/>
              </a:rPr>
              <a:t>iltering down to just the subset of rows that you want to change in bulk</a:t>
            </a:r>
            <a:r>
              <a:rPr lang="en-GB" sz="2800" b="0" i="0" dirty="0" smtClean="0">
                <a:solidFill>
                  <a:srgbClr val="333333"/>
                </a:solidFill>
                <a:effectLst/>
              </a:rPr>
              <a:t>.</a:t>
            </a:r>
            <a:endParaRPr lang="en-GB" sz="2800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8" name="Picture 2" descr="Image result for open refin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704" y="10302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467"/>
            <a:ext cx="12192000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2. Working with OpenRefine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5473" y="955964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Exercise: 1</a:t>
            </a:r>
            <a:endParaRPr lang="en-GB" sz="3200" dirty="0"/>
          </a:p>
        </p:txBody>
      </p:sp>
      <p:pic>
        <p:nvPicPr>
          <p:cNvPr id="6" name="Picture 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55" y="3980462"/>
            <a:ext cx="3764778" cy="287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1336" y="2202873"/>
            <a:ext cx="59851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 smtClean="0"/>
              <a:t>Using </a:t>
            </a:r>
            <a:r>
              <a:rPr lang="en-GB" sz="2400" dirty="0"/>
              <a:t>faceting, find out how many years are represented in the </a:t>
            </a:r>
            <a:r>
              <a:rPr lang="en-GB" sz="2400" dirty="0" smtClean="0"/>
              <a:t>catalogue.</a:t>
            </a:r>
          </a:p>
          <a:p>
            <a:pPr marL="342900" indent="-342900">
              <a:buAutoNum type="arabicPeriod"/>
            </a:pPr>
            <a:endParaRPr lang="en-GB" sz="2400" dirty="0"/>
          </a:p>
          <a:p>
            <a:pPr marL="342900" indent="-342900">
              <a:buAutoNum type="arabicPeriod"/>
            </a:pPr>
            <a:r>
              <a:rPr lang="en-GB" sz="2400" dirty="0" smtClean="0"/>
              <a:t>Is </a:t>
            </a:r>
            <a:r>
              <a:rPr lang="en-GB" sz="2400" dirty="0"/>
              <a:t>the column formatted as Number, Date, or Text? </a:t>
            </a:r>
            <a:endParaRPr lang="en-GB" sz="2400" dirty="0" smtClean="0"/>
          </a:p>
          <a:p>
            <a:pPr marL="342900" indent="-342900">
              <a:buAutoNum type="arabicPeriod"/>
            </a:pPr>
            <a:endParaRPr lang="en-GB" sz="2400" dirty="0"/>
          </a:p>
          <a:p>
            <a:pPr marL="342900" indent="-342900">
              <a:buAutoNum type="arabicPeriod"/>
            </a:pPr>
            <a:r>
              <a:rPr lang="en-GB" sz="2400" dirty="0" smtClean="0"/>
              <a:t>Which </a:t>
            </a:r>
            <a:r>
              <a:rPr lang="en-GB" sz="2400" dirty="0"/>
              <a:t>years have the most and least observations?</a:t>
            </a:r>
          </a:p>
          <a:p>
            <a:endParaRPr lang="en-GB" dirty="0"/>
          </a:p>
        </p:txBody>
      </p:sp>
      <p:pic>
        <p:nvPicPr>
          <p:cNvPr id="8" name="Picture 2" descr="Image result for open refin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704" y="10302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6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4" y="1140055"/>
            <a:ext cx="9802091" cy="11935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latin typeface="+mn-lt"/>
              </a:rPr>
              <a:t>Clustering</a:t>
            </a:r>
            <a:br>
              <a:rPr lang="en-GB" sz="3200" dirty="0" smtClean="0">
                <a:latin typeface="+mn-lt"/>
              </a:rPr>
            </a:br>
            <a:r>
              <a:rPr lang="en-GB" sz="2400" dirty="0" smtClean="0">
                <a:latin typeface="+mn-lt"/>
              </a:rPr>
              <a:t>(Finding groups of different values that might be the same thing)</a:t>
            </a:r>
            <a:r>
              <a:rPr lang="en-GB" sz="2600" dirty="0">
                <a:latin typeface="Calibri "/>
              </a:rPr>
              <a:t/>
            </a:r>
            <a:br>
              <a:rPr lang="en-GB" sz="2600" dirty="0">
                <a:latin typeface="Calibri "/>
              </a:rPr>
            </a:br>
            <a:endParaRPr lang="en-GB" sz="2400" dirty="0">
              <a:latin typeface="Calibri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74" y="3384503"/>
            <a:ext cx="5822371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GB" dirty="0" smtClean="0"/>
              <a:t>Edit and control typos and different style of representing the same concept  (e.g. Elizabeth the first, Elisabeth 1, Elisabeth I…)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6467"/>
            <a:ext cx="12192000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2. Working with OpenRefine</a:t>
            </a:r>
            <a:endParaRPr lang="en-GB" sz="2800" dirty="0"/>
          </a:p>
        </p:txBody>
      </p:sp>
      <p:pic>
        <p:nvPicPr>
          <p:cNvPr id="10242" name="Picture 2" descr="Image result for 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87" y="3564082"/>
            <a:ext cx="5528307" cy="316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open refin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704" y="10302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470009" y="6104492"/>
            <a:ext cx="2940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u="sng" dirty="0">
                <a:hlinkClick r:id="rId5"/>
              </a:rPr>
              <a:t>More on clustering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751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467"/>
            <a:ext cx="12192000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2. Working with OpenRefine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324019" y="1083024"/>
            <a:ext cx="410721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0" i="0" dirty="0" smtClean="0">
                <a:effectLst/>
                <a:latin typeface="Calibri "/>
              </a:rPr>
              <a:t>Split</a:t>
            </a:r>
          </a:p>
          <a:p>
            <a:r>
              <a:rPr lang="en-GB" sz="2400" dirty="0" smtClean="0">
                <a:latin typeface="Calibri "/>
              </a:rPr>
              <a:t>(Subdividing the information)</a:t>
            </a:r>
            <a:endParaRPr lang="en-GB" sz="2400" b="0" dirty="0">
              <a:effectLst/>
              <a:latin typeface="Calibri "/>
            </a:endParaRPr>
          </a:p>
        </p:txBody>
      </p:sp>
      <p:pic>
        <p:nvPicPr>
          <p:cNvPr id="6" name="Picture 2" descr="Image result for Spreadsheet from 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17" y="3543300"/>
            <a:ext cx="4508573" cy="321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7828" y="3897912"/>
            <a:ext cx="712940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Exercise: 2 </a:t>
            </a:r>
          </a:p>
          <a:p>
            <a:pPr>
              <a:lnSpc>
                <a:spcPct val="125000"/>
              </a:lnSpc>
            </a:pPr>
            <a:endParaRPr lang="en-GB" sz="2400" dirty="0"/>
          </a:p>
          <a:p>
            <a:pPr>
              <a:lnSpc>
                <a:spcPct val="125000"/>
              </a:lnSpc>
            </a:pPr>
            <a:r>
              <a:rPr lang="en-GB" sz="2400" dirty="0" smtClean="0"/>
              <a:t>Try </a:t>
            </a:r>
            <a:r>
              <a:rPr lang="en-GB" sz="2400" dirty="0"/>
              <a:t>to change the name of the second new column to </a:t>
            </a:r>
            <a:r>
              <a:rPr lang="en-GB" sz="2400" dirty="0" smtClean="0"/>
              <a:t>“Author”. </a:t>
            </a:r>
            <a:r>
              <a:rPr lang="en-GB" sz="2400" dirty="0"/>
              <a:t>How can you correct the problem you encounter?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87828" y="2957437"/>
            <a:ext cx="253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hlinkClick r:id="rId3"/>
              </a:rPr>
              <a:t>More on Splitting</a:t>
            </a:r>
            <a:endParaRPr lang="en-GB" sz="2400" dirty="0"/>
          </a:p>
        </p:txBody>
      </p:sp>
      <p:pic>
        <p:nvPicPr>
          <p:cNvPr id="9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711" y="629687"/>
            <a:ext cx="2328175" cy="177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open refin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32" y="578734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7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9206" y="1171918"/>
            <a:ext cx="30743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0" i="0" dirty="0" smtClean="0">
                <a:effectLst/>
                <a:cs typeface="Arial" panose="020B0604020202020204" pitchFamily="34" charset="0"/>
              </a:rPr>
              <a:t>Undo / Redo</a:t>
            </a:r>
          </a:p>
          <a:p>
            <a:r>
              <a:rPr lang="en-GB" sz="2800" dirty="0" smtClean="0">
                <a:cs typeface="Arial" panose="020B0604020202020204" pitchFamily="34" charset="0"/>
              </a:rPr>
              <a:t>(Control your steps)</a:t>
            </a:r>
            <a:endParaRPr lang="en-GB" sz="28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6467"/>
            <a:ext cx="12192000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2. Working with OpenRefine</a:t>
            </a: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7023773" y="1171918"/>
            <a:ext cx="4937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0" i="0" dirty="0" smtClean="0">
                <a:effectLst/>
                <a:latin typeface="Calibri "/>
              </a:rPr>
              <a:t>Trim Leading and Trailing Whitespace</a:t>
            </a:r>
          </a:p>
          <a:p>
            <a:r>
              <a:rPr lang="en-GB" sz="2800" dirty="0" smtClean="0"/>
              <a:t>(Remove </a:t>
            </a:r>
            <a:r>
              <a:rPr lang="en-GB" sz="2800" dirty="0"/>
              <a:t>blank characters from the beginning and </a:t>
            </a:r>
            <a:r>
              <a:rPr lang="en-GB" sz="2800" dirty="0" smtClean="0"/>
              <a:t>end)</a:t>
            </a:r>
            <a:endParaRPr lang="en-GB" sz="2800" b="0" dirty="0">
              <a:effectLst/>
              <a:latin typeface="Calibri "/>
            </a:endParaRPr>
          </a:p>
        </p:txBody>
      </p:sp>
      <p:pic>
        <p:nvPicPr>
          <p:cNvPr id="13316" name="Picture 4" descr="Image result for mind the step 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9812"/>
            <a:ext cx="3802704" cy="380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mage result for clea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196" y="3333939"/>
            <a:ext cx="4796367" cy="319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open refin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954" y="565545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4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3. Filtering and Sorting with OpenRefine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387928" y="1197602"/>
            <a:ext cx="782089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GB" sz="2800" b="1" i="0" dirty="0" smtClean="0">
                <a:effectLst/>
                <a:latin typeface="Calibri "/>
              </a:rPr>
              <a:t>Questions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b="0" i="0" dirty="0" smtClean="0">
                <a:effectLst/>
                <a:latin typeface="Calibri "/>
              </a:rPr>
              <a:t>How can we select only a subset of our data to work with?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b="0" i="0" dirty="0" smtClean="0">
                <a:effectLst/>
                <a:latin typeface="Calibri "/>
              </a:rPr>
              <a:t>How can we sort our data?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GB" sz="2800" b="0" i="0" dirty="0" smtClean="0">
              <a:effectLst/>
              <a:latin typeface="Calibri "/>
            </a:endParaRPr>
          </a:p>
          <a:p>
            <a:pPr>
              <a:lnSpc>
                <a:spcPct val="125000"/>
              </a:lnSpc>
            </a:pPr>
            <a:r>
              <a:rPr lang="en-GB" sz="2800" b="1" i="0" dirty="0" smtClean="0">
                <a:effectLst/>
                <a:latin typeface="Calibri "/>
              </a:rPr>
              <a:t>Objectives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b="0" i="0" dirty="0" smtClean="0">
                <a:effectLst/>
                <a:latin typeface="Calibri "/>
              </a:rPr>
              <a:t>Filter to a subset of rows by text filter or include/exclude.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b="0" i="0" dirty="0" smtClean="0">
                <a:effectLst/>
                <a:latin typeface="Calibri "/>
              </a:rPr>
              <a:t>Sort table by a column.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b="0" i="0" dirty="0" smtClean="0">
                <a:effectLst/>
                <a:latin typeface="Calibri "/>
              </a:rPr>
              <a:t>Sort by multiple columns.</a:t>
            </a:r>
            <a:endParaRPr lang="en-GB" sz="2400" b="0" i="0" dirty="0">
              <a:effectLst/>
              <a:latin typeface="Calibri "/>
            </a:endParaRPr>
          </a:p>
        </p:txBody>
      </p:sp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99" y="3647210"/>
            <a:ext cx="4622783" cy="308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21537" y="2672321"/>
            <a:ext cx="2576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Tidying Up your Data!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348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3. Filtering and Sorting with OpenRefine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179635" y="1031070"/>
            <a:ext cx="31911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0" i="0" dirty="0" smtClean="0">
                <a:effectLst/>
                <a:latin typeface="Calibri "/>
              </a:rPr>
              <a:t>Filtering</a:t>
            </a:r>
          </a:p>
          <a:p>
            <a:r>
              <a:rPr lang="en-GB" sz="2400" dirty="0" smtClean="0">
                <a:latin typeface="Calibri "/>
              </a:rPr>
              <a:t>(Working on a subset)</a:t>
            </a:r>
            <a:endParaRPr lang="en-GB" sz="2400" b="0" i="0" dirty="0">
              <a:effectLst/>
              <a:latin typeface="Calibri "/>
            </a:endParaRPr>
          </a:p>
        </p:txBody>
      </p:sp>
      <p:pic>
        <p:nvPicPr>
          <p:cNvPr id="15362" name="Picture 2" descr="Image result for sottoinsi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53" y="2268728"/>
            <a:ext cx="3229493" cy="23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35782" y="1662704"/>
            <a:ext cx="6456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i="0" dirty="0" smtClean="0">
                <a:effectLst/>
                <a:latin typeface="Helvetica Neue"/>
              </a:rPr>
              <a:t> How would you restrict this to one of the author selected?</a:t>
            </a:r>
            <a:endParaRPr lang="en-GB" sz="2400" b="0" i="0" dirty="0">
              <a:effectLst/>
              <a:latin typeface="Helvetica Neue"/>
            </a:endParaRPr>
          </a:p>
        </p:txBody>
      </p:sp>
      <p:pic>
        <p:nvPicPr>
          <p:cNvPr id="8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981212"/>
            <a:ext cx="3127702" cy="23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35782" y="851450"/>
            <a:ext cx="43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Exercise</a:t>
            </a:r>
            <a:r>
              <a:rPr lang="en-GB" sz="3200" dirty="0" smtClean="0"/>
              <a:t> 1 </a:t>
            </a:r>
            <a:endParaRPr lang="en-GB" sz="3200" dirty="0"/>
          </a:p>
        </p:txBody>
      </p:sp>
      <p:pic>
        <p:nvPicPr>
          <p:cNvPr id="9" name="Picture 2" descr="Image result for open refin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4" y="547469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3. Filtering and Sorting with OpenRefine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106412" y="985747"/>
            <a:ext cx="5523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0" i="0" dirty="0" smtClean="0">
                <a:effectLst/>
              </a:rPr>
              <a:t>Sorting Data </a:t>
            </a:r>
          </a:p>
          <a:p>
            <a:r>
              <a:rPr lang="en-GB" sz="2800" dirty="0" smtClean="0"/>
              <a:t>(Single column and multiple column)</a:t>
            </a:r>
            <a:endParaRPr lang="en-GB" sz="2800" b="0" dirty="0">
              <a:effectLst/>
            </a:endParaRPr>
          </a:p>
        </p:txBody>
      </p:sp>
      <p:pic>
        <p:nvPicPr>
          <p:cNvPr id="1638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909" y="3860945"/>
            <a:ext cx="3899091" cy="292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412" y="2445730"/>
            <a:ext cx="818649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Exercise </a:t>
            </a:r>
            <a:r>
              <a:rPr lang="en-GB" sz="3200" dirty="0" smtClean="0"/>
              <a:t>3</a:t>
            </a:r>
          </a:p>
          <a:p>
            <a:endParaRPr lang="en-GB" sz="3200" dirty="0" smtClean="0"/>
          </a:p>
          <a:p>
            <a:r>
              <a:rPr lang="en-GB" sz="2400" dirty="0"/>
              <a:t>You might like to look for trends in your data by Page length of collection across years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How do you sort your data by year</a:t>
            </a:r>
            <a:r>
              <a:rPr lang="en-GB" sz="24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How would you do this differently if you were instead trying to see all of your entries in chronological order?</a:t>
            </a:r>
          </a:p>
          <a:p>
            <a:endParaRPr lang="en-GB" dirty="0"/>
          </a:p>
        </p:txBody>
      </p:sp>
      <p:pic>
        <p:nvPicPr>
          <p:cNvPr id="8" name="Picture 2" descr="Image result for open refin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280" y="82827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8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3. Filtering and Sorting with OpenRefine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106412" y="985747"/>
            <a:ext cx="5523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0" i="0" dirty="0" smtClean="0">
                <a:effectLst/>
              </a:rPr>
              <a:t>Sorting Data </a:t>
            </a:r>
          </a:p>
          <a:p>
            <a:r>
              <a:rPr lang="en-GB" sz="2800" dirty="0" smtClean="0"/>
              <a:t>(Single column and multiple column)</a:t>
            </a:r>
            <a:endParaRPr lang="en-GB" sz="2800" b="0" dirty="0">
              <a:effectLst/>
            </a:endParaRPr>
          </a:p>
        </p:txBody>
      </p:sp>
      <p:pic>
        <p:nvPicPr>
          <p:cNvPr id="1638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909" y="3860945"/>
            <a:ext cx="3899091" cy="292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412" y="2445730"/>
            <a:ext cx="818649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Exercise </a:t>
            </a:r>
            <a:r>
              <a:rPr lang="en-GB" sz="3200" dirty="0" smtClean="0"/>
              <a:t>4</a:t>
            </a:r>
          </a:p>
          <a:p>
            <a:endParaRPr lang="en-GB" sz="3200" dirty="0" smtClean="0"/>
          </a:p>
          <a:p>
            <a:r>
              <a:rPr lang="en-GB" sz="2400" dirty="0"/>
              <a:t>Sort by Date, Author and Pages in some order. </a:t>
            </a:r>
            <a:endParaRPr lang="en-GB" sz="2400" dirty="0" smtClean="0"/>
          </a:p>
          <a:p>
            <a:r>
              <a:rPr lang="en-GB" sz="2400" dirty="0" smtClean="0"/>
              <a:t>Be </a:t>
            </a:r>
            <a:r>
              <a:rPr lang="en-GB" sz="2400" dirty="0"/>
              <a:t>creative: try sorting as numbers or text, and in reverse order (largest to smallest or z to a).</a:t>
            </a:r>
          </a:p>
          <a:p>
            <a:r>
              <a:rPr lang="en-GB" sz="2400" dirty="0"/>
              <a:t>Use &gt; Sort &gt; Remove sort to remove the sort on the second of three columns. Notice how that changes the order.</a:t>
            </a:r>
          </a:p>
          <a:p>
            <a:endParaRPr lang="en-GB" dirty="0"/>
          </a:p>
        </p:txBody>
      </p:sp>
      <p:pic>
        <p:nvPicPr>
          <p:cNvPr id="8" name="Picture 2" descr="Image result for open refin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280" y="82827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9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8172"/>
            <a:ext cx="7339446" cy="56662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GB" b="1" dirty="0" smtClean="0"/>
              <a:t>Questions</a:t>
            </a:r>
          </a:p>
          <a:p>
            <a:pPr>
              <a:lnSpc>
                <a:spcPct val="125000"/>
              </a:lnSpc>
            </a:pPr>
            <a:endParaRPr lang="en-GB" sz="2400" dirty="0" smtClean="0"/>
          </a:p>
          <a:p>
            <a:pPr>
              <a:lnSpc>
                <a:spcPct val="125000"/>
              </a:lnSpc>
            </a:pPr>
            <a:endParaRPr lang="en-GB" sz="2400" dirty="0"/>
          </a:p>
          <a:p>
            <a:pPr>
              <a:lnSpc>
                <a:spcPct val="125000"/>
              </a:lnSpc>
            </a:pPr>
            <a:endParaRPr lang="en-GB" sz="2400" dirty="0"/>
          </a:p>
          <a:p>
            <a:pPr marL="0" indent="0">
              <a:lnSpc>
                <a:spcPct val="125000"/>
              </a:lnSpc>
              <a:buNone/>
            </a:pPr>
            <a:r>
              <a:rPr lang="en-GB" b="1" dirty="0" smtClean="0"/>
              <a:t>Objectives</a:t>
            </a:r>
          </a:p>
          <a:p>
            <a:pPr>
              <a:lnSpc>
                <a:spcPct val="125000"/>
              </a:lnSpc>
            </a:pPr>
            <a:r>
              <a:rPr lang="en-GB" sz="2400" dirty="0" smtClean="0"/>
              <a:t>Transform </a:t>
            </a:r>
            <a:r>
              <a:rPr lang="en-GB" sz="2400" dirty="0"/>
              <a:t>a text column into a number column.</a:t>
            </a:r>
          </a:p>
          <a:p>
            <a:pPr>
              <a:lnSpc>
                <a:spcPct val="125000"/>
              </a:lnSpc>
            </a:pPr>
            <a:r>
              <a:rPr lang="en-GB" sz="2400" dirty="0"/>
              <a:t>Identify and modify non-numeric values in a column using facets.</a:t>
            </a:r>
          </a:p>
          <a:p>
            <a:pPr>
              <a:lnSpc>
                <a:spcPct val="125000"/>
              </a:lnSpc>
            </a:pPr>
            <a:r>
              <a:rPr lang="en-GB" sz="2400" dirty="0"/>
              <a:t>Use scatterplot facet to examine relationships among columns.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4. Examining Numbers in OpenRefine</a:t>
            </a:r>
            <a:endParaRPr lang="en-GB" sz="2800" dirty="0"/>
          </a:p>
        </p:txBody>
      </p:sp>
      <p:pic>
        <p:nvPicPr>
          <p:cNvPr id="1028" name="Picture 4" descr="Image result for numb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90" y="3471690"/>
            <a:ext cx="4926047" cy="328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1928766"/>
            <a:ext cx="11940358" cy="981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How can we convert a column from one data type to another?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How can we visualize relationships among columns?</a:t>
            </a:r>
          </a:p>
        </p:txBody>
      </p:sp>
    </p:spTree>
    <p:extLst>
      <p:ext uri="{BB962C8B-B14F-4D97-AF65-F5344CB8AC3E}">
        <p14:creationId xmlns:p14="http://schemas.microsoft.com/office/powerpoint/2010/main" val="36620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27" y="209262"/>
            <a:ext cx="6632864" cy="1325563"/>
          </a:xfrm>
        </p:spPr>
        <p:txBody>
          <a:bodyPr/>
          <a:lstStyle/>
          <a:p>
            <a:r>
              <a:rPr lang="en-GB" dirty="0" smtClean="0"/>
              <a:t>Before starting …some practical 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50316"/>
            <a:ext cx="3499211" cy="435133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Coffee </a:t>
            </a:r>
            <a:r>
              <a:rPr lang="en-GB" sz="3600" dirty="0" smtClean="0"/>
              <a:t>break </a:t>
            </a:r>
          </a:p>
          <a:p>
            <a:endParaRPr lang="en-GB" sz="3600" dirty="0" smtClean="0"/>
          </a:p>
          <a:p>
            <a:r>
              <a:rPr lang="en-GB" sz="3600" dirty="0" smtClean="0"/>
              <a:t>Restrooms</a:t>
            </a:r>
          </a:p>
          <a:p>
            <a:endParaRPr lang="en-GB" sz="3600" dirty="0" smtClean="0"/>
          </a:p>
          <a:p>
            <a:r>
              <a:rPr lang="en-GB" sz="3600" dirty="0" smtClean="0"/>
              <a:t>Stickers</a:t>
            </a:r>
          </a:p>
        </p:txBody>
      </p:sp>
      <p:pic>
        <p:nvPicPr>
          <p:cNvPr id="3074" name="Picture 2" descr="Image result for pausa caff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2"/>
          <a:stretch/>
        </p:blipFill>
        <p:spPr bwMode="auto">
          <a:xfrm>
            <a:off x="7762008" y="105352"/>
            <a:ext cx="4327323" cy="387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restro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611" y="1410784"/>
            <a:ext cx="3909363" cy="390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60" y="4045094"/>
            <a:ext cx="3680218" cy="28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6735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Exercise 1</a:t>
            </a:r>
            <a:r>
              <a:rPr lang="en-GB" dirty="0" smtClean="0"/>
              <a:t>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Transform 3 columns from </a:t>
            </a:r>
            <a:r>
              <a:rPr lang="en-GB" b="1" dirty="0" smtClean="0"/>
              <a:t>text data</a:t>
            </a:r>
            <a:r>
              <a:rPr lang="en-GB" dirty="0" smtClean="0"/>
              <a:t> to </a:t>
            </a:r>
            <a:r>
              <a:rPr lang="en-GB" b="1" dirty="0" smtClean="0"/>
              <a:t>number data</a:t>
            </a:r>
            <a:r>
              <a:rPr lang="en-GB" dirty="0" smtClean="0"/>
              <a:t>? What happen to the columns that are not numbers?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4. Examining Numbers in OpenRefine</a:t>
            </a:r>
            <a:endParaRPr lang="en-GB" sz="2800" dirty="0"/>
          </a:p>
        </p:txBody>
      </p:sp>
      <p:pic>
        <p:nvPicPr>
          <p:cNvPr id="1026" name="Picture 2" descr="Image result for number play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537" y="3325092"/>
            <a:ext cx="4472745" cy="335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9"/>
          <p:cNvSpPr txBox="1"/>
          <p:nvPr/>
        </p:nvSpPr>
        <p:spPr>
          <a:xfrm>
            <a:off x="148856" y="3152950"/>
            <a:ext cx="6328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Exercise 2</a:t>
            </a:r>
            <a:r>
              <a:rPr lang="en-GB" sz="2800" dirty="0" smtClean="0"/>
              <a:t>:</a:t>
            </a:r>
          </a:p>
          <a:p>
            <a:endParaRPr lang="en-GB" sz="2800" dirty="0"/>
          </a:p>
          <a:p>
            <a:r>
              <a:rPr lang="de-DE" sz="2800" dirty="0"/>
              <a:t>What</a:t>
            </a:r>
            <a:r>
              <a:rPr lang="de-DE" sz="2800" dirty="0"/>
              <a:t> happen </a:t>
            </a:r>
            <a:r>
              <a:rPr lang="de-DE" sz="2800" dirty="0"/>
              <a:t>when</a:t>
            </a:r>
            <a:r>
              <a:rPr lang="de-DE" sz="2800" dirty="0"/>
              <a:t> </a:t>
            </a:r>
            <a:r>
              <a:rPr lang="de-DE" sz="2800" dirty="0"/>
              <a:t>we</a:t>
            </a:r>
            <a:r>
              <a:rPr lang="de-DE" sz="2800" dirty="0"/>
              <a:t> </a:t>
            </a:r>
            <a:r>
              <a:rPr lang="de-DE" sz="2800" dirty="0"/>
              <a:t>have</a:t>
            </a:r>
            <a:r>
              <a:rPr lang="de-DE" sz="2800" dirty="0"/>
              <a:t> </a:t>
            </a:r>
            <a:r>
              <a:rPr lang="de-DE" sz="2800" dirty="0"/>
              <a:t>mixed</a:t>
            </a:r>
            <a:r>
              <a:rPr lang="de-DE" sz="2800" dirty="0"/>
              <a:t> </a:t>
            </a:r>
            <a:r>
              <a:rPr lang="de-DE" sz="2800" dirty="0"/>
              <a:t>data</a:t>
            </a:r>
            <a:r>
              <a:rPr lang="de-DE" sz="2800" dirty="0"/>
              <a:t>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132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782" y="328477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+mn-lt"/>
              </a:rPr>
              <a:t>Scatterplot Facet</a:t>
            </a:r>
            <a:endParaRPr lang="en-GB" sz="32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4. Examining Numbers in OpenRefine</a:t>
            </a:r>
            <a:endParaRPr lang="en-GB" sz="28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993" y="2616777"/>
            <a:ext cx="44577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20782" y="1443907"/>
            <a:ext cx="5237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Exercise </a:t>
            </a:r>
            <a:r>
              <a:rPr lang="en-GB" sz="3200" b="1" dirty="0" smtClean="0"/>
              <a:t>3</a:t>
            </a:r>
            <a:r>
              <a:rPr lang="en-GB" sz="3200" dirty="0" smtClean="0"/>
              <a:t>:</a:t>
            </a:r>
          </a:p>
          <a:p>
            <a:endParaRPr lang="en-GB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2360809"/>
            <a:ext cx="75278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altLang="en-US" sz="2400" dirty="0">
                <a:ea typeface="SimSun" panose="02010600030101010101" pitchFamily="2" charset="-122"/>
                <a:cs typeface="Arial" panose="020B0604020202020204" pitchFamily="34" charset="0"/>
              </a:rPr>
              <a:t>Examine the scatterplots overall. Do the patterns make sense</a:t>
            </a:r>
            <a:r>
              <a:rPr lang="en-GB" altLang="en-US" sz="2400" dirty="0" smtClean="0">
                <a:ea typeface="SimSun" panose="02010600030101010101" pitchFamily="2" charset="-122"/>
                <a:cs typeface="Arial" panose="020B0604020202020204" pitchFamily="34" charset="0"/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GB" altLang="en-US" sz="2400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altLang="en-US" sz="2400" dirty="0">
                <a:ea typeface="SimSun" panose="02010600030101010101" pitchFamily="2" charset="-122"/>
                <a:cs typeface="Arial" panose="020B0604020202020204" pitchFamily="34" charset="0"/>
              </a:rPr>
              <a:t>Why does the scatterplot for VID vs Date have the pattern it does</a:t>
            </a:r>
            <a:r>
              <a:rPr lang="en-GB" altLang="en-US" sz="2400" dirty="0" smtClean="0">
                <a:ea typeface="SimSun" panose="02010600030101010101" pitchFamily="2" charset="-122"/>
                <a:cs typeface="Arial" panose="020B0604020202020204" pitchFamily="34" charset="0"/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GB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 smtClean="0"/>
              <a:t>3. </a:t>
            </a:r>
            <a:r>
              <a:rPr lang="en-GB" sz="2400" dirty="0"/>
              <a:t>Click in the scatterplot facet in the left margin and drag to highlight a rectangle. </a:t>
            </a:r>
            <a:r>
              <a:rPr lang="en-GB" sz="2400" dirty="0" smtClean="0"/>
              <a:t>What happen to the data?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 smtClean="0"/>
              <a:t>4. Redo the Text Filter on Author to show only the entries including the letters Arch. What happen to the scatterplot?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82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5. Scripts from OpenRefine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24451" y="626735"/>
            <a:ext cx="1174309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GB" sz="2800" b="1" dirty="0" smtClean="0"/>
              <a:t>Questions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How </a:t>
            </a:r>
            <a:r>
              <a:rPr lang="en-GB" sz="2800" dirty="0"/>
              <a:t>can we document the data-cleaning steps we’ve applied to our </a:t>
            </a:r>
            <a:r>
              <a:rPr lang="en-GB" sz="2800" dirty="0" smtClean="0"/>
              <a:t>data?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How </a:t>
            </a:r>
            <a:r>
              <a:rPr lang="en-GB" sz="2800" dirty="0"/>
              <a:t>can we apply these steps to additional data sets</a:t>
            </a:r>
            <a:r>
              <a:rPr lang="en-GB" sz="2800" dirty="0" smtClean="0"/>
              <a:t>?</a:t>
            </a:r>
            <a:endParaRPr lang="en-GB" sz="2800" b="1" dirty="0" smtClean="0"/>
          </a:p>
          <a:p>
            <a:pPr>
              <a:lnSpc>
                <a:spcPct val="125000"/>
              </a:lnSpc>
            </a:pPr>
            <a:endParaRPr lang="en-GB" sz="2400" b="1" dirty="0" smtClean="0"/>
          </a:p>
          <a:p>
            <a:pPr>
              <a:lnSpc>
                <a:spcPct val="125000"/>
              </a:lnSpc>
            </a:pPr>
            <a:endParaRPr lang="en-GB" sz="2400" b="1" dirty="0" smtClean="0"/>
          </a:p>
          <a:p>
            <a:pPr>
              <a:lnSpc>
                <a:spcPct val="125000"/>
              </a:lnSpc>
            </a:pPr>
            <a:r>
              <a:rPr lang="en-GB" sz="2800" b="1" dirty="0" smtClean="0"/>
              <a:t>Objectives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Describe </a:t>
            </a:r>
            <a:r>
              <a:rPr lang="en-GB" sz="2800" dirty="0"/>
              <a:t>how OpenRefine generates JSON </a:t>
            </a:r>
            <a:r>
              <a:rPr lang="en-GB" sz="2800" dirty="0" smtClean="0"/>
              <a:t>code.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Demonstrate </a:t>
            </a:r>
            <a:r>
              <a:rPr lang="en-GB" sz="2800" dirty="0"/>
              <a:t>ability to export JSON code from </a:t>
            </a:r>
            <a:r>
              <a:rPr lang="en-GB" sz="2800" dirty="0" smtClean="0"/>
              <a:t>OpenRefine.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Save </a:t>
            </a:r>
            <a:r>
              <a:rPr lang="en-GB" sz="2800" dirty="0"/>
              <a:t>JSON code from an </a:t>
            </a:r>
            <a:r>
              <a:rPr lang="en-GB" sz="2800" dirty="0" smtClean="0"/>
              <a:t>analysis.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Apply </a:t>
            </a:r>
            <a:r>
              <a:rPr lang="en-GB" sz="2800" dirty="0"/>
              <a:t>saved JSON code to an analysis.</a:t>
            </a:r>
            <a:endParaRPr lang="en-GB" sz="2800" b="0" i="0" dirty="0">
              <a:effectLst/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806" y="3903805"/>
            <a:ext cx="2954194" cy="295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91" y="424906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+mn-lt"/>
              </a:rPr>
              <a:t>Saving the cleaning flowchart </a:t>
            </a:r>
            <a:endParaRPr lang="en-GB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60" y="1750469"/>
            <a:ext cx="1186988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As you conduct your data cleaning and preliminary analysis, </a:t>
            </a:r>
            <a:r>
              <a:rPr lang="en-GB" dirty="0" smtClean="0"/>
              <a:t>Open Refine </a:t>
            </a:r>
            <a:r>
              <a:rPr lang="en-GB" dirty="0"/>
              <a:t>saves every change you make to the dataset. These changes are saved in a format known as JSON (JavaScript Object Notation). You can export this JSON script and apply it to other data files.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5. Scripts from OpenRefine</a:t>
            </a:r>
            <a:endParaRPr lang="en-GB" sz="2800" dirty="0"/>
          </a:p>
        </p:txBody>
      </p:sp>
      <p:pic>
        <p:nvPicPr>
          <p:cNvPr id="3076" name="Picture 4" descr="Image result for flow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641" y="3762396"/>
            <a:ext cx="3920029" cy="29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420379"/>
            <a:ext cx="8212089" cy="519307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Questions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How </a:t>
            </a:r>
            <a:r>
              <a:rPr lang="en-GB" dirty="0"/>
              <a:t>can we save and export our cleaned data from OpenRefine</a:t>
            </a:r>
            <a:r>
              <a:rPr lang="en-GB" dirty="0" smtClean="0"/>
              <a:t>?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Objectives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Save </a:t>
            </a:r>
            <a:r>
              <a:rPr lang="en-GB" dirty="0"/>
              <a:t>an OpenRefine project.</a:t>
            </a:r>
          </a:p>
          <a:p>
            <a:pPr>
              <a:lnSpc>
                <a:spcPct val="150000"/>
              </a:lnSpc>
            </a:pPr>
            <a:r>
              <a:rPr lang="en-GB" dirty="0"/>
              <a:t>Export cleaned data from an OpenRefine project.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rgbClr val="0000FF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6. Exporting and Saving Data from OpenRefine</a:t>
            </a:r>
            <a:endParaRPr lang="en-GB" sz="2800" dirty="0"/>
          </a:p>
        </p:txBody>
      </p:sp>
      <p:sp>
        <p:nvSpPr>
          <p:cNvPr id="6" name="AutoShape 4" descr="Image result for expo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126" name="Picture 6" descr="https://www.thekharkivtimes.com/wp-content/uploads/2016/07/1056-640x48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089" y="1097757"/>
            <a:ext cx="3331056" cy="249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520" y="3989675"/>
            <a:ext cx="233362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28" y="8592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Questions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What </a:t>
            </a:r>
            <a:r>
              <a:rPr lang="en-GB" dirty="0"/>
              <a:t>other resources are available for working with OpenRefine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rgbClr val="CC00CC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7. Other Resources in OpenRefine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121228" y="3222615"/>
            <a:ext cx="76910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/>
              <a:t>Objectives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Understand </a:t>
            </a:r>
            <a:r>
              <a:rPr lang="en-GB" sz="2800" dirty="0"/>
              <a:t>that there are many online resources available for more information on OpenRefine.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Identify other resources about OpenRefine</a:t>
            </a:r>
          </a:p>
        </p:txBody>
      </p:sp>
      <p:pic>
        <p:nvPicPr>
          <p:cNvPr id="1026" name="Picture 2" descr="Image result for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42" y="4138217"/>
            <a:ext cx="47529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7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707940"/>
            <a:ext cx="6677247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337AB7"/>
                </a:solidFill>
                <a:latin typeface="Calibri" panose="020F0502020204030204" pitchFamily="34" charset="0"/>
                <a:hlinkClick r:id="rId2"/>
              </a:rPr>
              <a:t>OpenRefine web </a:t>
            </a:r>
            <a:r>
              <a:rPr lang="en-GB" sz="2200" dirty="0" smtClean="0">
                <a:solidFill>
                  <a:srgbClr val="337AB7"/>
                </a:solidFill>
                <a:latin typeface="Calibri" panose="020F0502020204030204" pitchFamily="34" charset="0"/>
                <a:hlinkClick r:id="rId2"/>
              </a:rPr>
              <a:t>site</a:t>
            </a:r>
            <a:endParaRPr lang="en-GB" sz="2200" dirty="0" smtClean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337AB7"/>
                </a:solidFill>
                <a:latin typeface="Calibri" panose="020F0502020204030204" pitchFamily="34" charset="0"/>
                <a:hlinkClick r:id="rId3"/>
              </a:rPr>
              <a:t>OpenRefine </a:t>
            </a:r>
            <a:r>
              <a:rPr lang="en-GB" sz="2200" dirty="0">
                <a:solidFill>
                  <a:srgbClr val="337AB7"/>
                </a:solidFill>
                <a:latin typeface="Calibri" panose="020F0502020204030204" pitchFamily="34" charset="0"/>
                <a:hlinkClick r:id="rId3"/>
              </a:rPr>
              <a:t>Documentation for </a:t>
            </a:r>
            <a:r>
              <a:rPr lang="en-GB" sz="2200" dirty="0" smtClean="0">
                <a:solidFill>
                  <a:srgbClr val="337AB7"/>
                </a:solidFill>
                <a:latin typeface="Calibri" panose="020F0502020204030204" pitchFamily="34" charset="0"/>
                <a:hlinkClick r:id="rId3"/>
              </a:rPr>
              <a:t>Users</a:t>
            </a:r>
            <a:endParaRPr lang="en-GB" sz="2200" dirty="0" smtClean="0">
              <a:solidFill>
                <a:srgbClr val="333333"/>
              </a:solidFill>
              <a:latin typeface="Calibri" panose="020F0502020204030204" pitchFamily="34" charset="0"/>
              <a:hlinkClick r:id="rId3"/>
            </a:endParaRP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337AB7"/>
                </a:solidFill>
                <a:latin typeface="Calibri" panose="020F0502020204030204" pitchFamily="34" charset="0"/>
                <a:hlinkClick r:id="rId3"/>
              </a:rPr>
              <a:t>OpenRefine </a:t>
            </a:r>
            <a:r>
              <a:rPr lang="en-GB" sz="2200" dirty="0">
                <a:solidFill>
                  <a:srgbClr val="337AB7"/>
                </a:solidFill>
                <a:latin typeface="Calibri" panose="020F0502020204030204" pitchFamily="34" charset="0"/>
                <a:hlinkClick r:id="rId3"/>
              </a:rPr>
              <a:t>documentation Wiki </a:t>
            </a:r>
            <a:r>
              <a:rPr lang="en-GB" sz="2200" dirty="0" smtClean="0">
                <a:solidFill>
                  <a:srgbClr val="337AB7"/>
                </a:solidFill>
                <a:latin typeface="Calibri" panose="020F0502020204030204" pitchFamily="34" charset="0"/>
                <a:hlinkClick r:id="rId3"/>
              </a:rPr>
              <a:t>site</a:t>
            </a:r>
            <a:endParaRPr lang="en-GB" sz="2200" dirty="0" smtClean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337AB7"/>
                </a:solidFill>
                <a:latin typeface="Calibri" panose="020F0502020204030204" pitchFamily="34" charset="0"/>
                <a:hlinkClick r:id="rId4"/>
              </a:rPr>
              <a:t>Using </a:t>
            </a:r>
            <a:r>
              <a:rPr lang="en-GB" sz="2200" dirty="0">
                <a:solidFill>
                  <a:srgbClr val="337AB7"/>
                </a:solidFill>
                <a:latin typeface="Calibri" panose="020F0502020204030204" pitchFamily="34" charset="0"/>
                <a:hlinkClick r:id="rId4"/>
              </a:rPr>
              <a:t>OpenRefine</a:t>
            </a:r>
            <a:r>
              <a:rPr lang="en-GB" sz="2200" dirty="0">
                <a:solidFill>
                  <a:srgbClr val="333333"/>
                </a:solidFill>
                <a:latin typeface="Calibri" panose="020F0502020204030204" pitchFamily="34" charset="0"/>
              </a:rPr>
              <a:t> book by Ruben </a:t>
            </a:r>
            <a:r>
              <a:rPr lang="en-GB" sz="2200" dirty="0">
                <a:solidFill>
                  <a:srgbClr val="333333"/>
                </a:solidFill>
                <a:latin typeface="Calibri" panose="020F0502020204030204" pitchFamily="34" charset="0"/>
              </a:rPr>
              <a:t>Verborgh</a:t>
            </a:r>
            <a:r>
              <a:rPr lang="en-GB" sz="2200" dirty="0">
                <a:solidFill>
                  <a:srgbClr val="333333"/>
                </a:solidFill>
                <a:latin typeface="Calibri" panose="020F0502020204030204" pitchFamily="34" charset="0"/>
              </a:rPr>
              <a:t>, Max De Wilde and </a:t>
            </a:r>
            <a:r>
              <a:rPr lang="en-GB" sz="2200" dirty="0">
                <a:solidFill>
                  <a:srgbClr val="333333"/>
                </a:solidFill>
                <a:latin typeface="Calibri" panose="020F0502020204030204" pitchFamily="34" charset="0"/>
              </a:rPr>
              <a:t>Aniket</a:t>
            </a:r>
            <a:r>
              <a:rPr lang="en-GB" sz="2200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en-GB" sz="22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Sawant</a:t>
            </a:r>
            <a:endParaRPr lang="en-GB" sz="2200" dirty="0" smtClean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337AB7"/>
                </a:solidFill>
                <a:latin typeface="Calibri" panose="020F0502020204030204" pitchFamily="34" charset="0"/>
                <a:hlinkClick r:id="rId5"/>
              </a:rPr>
              <a:t>OpenRefine </a:t>
            </a:r>
            <a:r>
              <a:rPr lang="en-GB" sz="2200" dirty="0">
                <a:solidFill>
                  <a:srgbClr val="337AB7"/>
                </a:solidFill>
                <a:latin typeface="Calibri" panose="020F0502020204030204" pitchFamily="34" charset="0"/>
                <a:hlinkClick r:id="rId5"/>
              </a:rPr>
              <a:t>history from Wikipedia</a:t>
            </a:r>
            <a:endParaRPr lang="en-GB" sz="2200" b="0" i="0" dirty="0">
              <a:solidFill>
                <a:srgbClr val="333333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3515"/>
            <a:ext cx="12192000" cy="523220"/>
          </a:xfrm>
          <a:prstGeom prst="rect">
            <a:avLst/>
          </a:prstGeom>
          <a:solidFill>
            <a:srgbClr val="CC00CC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7. Other Resources in OpenRefine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6432698" y="707940"/>
            <a:ext cx="5759302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337AB7"/>
                </a:solidFill>
                <a:hlinkClick r:id="rId6"/>
              </a:rPr>
              <a:t>Grateful </a:t>
            </a:r>
            <a:r>
              <a:rPr lang="en-GB" sz="2200" dirty="0">
                <a:solidFill>
                  <a:srgbClr val="337AB7"/>
                </a:solidFill>
                <a:hlinkClick r:id="rId6"/>
              </a:rPr>
              <a:t>Data</a:t>
            </a:r>
            <a:r>
              <a:rPr lang="en-GB" sz="2200" dirty="0">
                <a:solidFill>
                  <a:srgbClr val="333333"/>
                </a:solidFill>
              </a:rPr>
              <a:t> is a fun sight with many resources devoted to OpenRefine, including a nice </a:t>
            </a:r>
            <a:r>
              <a:rPr lang="en-GB" sz="2200" dirty="0" smtClean="0">
                <a:solidFill>
                  <a:srgbClr val="333333"/>
                </a:solidFill>
              </a:rPr>
              <a:t>tutorial.</a:t>
            </a: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337AB7"/>
                </a:solidFill>
                <a:hlinkClick r:id="rId7"/>
              </a:rPr>
              <a:t>Margaret </a:t>
            </a:r>
            <a:r>
              <a:rPr lang="en-GB" sz="2200" dirty="0">
                <a:solidFill>
                  <a:srgbClr val="337AB7"/>
                </a:solidFill>
                <a:hlinkClick r:id="rId7"/>
              </a:rPr>
              <a:t>Heller</a:t>
            </a:r>
            <a:r>
              <a:rPr lang="en-GB" sz="2200" dirty="0">
                <a:solidFill>
                  <a:srgbClr val="333333"/>
                </a:solidFill>
              </a:rPr>
              <a:t> shows how she uses OpenRefine for </a:t>
            </a:r>
            <a:r>
              <a:rPr lang="en-GB" sz="2200" dirty="0">
                <a:solidFill>
                  <a:srgbClr val="337AB7"/>
                </a:solidFill>
                <a:hlinkClick r:id="rId8"/>
              </a:rPr>
              <a:t>Measuring and Counting Impact in </a:t>
            </a:r>
            <a:r>
              <a:rPr lang="en-GB" sz="2200" dirty="0" smtClean="0">
                <a:solidFill>
                  <a:srgbClr val="337AB7"/>
                </a:solidFill>
                <a:hlinkClick r:id="rId8"/>
              </a:rPr>
              <a:t>Repositories</a:t>
            </a:r>
            <a:r>
              <a:rPr lang="en-GB" sz="2200" dirty="0" smtClean="0">
                <a:solidFill>
                  <a:srgbClr val="333333"/>
                </a:solidFill>
              </a:rPr>
              <a:t>.</a:t>
            </a: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337AB7"/>
                </a:solidFill>
                <a:hlinkClick r:id="rId9"/>
              </a:rPr>
              <a:t>Intersect </a:t>
            </a:r>
            <a:r>
              <a:rPr lang="en-GB" sz="2200" dirty="0">
                <a:solidFill>
                  <a:srgbClr val="337AB7"/>
                </a:solidFill>
                <a:hlinkClick r:id="rId9"/>
              </a:rPr>
              <a:t>Course Resources</a:t>
            </a:r>
            <a:r>
              <a:rPr lang="en-GB" sz="2200" dirty="0">
                <a:solidFill>
                  <a:srgbClr val="333333"/>
                </a:solidFill>
              </a:rPr>
              <a:t> has Jared </a:t>
            </a:r>
            <a:r>
              <a:rPr lang="en-GB" sz="2200" dirty="0">
                <a:solidFill>
                  <a:srgbClr val="333333"/>
                </a:solidFill>
              </a:rPr>
              <a:t>Berghold’s</a:t>
            </a:r>
            <a:r>
              <a:rPr lang="en-GB" sz="2200" dirty="0">
                <a:solidFill>
                  <a:srgbClr val="333333"/>
                </a:solidFill>
              </a:rPr>
              <a:t> </a:t>
            </a:r>
            <a:r>
              <a:rPr lang="en-GB" sz="2200" b="1" dirty="0">
                <a:solidFill>
                  <a:srgbClr val="333333"/>
                </a:solidFill>
              </a:rPr>
              <a:t>Cleaning &amp; Exploring your data with Open Refine</a:t>
            </a:r>
            <a:r>
              <a:rPr lang="en-GB" sz="2200" dirty="0">
                <a:solidFill>
                  <a:srgbClr val="333333"/>
                </a:solidFill>
              </a:rPr>
              <a:t> (scroll down page to find</a:t>
            </a:r>
            <a:r>
              <a:rPr lang="en-GB" sz="2200" dirty="0" smtClean="0">
                <a:solidFill>
                  <a:srgbClr val="333333"/>
                </a:solidFill>
              </a:rPr>
              <a:t>).</a:t>
            </a: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337AB7"/>
                </a:solidFill>
                <a:hlinkClick r:id="rId10"/>
              </a:rPr>
              <a:t>Enipedia</a:t>
            </a:r>
            <a:r>
              <a:rPr lang="en-GB" sz="2200" dirty="0" smtClean="0">
                <a:solidFill>
                  <a:srgbClr val="337AB7"/>
                </a:solidFill>
                <a:hlinkClick r:id="rId10"/>
              </a:rPr>
              <a:t> </a:t>
            </a:r>
            <a:r>
              <a:rPr lang="en-GB" sz="2200" dirty="0">
                <a:solidFill>
                  <a:srgbClr val="337AB7"/>
                </a:solidFill>
                <a:hlinkClick r:id="rId10"/>
              </a:rPr>
              <a:t>OpenRefine Tutorial</a:t>
            </a:r>
            <a:endParaRPr lang="en-GB" sz="2200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7" name="Picture 2" descr="Image result for resource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5" y="4036188"/>
            <a:ext cx="47529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9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s for your atten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66" y="1985114"/>
            <a:ext cx="5075396" cy="384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06232" y="404037"/>
            <a:ext cx="642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Any Question?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293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Plan of the Workshop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181362" y="1708615"/>
            <a:ext cx="7643118" cy="523220"/>
          </a:xfrm>
          <a:prstGeom prst="rect">
            <a:avLst/>
          </a:prstGeom>
          <a:solidFill>
            <a:srgbClr val="CC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1. Introduction</a:t>
            </a:r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181362" y="2371685"/>
            <a:ext cx="7643118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2. Working with OpenRefine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181362" y="3025030"/>
            <a:ext cx="7643118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3. Filtering and Sorting with OpenRefine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181362" y="3734713"/>
            <a:ext cx="764311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4. Examining Numbers in OpenRefine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181362" y="4444396"/>
            <a:ext cx="764311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5. Scripts from OpenRefine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181362" y="5154079"/>
            <a:ext cx="7643118" cy="523220"/>
          </a:xfrm>
          <a:prstGeom prst="rect">
            <a:avLst/>
          </a:prstGeom>
          <a:solidFill>
            <a:srgbClr val="0000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6. Exporting and Saving Data from OpenRefine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181362" y="5863762"/>
            <a:ext cx="7643118" cy="523220"/>
          </a:xfrm>
          <a:prstGeom prst="rect">
            <a:avLst/>
          </a:prstGeom>
          <a:solidFill>
            <a:srgbClr val="CC00CC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7. Other Resources in OpenRefine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212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811934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n-lt"/>
              </a:rPr>
              <a:t>What is it?</a:t>
            </a:r>
            <a:endParaRPr lang="en-GB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971098"/>
            <a:ext cx="11672455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</a:pPr>
            <a:r>
              <a:rPr lang="en-GB" dirty="0" smtClean="0"/>
              <a:t>OpenRefine is </a:t>
            </a:r>
            <a:r>
              <a:rPr lang="en-GB" dirty="0"/>
              <a:t>a </a:t>
            </a:r>
            <a:r>
              <a:rPr lang="en-GB" b="1" dirty="0"/>
              <a:t>standalone open source </a:t>
            </a:r>
            <a:r>
              <a:rPr lang="en-GB" dirty="0"/>
              <a:t>desktop application for </a:t>
            </a:r>
            <a:r>
              <a:rPr lang="en-GB" b="1" dirty="0"/>
              <a:t>data </a:t>
            </a:r>
            <a:r>
              <a:rPr lang="en-GB" b="1" dirty="0" smtClean="0"/>
              <a:t>clean up </a:t>
            </a:r>
            <a:r>
              <a:rPr lang="en-GB" dirty="0"/>
              <a:t>and </a:t>
            </a:r>
            <a:r>
              <a:rPr lang="en-GB" b="1" dirty="0"/>
              <a:t>transformation</a:t>
            </a:r>
            <a:r>
              <a:rPr lang="en-GB" dirty="0"/>
              <a:t> to other formats, the activity known as </a:t>
            </a:r>
            <a:r>
              <a:rPr lang="en-GB" b="1" dirty="0"/>
              <a:t>data </a:t>
            </a:r>
            <a:r>
              <a:rPr lang="en-GB" b="1" dirty="0" smtClean="0"/>
              <a:t>wrangling</a:t>
            </a:r>
            <a:r>
              <a:rPr lang="en-GB" dirty="0" smtClean="0"/>
              <a:t>.</a:t>
            </a:r>
          </a:p>
          <a:p>
            <a:pPr>
              <a:lnSpc>
                <a:spcPct val="125000"/>
              </a:lnSpc>
            </a:pPr>
            <a:endParaRPr lang="en-GB" dirty="0" smtClean="0"/>
          </a:p>
          <a:p>
            <a:pPr>
              <a:lnSpc>
                <a:spcPct val="125000"/>
              </a:lnSpc>
            </a:pPr>
            <a:r>
              <a:rPr lang="en-GB" dirty="0" smtClean="0"/>
              <a:t>It is a </a:t>
            </a:r>
            <a:r>
              <a:rPr lang="en-GB" b="1" dirty="0" smtClean="0"/>
              <a:t>Java</a:t>
            </a:r>
            <a:r>
              <a:rPr lang="en-GB" dirty="0" smtClean="0"/>
              <a:t> program hence you operate it </a:t>
            </a:r>
            <a:r>
              <a:rPr lang="en-GB" b="1" dirty="0" smtClean="0"/>
              <a:t>through your browser </a:t>
            </a:r>
            <a:r>
              <a:rPr lang="en-GB" dirty="0" smtClean="0"/>
              <a:t>but you don’t need to be online.</a:t>
            </a:r>
          </a:p>
          <a:p>
            <a:pPr>
              <a:lnSpc>
                <a:spcPct val="125000"/>
              </a:lnSpc>
            </a:pPr>
            <a:endParaRPr lang="en-GB" dirty="0"/>
          </a:p>
          <a:p>
            <a:pPr>
              <a:lnSpc>
                <a:spcPct val="125000"/>
              </a:lnSpc>
            </a:pPr>
            <a:r>
              <a:rPr lang="en-GB" dirty="0"/>
              <a:t>Works with large-</a:t>
            </a:r>
            <a:r>
              <a:rPr lang="en-GB" dirty="0"/>
              <a:t>ish</a:t>
            </a:r>
            <a:r>
              <a:rPr lang="en-GB" dirty="0"/>
              <a:t> datasets (100,000 rows). Does not scale to many millions. (yet</a:t>
            </a:r>
            <a:r>
              <a:rPr lang="en-GB" dirty="0" smtClean="0"/>
              <a:t>).</a:t>
            </a:r>
          </a:p>
          <a:p>
            <a:pPr>
              <a:lnSpc>
                <a:spcPct val="125000"/>
              </a:lnSpc>
            </a:pPr>
            <a:endParaRPr lang="en-GB" dirty="0" smtClean="0"/>
          </a:p>
          <a:p>
            <a:pPr>
              <a:lnSpc>
                <a:spcPct val="125000"/>
              </a:lnSpc>
            </a:pPr>
            <a:r>
              <a:rPr lang="en-GB" dirty="0" smtClean="0"/>
              <a:t>More information on the software in </a:t>
            </a:r>
            <a:r>
              <a:rPr lang="en-GB" dirty="0" smtClean="0">
                <a:hlinkClick r:id="rId2"/>
              </a:rPr>
              <a:t>here.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5697"/>
            <a:ext cx="12192000" cy="523220"/>
          </a:xfrm>
          <a:prstGeom prst="rect">
            <a:avLst/>
          </a:prstGeom>
          <a:solidFill>
            <a:srgbClr val="CC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1. Introduction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763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6041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n-lt"/>
              </a:rPr>
              <a:t>Why Using Open Refine?</a:t>
            </a:r>
            <a:endParaRPr lang="en-GB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8558"/>
            <a:ext cx="12192000" cy="503707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GB" sz="3100" dirty="0" smtClean="0"/>
              <a:t>Helps you dealing with your data (most of all when they start be a lot).</a:t>
            </a:r>
          </a:p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GB" sz="3100" dirty="0" smtClean="0"/>
              <a:t>All action within the software are tracked and easily reversible.</a:t>
            </a:r>
          </a:p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GB" sz="3100" dirty="0" smtClean="0"/>
              <a:t>You</a:t>
            </a:r>
            <a:r>
              <a:rPr lang="en-GB" sz="3100" dirty="0"/>
              <a:t> </a:t>
            </a:r>
            <a:r>
              <a:rPr lang="en-GB" sz="3100" i="1" dirty="0"/>
              <a:t>must</a:t>
            </a:r>
            <a:r>
              <a:rPr lang="en-GB" sz="3100" dirty="0"/>
              <a:t> save your work to a new file; OpenRefine </a:t>
            </a:r>
            <a:r>
              <a:rPr lang="en-GB" sz="3100" i="1" dirty="0"/>
              <a:t>does not</a:t>
            </a:r>
            <a:r>
              <a:rPr lang="en-GB" sz="3100" dirty="0"/>
              <a:t> modify your original dataset.</a:t>
            </a:r>
          </a:p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GB" sz="3100" dirty="0"/>
              <a:t>Data is often very messy, and this tool saves a lot of time on cleaning </a:t>
            </a:r>
            <a:r>
              <a:rPr lang="en-GB" sz="3100" dirty="0" smtClean="0"/>
              <a:t>(spearing a lot of time).</a:t>
            </a:r>
            <a:endParaRPr lang="en-GB" sz="3100" dirty="0"/>
          </a:p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GB" sz="3100" dirty="0" smtClean="0"/>
              <a:t>Data cleaning steps can be saved and applied to multiple files.</a:t>
            </a:r>
            <a:endParaRPr lang="en-GB" sz="3100" dirty="0"/>
          </a:p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GB" sz="3100" dirty="0" smtClean="0"/>
              <a:t>It makes clustering easy to do and understand.</a:t>
            </a:r>
          </a:p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GB" sz="3100" dirty="0" smtClean="0"/>
              <a:t>Large and helpful community online.</a:t>
            </a:r>
            <a:endParaRPr lang="en-GB" sz="31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4431"/>
            <a:ext cx="12192000" cy="523220"/>
          </a:xfrm>
          <a:prstGeom prst="rect">
            <a:avLst/>
          </a:prstGeom>
          <a:solidFill>
            <a:srgbClr val="CC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1. Introduction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023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19" y="3129106"/>
            <a:ext cx="4118746" cy="1325563"/>
          </a:xfrm>
        </p:spPr>
        <p:txBody>
          <a:bodyPr/>
          <a:lstStyle/>
          <a:p>
            <a:r>
              <a:rPr lang="en-GB" dirty="0" smtClean="0"/>
              <a:t>Sticker time!!!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4431"/>
            <a:ext cx="12192000" cy="523220"/>
          </a:xfrm>
          <a:prstGeom prst="rect">
            <a:avLst/>
          </a:prstGeom>
          <a:solidFill>
            <a:srgbClr val="CC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1. Introduction</a:t>
            </a:r>
            <a:endParaRPr lang="en-GB" sz="2800" dirty="0"/>
          </a:p>
        </p:txBody>
      </p:sp>
      <p:pic>
        <p:nvPicPr>
          <p:cNvPr id="5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882" y="1113365"/>
            <a:ext cx="7515896" cy="574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6467"/>
            <a:ext cx="12192000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2. Working with OpenRefine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16596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Questions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How </a:t>
            </a:r>
            <a:r>
              <a:rPr lang="en-GB" sz="2400" dirty="0"/>
              <a:t>can we bring our data into OpenRefine?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How can we sort and summarize our data?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How can we find and correct errors in our raw </a:t>
            </a:r>
            <a:r>
              <a:rPr lang="en-GB" sz="2400" dirty="0" smtClean="0"/>
              <a:t>data?</a:t>
            </a:r>
            <a:endParaRPr lang="en-GB" sz="2400" dirty="0"/>
          </a:p>
        </p:txBody>
      </p:sp>
      <p:pic>
        <p:nvPicPr>
          <p:cNvPr id="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93" y="3484338"/>
            <a:ext cx="4210620" cy="32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2657834"/>
            <a:ext cx="7941449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Objectives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Create </a:t>
            </a:r>
            <a:r>
              <a:rPr lang="en-GB" sz="2400" dirty="0"/>
              <a:t>a new OpenRefine project from a CSV file.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Recall what facets are and how they are used to sort and summarize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Recall what clustering is and how it is applied to group and edit typos.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Manipulate data using previous steps with undo/redo.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Employ drop-downs to split values from one column into multiple columns.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Employ drop-downs to remove white spaces from cells.</a:t>
            </a:r>
          </a:p>
        </p:txBody>
      </p:sp>
    </p:spTree>
    <p:extLst>
      <p:ext uri="{BB962C8B-B14F-4D97-AF65-F5344CB8AC3E}">
        <p14:creationId xmlns:p14="http://schemas.microsoft.com/office/powerpoint/2010/main" val="17203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467"/>
            <a:ext cx="12192000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2. Working with OpenRefine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819762"/>
            <a:ext cx="3521220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Creating a </a:t>
            </a:r>
            <a:r>
              <a:rPr lang="en-GB" sz="3200" dirty="0" smtClean="0"/>
              <a:t>Project</a:t>
            </a:r>
          </a:p>
          <a:p>
            <a:r>
              <a:rPr lang="en-GB" sz="2400" dirty="0" smtClean="0"/>
              <a:t>(Start looking at your data)</a:t>
            </a:r>
            <a:endParaRPr lang="en-GB" sz="3200" dirty="0"/>
          </a:p>
          <a:p>
            <a:pPr algn="ctr">
              <a:lnSpc>
                <a:spcPct val="125000"/>
              </a:lnSpc>
            </a:pPr>
            <a:r>
              <a:rPr lang="en-GB" sz="2400" dirty="0" smtClean="0"/>
              <a:t> </a:t>
            </a:r>
          </a:p>
        </p:txBody>
      </p:sp>
      <p:pic>
        <p:nvPicPr>
          <p:cNvPr id="9218" name="Picture 2" descr="Image result for work in prog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146" y="3556144"/>
            <a:ext cx="5458691" cy="321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9155" y="2744949"/>
            <a:ext cx="433300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Main supported files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r>
              <a:rPr lang="en-GB" sz="2400" dirty="0" smtClean="0"/>
              <a:t>TSV</a:t>
            </a:r>
          </a:p>
          <a:p>
            <a:r>
              <a:rPr lang="en-GB" sz="2400" dirty="0" smtClean="0"/>
              <a:t>CSV</a:t>
            </a:r>
          </a:p>
          <a:p>
            <a:r>
              <a:rPr lang="en-GB" sz="2400" dirty="0" smtClean="0"/>
              <a:t>*SV</a:t>
            </a:r>
          </a:p>
          <a:p>
            <a:r>
              <a:rPr lang="en-GB" sz="2400" dirty="0" smtClean="0"/>
              <a:t>Excel (XLS, XLSX)</a:t>
            </a:r>
          </a:p>
          <a:p>
            <a:r>
              <a:rPr lang="en-GB" sz="2400" dirty="0" smtClean="0"/>
              <a:t>JSON</a:t>
            </a:r>
          </a:p>
          <a:p>
            <a:r>
              <a:rPr lang="en-GB" sz="2400" dirty="0" smtClean="0"/>
              <a:t>XML</a:t>
            </a:r>
          </a:p>
          <a:p>
            <a:r>
              <a:rPr lang="en-GB" sz="2400" dirty="0" smtClean="0"/>
              <a:t>RDF as XML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528464" y="994627"/>
            <a:ext cx="247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/>
              <a:t>More information in </a:t>
            </a:r>
            <a:r>
              <a:rPr lang="en-GB" sz="2400" dirty="0" smtClean="0">
                <a:hlinkClick r:id="rId3"/>
              </a:rPr>
              <a:t>here</a:t>
            </a:r>
            <a:endParaRPr lang="en-GB" sz="2400" dirty="0"/>
          </a:p>
        </p:txBody>
      </p:sp>
      <p:pic>
        <p:nvPicPr>
          <p:cNvPr id="9" name="Picture 2" descr="Image result for open refin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259" y="5318486"/>
            <a:ext cx="873561" cy="87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5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65" y="964316"/>
            <a:ext cx="2278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0" i="0" dirty="0" smtClean="0">
                <a:effectLst/>
              </a:rPr>
              <a:t>Our Dataset </a:t>
            </a:r>
            <a:endParaRPr lang="en-GB" sz="3200" b="0" i="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365" y="1706479"/>
            <a:ext cx="74410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0" i="0" dirty="0" smtClean="0">
                <a:solidFill>
                  <a:srgbClr val="000000"/>
                </a:solidFill>
                <a:effectLst/>
              </a:rPr>
              <a:t>Real Dataset extract from the </a:t>
            </a:r>
            <a:r>
              <a:rPr lang="en-GB" sz="2800" b="0" i="0" dirty="0" smtClean="0">
                <a:solidFill>
                  <a:srgbClr val="000000"/>
                </a:solidFill>
                <a:effectLst/>
                <a:hlinkClick r:id="rId2"/>
              </a:rPr>
              <a:t>Text Creation Partnership</a:t>
            </a:r>
            <a:endParaRPr lang="en-GB" sz="2800" b="0" i="0" dirty="0" smtClean="0">
              <a:solidFill>
                <a:srgbClr val="000000"/>
              </a:solidFill>
              <a:effectLst/>
            </a:endParaRPr>
          </a:p>
          <a:p>
            <a:endParaRPr lang="en-GB" sz="2800" dirty="0">
              <a:solidFill>
                <a:srgbClr val="000000"/>
              </a:solidFill>
            </a:endParaRPr>
          </a:p>
          <a:p>
            <a:endParaRPr lang="en-GB" sz="2800" b="0" i="0" dirty="0" smtClean="0">
              <a:solidFill>
                <a:srgbClr val="000000"/>
              </a:solidFill>
              <a:effectLst/>
            </a:endParaRPr>
          </a:p>
          <a:p>
            <a:r>
              <a:rPr lang="en-GB" sz="2800" dirty="0"/>
              <a:t> </a:t>
            </a:r>
            <a:r>
              <a:rPr lang="en-GB" sz="2800" dirty="0" smtClean="0"/>
              <a:t>It is a </a:t>
            </a:r>
            <a:r>
              <a:rPr lang="en-GB" sz="2800" dirty="0"/>
              <a:t>time-series for the texts collected and encoded by the Text Creation </a:t>
            </a:r>
            <a:r>
              <a:rPr lang="en-GB" sz="2800" dirty="0" smtClean="0"/>
              <a:t>Partnership</a:t>
            </a:r>
          </a:p>
          <a:p>
            <a:endParaRPr lang="en-GB" sz="2800" b="0" i="0" dirty="0">
              <a:solidFill>
                <a:srgbClr val="000000"/>
              </a:solidFill>
              <a:effectLst/>
            </a:endParaRPr>
          </a:p>
          <a:p>
            <a:r>
              <a:rPr lang="en-GB" sz="2800" dirty="0" smtClean="0">
                <a:solidFill>
                  <a:srgbClr val="000000"/>
                </a:solidFill>
              </a:rPr>
              <a:t>The file we are going to work with is a CSV file recording a series of information about books encoded in the project</a:t>
            </a:r>
          </a:p>
        </p:txBody>
      </p:sp>
      <p:pic>
        <p:nvPicPr>
          <p:cNvPr id="1026" name="Picture 2" descr="Image result for old 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408" y="3601730"/>
            <a:ext cx="4485409" cy="307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0" y="168254"/>
            <a:ext cx="12192000" cy="523220"/>
          </a:xfrm>
          <a:prstGeom prst="rect">
            <a:avLst/>
          </a:prstGeom>
          <a:solidFill>
            <a:srgbClr val="FF66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2. Working with OpenRefine</a:t>
            </a:r>
            <a:endParaRPr lang="en-GB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389628" y="1612498"/>
            <a:ext cx="4518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Real </a:t>
            </a:r>
            <a:r>
              <a:rPr lang="de-DE" sz="3200" dirty="0" smtClean="0"/>
              <a:t>dataset</a:t>
            </a:r>
            <a:r>
              <a:rPr lang="de-DE" sz="3200" dirty="0"/>
              <a:t> </a:t>
            </a:r>
            <a:r>
              <a:rPr lang="de-DE" sz="3200" dirty="0" smtClean="0"/>
              <a:t>messed</a:t>
            </a:r>
            <a:r>
              <a:rPr lang="de-DE" sz="3200" dirty="0" smtClean="0"/>
              <a:t> </a:t>
            </a:r>
            <a:r>
              <a:rPr lang="de-DE" sz="3200" dirty="0" smtClean="0"/>
              <a:t>up</a:t>
            </a:r>
            <a:r>
              <a:rPr lang="de-DE" sz="3200" dirty="0" smtClean="0"/>
              <a:t> </a:t>
            </a:r>
            <a:r>
              <a:rPr lang="de-DE" sz="3200" dirty="0" smtClean="0"/>
              <a:t>for</a:t>
            </a:r>
            <a:r>
              <a:rPr lang="de-DE" sz="3200" dirty="0" smtClean="0"/>
              <a:t> </a:t>
            </a:r>
            <a:r>
              <a:rPr lang="de-DE" sz="3200" dirty="0" smtClean="0"/>
              <a:t>this</a:t>
            </a:r>
            <a:r>
              <a:rPr lang="de-DE" sz="3200" dirty="0" smtClean="0"/>
              <a:t> </a:t>
            </a:r>
            <a:r>
              <a:rPr lang="de-DE" sz="3200" dirty="0" smtClean="0"/>
              <a:t>excersice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912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1001</Words>
  <Application>Microsoft Office PowerPoint</Application>
  <PresentationFormat>Personalizzato</PresentationFormat>
  <Paragraphs>201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8" baseType="lpstr">
      <vt:lpstr>Office Theme</vt:lpstr>
      <vt:lpstr>Open Refine for Humanities   </vt:lpstr>
      <vt:lpstr>Before starting …some practical info</vt:lpstr>
      <vt:lpstr>Plan of the Workshop</vt:lpstr>
      <vt:lpstr>What is it?</vt:lpstr>
      <vt:lpstr>Why Using Open Refine?</vt:lpstr>
      <vt:lpstr>Sticker time!!!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Clustering (Finding groups of different values that might be the same thing)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Scatterplot Facet</vt:lpstr>
      <vt:lpstr>Presentazione standard di PowerPoint</vt:lpstr>
      <vt:lpstr>Saving the cleaning flowchart 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Refine</dc:title>
  <dc:creator>MICHIELIN Lucia</dc:creator>
  <cp:lastModifiedBy>SEVEN</cp:lastModifiedBy>
  <cp:revision>53</cp:revision>
  <dcterms:created xsi:type="dcterms:W3CDTF">2017-09-21T09:55:39Z</dcterms:created>
  <dcterms:modified xsi:type="dcterms:W3CDTF">2017-09-26T10:02:24Z</dcterms:modified>
</cp:coreProperties>
</file>