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9" r:id="rId4"/>
    <p:sldId id="307" r:id="rId5"/>
    <p:sldId id="261" r:id="rId6"/>
    <p:sldId id="262" r:id="rId7"/>
    <p:sldId id="263" r:id="rId8"/>
    <p:sldId id="266" r:id="rId9"/>
    <p:sldId id="267" r:id="rId10"/>
    <p:sldId id="268" r:id="rId11"/>
    <p:sldId id="269" r:id="rId12"/>
    <p:sldId id="264" r:id="rId13"/>
    <p:sldId id="265" r:id="rId14"/>
    <p:sldId id="270" r:id="rId15"/>
    <p:sldId id="271" r:id="rId16"/>
    <p:sldId id="272" r:id="rId17"/>
    <p:sldId id="273" r:id="rId18"/>
    <p:sldId id="276" r:id="rId19"/>
    <p:sldId id="275" r:id="rId20"/>
    <p:sldId id="277" r:id="rId21"/>
    <p:sldId id="278" r:id="rId22"/>
    <p:sldId id="279" r:id="rId23"/>
    <p:sldId id="280" r:id="rId24"/>
    <p:sldId id="281" r:id="rId25"/>
    <p:sldId id="282" r:id="rId26"/>
    <p:sldId id="283" r:id="rId27"/>
    <p:sldId id="284" r:id="rId28"/>
    <p:sldId id="285" r:id="rId29"/>
    <p:sldId id="287" r:id="rId30"/>
    <p:sldId id="286" r:id="rId31"/>
    <p:sldId id="288" r:id="rId32"/>
    <p:sldId id="290" r:id="rId33"/>
    <p:sldId id="291" r:id="rId34"/>
    <p:sldId id="292" r:id="rId35"/>
    <p:sldId id="274" r:id="rId36"/>
    <p:sldId id="293" r:id="rId37"/>
    <p:sldId id="294" r:id="rId38"/>
    <p:sldId id="295" r:id="rId39"/>
    <p:sldId id="296" r:id="rId40"/>
    <p:sldId id="297" r:id="rId41"/>
    <p:sldId id="299" r:id="rId42"/>
    <p:sldId id="298" r:id="rId43"/>
    <p:sldId id="300" r:id="rId44"/>
    <p:sldId id="302" r:id="rId45"/>
    <p:sldId id="301" r:id="rId46"/>
    <p:sldId id="303" r:id="rId47"/>
    <p:sldId id="304" r:id="rId48"/>
    <p:sldId id="305" r:id="rId49"/>
    <p:sldId id="306" r:id="rId50"/>
    <p:sldId id="28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IELIN Lucia" initials="M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8C095-BD32-4C7D-BD1A-228982BC61A5}" type="datetimeFigureOut">
              <a:rPr lang="en-GB" smtClean="0"/>
              <a:t>27/09/2017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6A3E0-92F1-45D5-B8C8-DFDC3E7635A7}" type="slidenum">
              <a:rPr lang="en-GB" smtClean="0"/>
              <a:t>‹N›</a:t>
            </a:fld>
            <a:endParaRPr lang="en-GB"/>
          </a:p>
        </p:txBody>
      </p:sp>
    </p:spTree>
    <p:extLst>
      <p:ext uri="{BB962C8B-B14F-4D97-AF65-F5344CB8AC3E}">
        <p14:creationId xmlns:p14="http://schemas.microsoft.com/office/powerpoint/2010/main" val="379289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E6A3E0-92F1-45D5-B8C8-DFDC3E7635A7}" type="slidenum">
              <a:rPr lang="en-GB" smtClean="0"/>
              <a:t>18</a:t>
            </a:fld>
            <a:endParaRPr lang="en-GB"/>
          </a:p>
        </p:txBody>
      </p:sp>
    </p:spTree>
    <p:extLst>
      <p:ext uri="{BB962C8B-B14F-4D97-AF65-F5344CB8AC3E}">
        <p14:creationId xmlns:p14="http://schemas.microsoft.com/office/powerpoint/2010/main" val="364601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224FE19-9E26-450A-BEFF-BBDDB78EF3D8}"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404575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24FE19-9E26-450A-BEFF-BBDDB78EF3D8}"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258437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24FE19-9E26-450A-BEFF-BBDDB78EF3D8}"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316981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24FE19-9E26-450A-BEFF-BBDDB78EF3D8}"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182243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4FE19-9E26-450A-BEFF-BBDDB78EF3D8}"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359972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24FE19-9E26-450A-BEFF-BBDDB78EF3D8}"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313728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24FE19-9E26-450A-BEFF-BBDDB78EF3D8}" type="datetimeFigureOut">
              <a:rPr lang="en-GB" smtClean="0"/>
              <a:t>27/09/2017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305317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224FE19-9E26-450A-BEFF-BBDDB78EF3D8}" type="datetimeFigureOut">
              <a:rPr lang="en-GB" smtClean="0"/>
              <a:t>27/09/2017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77135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4FE19-9E26-450A-BEFF-BBDDB78EF3D8}" type="datetimeFigureOut">
              <a:rPr lang="en-GB" smtClean="0"/>
              <a:t>27/09/2017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234946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4FE19-9E26-450A-BEFF-BBDDB78EF3D8}"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7277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4FE19-9E26-450A-BEFF-BBDDB78EF3D8}"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391AD5-9A22-446C-8254-39A54AA61FA5}" type="slidenum">
              <a:rPr lang="en-GB" smtClean="0"/>
              <a:t>‹N›</a:t>
            </a:fld>
            <a:endParaRPr lang="en-GB"/>
          </a:p>
        </p:txBody>
      </p:sp>
    </p:spTree>
    <p:extLst>
      <p:ext uri="{BB962C8B-B14F-4D97-AF65-F5344CB8AC3E}">
        <p14:creationId xmlns:p14="http://schemas.microsoft.com/office/powerpoint/2010/main" val="340040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4FE19-9E26-450A-BEFF-BBDDB78EF3D8}" type="datetimeFigureOut">
              <a:rPr lang="en-GB" smtClean="0"/>
              <a:t>27/09/2017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91AD5-9A22-446C-8254-39A54AA61FA5}" type="slidenum">
              <a:rPr lang="en-GB" smtClean="0"/>
              <a:t>‹N›</a:t>
            </a:fld>
            <a:endParaRPr lang="en-GB"/>
          </a:p>
        </p:txBody>
      </p:sp>
    </p:spTree>
    <p:extLst>
      <p:ext uri="{BB962C8B-B14F-4D97-AF65-F5344CB8AC3E}">
        <p14:creationId xmlns:p14="http://schemas.microsoft.com/office/powerpoint/2010/main" val="346997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www.musicofsound.org/sql-humanities-lesson/00-sql-introduction/#datatype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w3schools.com/sql/default.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SQlite/authors.csv" TargetMode="External"/><Relationship Id="rId2" Type="http://schemas.openxmlformats.org/officeDocument/2006/relationships/hyperlink" Target="https://en.wikipedia.org/wiki/Text_Creation_Partnership"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SQlite/dates.csv" TargetMode="External"/><Relationship Id="rId4" Type="http://schemas.openxmlformats.org/officeDocument/2006/relationships/hyperlink" Target="SQlite/titles.csv"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137" y="1558781"/>
            <a:ext cx="9144000" cy="2387600"/>
          </a:xfrm>
        </p:spPr>
        <p:txBody>
          <a:bodyPr/>
          <a:lstStyle/>
          <a:p>
            <a:r>
              <a:rPr lang="en-GB" dirty="0" smtClean="0"/>
              <a:t>SQL</a:t>
            </a:r>
            <a:br>
              <a:rPr lang="en-GB" dirty="0" smtClean="0"/>
            </a:br>
            <a:r>
              <a:rPr lang="en-GB" dirty="0" smtClean="0"/>
              <a:t> for Humanities</a:t>
            </a:r>
            <a:endParaRPr lang="en-GB" dirty="0"/>
          </a:p>
        </p:txBody>
      </p:sp>
      <p:sp>
        <p:nvSpPr>
          <p:cNvPr id="4" name="TextBox 3"/>
          <p:cNvSpPr txBox="1"/>
          <p:nvPr/>
        </p:nvSpPr>
        <p:spPr>
          <a:xfrm>
            <a:off x="9265227" y="5763560"/>
            <a:ext cx="2805546" cy="923330"/>
          </a:xfrm>
          <a:prstGeom prst="rect">
            <a:avLst/>
          </a:prstGeom>
          <a:noFill/>
        </p:spPr>
        <p:txBody>
          <a:bodyPr wrap="square" rtlCol="0">
            <a:spAutoFit/>
          </a:bodyPr>
          <a:lstStyle/>
          <a:p>
            <a:pPr algn="r"/>
            <a:r>
              <a:rPr lang="en-GB" dirty="0" smtClean="0"/>
              <a:t>Lucia Michielin</a:t>
            </a:r>
          </a:p>
          <a:p>
            <a:pPr algn="r"/>
            <a:r>
              <a:rPr lang="en-GB" dirty="0" smtClean="0"/>
              <a:t>Edinburgh University</a:t>
            </a:r>
          </a:p>
          <a:p>
            <a:pPr algn="r"/>
            <a:r>
              <a:rPr lang="en-GB" dirty="0" smtClean="0"/>
              <a:t>L.Michielin@sms.ed.ac.uk</a:t>
            </a:r>
            <a:endParaRPr lang="en-GB" dirty="0"/>
          </a:p>
        </p:txBody>
      </p:sp>
      <p:pic>
        <p:nvPicPr>
          <p:cNvPr id="5" name="Picture 2" descr="Image result for data carpent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910" y="5447626"/>
            <a:ext cx="1974561" cy="1239264"/>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descr="Image result for db browser for sql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10" y="154421"/>
            <a:ext cx="1797627" cy="179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65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sp>
        <p:nvSpPr>
          <p:cNvPr id="5" name="TextBox 4"/>
          <p:cNvSpPr txBox="1"/>
          <p:nvPr/>
        </p:nvSpPr>
        <p:spPr>
          <a:xfrm>
            <a:off x="308610" y="1268730"/>
            <a:ext cx="6583680" cy="584775"/>
          </a:xfrm>
          <a:prstGeom prst="rect">
            <a:avLst/>
          </a:prstGeom>
          <a:noFill/>
        </p:spPr>
        <p:txBody>
          <a:bodyPr wrap="square" rtlCol="0">
            <a:spAutoFit/>
          </a:bodyPr>
          <a:lstStyle/>
          <a:p>
            <a:r>
              <a:rPr lang="en-GB" sz="3200" dirty="0" smtClean="0"/>
              <a:t>Let’s start having a look</a:t>
            </a:r>
            <a:endParaRPr lang="en-GB" sz="3200" dirty="0"/>
          </a:p>
        </p:txBody>
      </p:sp>
      <p:pic>
        <p:nvPicPr>
          <p:cNvPr id="819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4659" y="626735"/>
            <a:ext cx="2657341" cy="26784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2519" y="2649410"/>
            <a:ext cx="7162454" cy="461665"/>
          </a:xfrm>
          <a:prstGeom prst="rect">
            <a:avLst/>
          </a:prstGeom>
          <a:noFill/>
        </p:spPr>
        <p:txBody>
          <a:bodyPr wrap="square" rtlCol="0">
            <a:spAutoFit/>
          </a:bodyPr>
          <a:lstStyle/>
          <a:p>
            <a:r>
              <a:rPr lang="en-GB" sz="2400" dirty="0" smtClean="0"/>
              <a:t>Open DB browser for SQLite</a:t>
            </a:r>
            <a:endParaRPr lang="en-GB" sz="2400" dirty="0"/>
          </a:p>
        </p:txBody>
      </p:sp>
      <p:pic>
        <p:nvPicPr>
          <p:cNvPr id="8" name="Picture 8"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852" y="3906981"/>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842907" y="3242155"/>
            <a:ext cx="6096000" cy="2616101"/>
          </a:xfrm>
          <a:prstGeom prst="rect">
            <a:avLst/>
          </a:prstGeom>
        </p:spPr>
        <p:txBody>
          <a:bodyPr>
            <a:spAutoFit/>
          </a:bodyPr>
          <a:lstStyle/>
          <a:p>
            <a:pPr marL="342900" indent="-342900">
              <a:spcAft>
                <a:spcPts val="1200"/>
              </a:spcAft>
              <a:buFont typeface="Arial" panose="020B0604020202020204" pitchFamily="34" charset="0"/>
              <a:buChar char="•"/>
            </a:pPr>
            <a:r>
              <a:rPr lang="en-GB" sz="2400" b="0" i="0" dirty="0" smtClean="0">
                <a:effectLst/>
              </a:rPr>
              <a:t>Relational databases store data in tables with fields (columns) and records (rows)</a:t>
            </a:r>
          </a:p>
          <a:p>
            <a:pPr marL="342900" indent="-342900">
              <a:spcAft>
                <a:spcPts val="1200"/>
              </a:spcAft>
              <a:buFont typeface="Arial" panose="020B0604020202020204" pitchFamily="34" charset="0"/>
              <a:buChar char="•"/>
            </a:pPr>
            <a:r>
              <a:rPr lang="en-GB" sz="2400" b="0" i="0" dirty="0" smtClean="0">
                <a:effectLst/>
              </a:rPr>
              <a:t>Data in tables has types, and all values in a field have the same type (</a:t>
            </a:r>
            <a:r>
              <a:rPr lang="en-GB" sz="2400" b="0" i="0" u="none" strike="noStrike" dirty="0" smtClean="0">
                <a:effectLst/>
                <a:hlinkClick r:id="rId4"/>
              </a:rPr>
              <a:t>list of data types</a:t>
            </a:r>
            <a:r>
              <a:rPr lang="en-GB" sz="2400" b="0" i="0" dirty="0" smtClean="0">
                <a:effectLst/>
              </a:rPr>
              <a:t>)</a:t>
            </a:r>
          </a:p>
          <a:p>
            <a:pPr marL="342900" indent="-342900">
              <a:spcAft>
                <a:spcPts val="1200"/>
              </a:spcAft>
              <a:buFont typeface="Arial" panose="020B0604020202020204" pitchFamily="34" charset="0"/>
              <a:buChar char="•"/>
            </a:pPr>
            <a:r>
              <a:rPr lang="en-GB" sz="2400" b="0" i="0" dirty="0" smtClean="0">
                <a:effectLst/>
              </a:rPr>
              <a:t>Queries let us look up data or make calculations based on columns</a:t>
            </a:r>
            <a:endParaRPr lang="en-GB" sz="2400" b="0" i="0" dirty="0">
              <a:effectLst/>
            </a:endParaRPr>
          </a:p>
        </p:txBody>
      </p:sp>
    </p:spTree>
    <p:extLst>
      <p:ext uri="{BB962C8B-B14F-4D97-AF65-F5344CB8AC3E}">
        <p14:creationId xmlns:p14="http://schemas.microsoft.com/office/powerpoint/2010/main" val="1957997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sp>
        <p:nvSpPr>
          <p:cNvPr id="5" name="Rectangle 4"/>
          <p:cNvSpPr/>
          <p:nvPr/>
        </p:nvSpPr>
        <p:spPr>
          <a:xfrm>
            <a:off x="442899" y="902620"/>
            <a:ext cx="2953886" cy="584775"/>
          </a:xfrm>
          <a:prstGeom prst="rect">
            <a:avLst/>
          </a:prstGeom>
        </p:spPr>
        <p:txBody>
          <a:bodyPr wrap="none">
            <a:spAutoFit/>
          </a:bodyPr>
          <a:lstStyle/>
          <a:p>
            <a:r>
              <a:rPr lang="en-GB" sz="3200" b="0" i="0" dirty="0" smtClean="0">
                <a:effectLst/>
              </a:rPr>
              <a:t>Database Design</a:t>
            </a:r>
            <a:endParaRPr lang="en-GB" sz="3200" b="0" i="0" dirty="0">
              <a:effectLst/>
            </a:endParaRPr>
          </a:p>
        </p:txBody>
      </p:sp>
      <p:pic>
        <p:nvPicPr>
          <p:cNvPr id="10242" name="Picture 2" descr="Image result for design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853" y="3335481"/>
            <a:ext cx="5835111" cy="334390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8784" y="1763280"/>
            <a:ext cx="6509215" cy="4031873"/>
          </a:xfrm>
          <a:prstGeom prst="rect">
            <a:avLst/>
          </a:prstGeom>
        </p:spPr>
        <p:txBody>
          <a:bodyPr wrap="square">
            <a:spAutoFit/>
          </a:bodyPr>
          <a:lstStyle/>
          <a:p>
            <a:pPr marL="342900" indent="-342900">
              <a:spcAft>
                <a:spcPts val="1200"/>
              </a:spcAft>
              <a:buFont typeface="Arial" panose="020B0604020202020204" pitchFamily="34" charset="0"/>
              <a:buChar char="•"/>
            </a:pPr>
            <a:r>
              <a:rPr lang="en-GB" sz="2400" b="0" i="0" dirty="0" smtClean="0">
                <a:effectLst/>
              </a:rPr>
              <a:t>Every row-column combination contains a single </a:t>
            </a:r>
            <a:r>
              <a:rPr lang="en-GB" sz="2400" b="0" i="1" dirty="0" smtClean="0">
                <a:effectLst/>
              </a:rPr>
              <a:t>atomic</a:t>
            </a:r>
            <a:r>
              <a:rPr lang="en-GB" sz="2400" b="0" i="0" dirty="0" smtClean="0">
                <a:effectLst/>
              </a:rPr>
              <a:t> value, i.e., not containing parts we might want to work with separately.</a:t>
            </a:r>
          </a:p>
          <a:p>
            <a:pPr marL="342900" indent="-342900">
              <a:spcAft>
                <a:spcPts val="1200"/>
              </a:spcAft>
              <a:buFont typeface="Arial" panose="020B0604020202020204" pitchFamily="34" charset="0"/>
              <a:buChar char="•"/>
            </a:pPr>
            <a:r>
              <a:rPr lang="en-GB" sz="2400" b="0" i="0" dirty="0" smtClean="0">
                <a:effectLst/>
              </a:rPr>
              <a:t>One field per type of information</a:t>
            </a:r>
          </a:p>
          <a:p>
            <a:pPr marL="342900" indent="-342900">
              <a:spcAft>
                <a:spcPts val="1200"/>
              </a:spcAft>
              <a:buFont typeface="Arial" panose="020B0604020202020204" pitchFamily="34" charset="0"/>
              <a:buChar char="•"/>
            </a:pPr>
            <a:r>
              <a:rPr lang="en-GB" sz="2400" b="0" i="0" dirty="0" smtClean="0">
                <a:effectLst/>
              </a:rPr>
              <a:t>No redundant information</a:t>
            </a:r>
          </a:p>
          <a:p>
            <a:pPr marL="800100" lvl="1" indent="-342900">
              <a:spcAft>
                <a:spcPts val="1200"/>
              </a:spcAft>
              <a:buFont typeface="Wingdings" panose="05000000000000000000" pitchFamily="2" charset="2"/>
              <a:buChar char="v"/>
            </a:pPr>
            <a:r>
              <a:rPr lang="en-GB" sz="2400" b="0" i="0" dirty="0" smtClean="0">
                <a:effectLst/>
              </a:rPr>
              <a:t>Split into separate tables with one table per class of information</a:t>
            </a:r>
          </a:p>
          <a:p>
            <a:pPr marL="800100" lvl="1" indent="-342900">
              <a:spcAft>
                <a:spcPts val="1200"/>
              </a:spcAft>
              <a:buFont typeface="Wingdings" panose="05000000000000000000" pitchFamily="2" charset="2"/>
              <a:buChar char="v"/>
            </a:pPr>
            <a:r>
              <a:rPr lang="en-GB" sz="2400" b="0" i="0" dirty="0" smtClean="0">
                <a:effectLst/>
              </a:rPr>
              <a:t>Needs an identifier in common between tables – shared column - to reconnect </a:t>
            </a:r>
            <a:endParaRPr lang="en-GB" sz="2400" b="0" i="0" dirty="0">
              <a:effectLst/>
            </a:endParaRPr>
          </a:p>
        </p:txBody>
      </p:sp>
    </p:spTree>
    <p:extLst>
      <p:ext uri="{BB962C8B-B14F-4D97-AF65-F5344CB8AC3E}">
        <p14:creationId xmlns:p14="http://schemas.microsoft.com/office/powerpoint/2010/main" val="933782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5342" y="762500"/>
            <a:ext cx="4821382" cy="1325563"/>
          </a:xfrm>
        </p:spPr>
        <p:txBody>
          <a:bodyPr>
            <a:normAutofit/>
          </a:bodyPr>
          <a:lstStyle/>
          <a:p>
            <a:r>
              <a:rPr lang="en-GB" sz="3200" dirty="0" smtClean="0">
                <a:latin typeface="+mn-lt"/>
              </a:rPr>
              <a:t>Keying is the key</a:t>
            </a:r>
            <a:endParaRPr lang="en-GB" sz="3200" dirty="0">
              <a:latin typeface="+mn-lt"/>
            </a:endParaRPr>
          </a:p>
        </p:txBody>
      </p:sp>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pic>
        <p:nvPicPr>
          <p:cNvPr id="5122" name="Picture 2" descr="Image result for 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2465" y="4330367"/>
            <a:ext cx="2394259" cy="23993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935" y="762500"/>
            <a:ext cx="4309730" cy="6095500"/>
          </a:xfrm>
          <a:prstGeom prst="rect">
            <a:avLst/>
          </a:prstGeom>
        </p:spPr>
      </p:pic>
      <p:sp>
        <p:nvSpPr>
          <p:cNvPr id="6" name="TextBox 5"/>
          <p:cNvSpPr txBox="1"/>
          <p:nvPr/>
        </p:nvSpPr>
        <p:spPr>
          <a:xfrm>
            <a:off x="7195342" y="2626242"/>
            <a:ext cx="3880884" cy="954107"/>
          </a:xfrm>
          <a:prstGeom prst="rect">
            <a:avLst/>
          </a:prstGeom>
          <a:noFill/>
        </p:spPr>
        <p:txBody>
          <a:bodyPr wrap="square" rtlCol="0">
            <a:spAutoFit/>
          </a:bodyPr>
          <a:lstStyle/>
          <a:p>
            <a:r>
              <a:rPr lang="en-GB" sz="2800" dirty="0" smtClean="0"/>
              <a:t>Primary key </a:t>
            </a:r>
          </a:p>
          <a:p>
            <a:r>
              <a:rPr lang="en-GB" sz="2800" dirty="0" smtClean="0"/>
              <a:t>Secondary/</a:t>
            </a:r>
            <a:r>
              <a:rPr lang="en-GB" sz="2800" dirty="0" err="1" smtClean="0"/>
              <a:t>Foreing</a:t>
            </a:r>
            <a:r>
              <a:rPr lang="en-GB" sz="2800" dirty="0" smtClean="0"/>
              <a:t> key</a:t>
            </a:r>
            <a:endParaRPr lang="en-GB" sz="2800" dirty="0"/>
          </a:p>
        </p:txBody>
      </p:sp>
    </p:spTree>
    <p:extLst>
      <p:ext uri="{BB962C8B-B14F-4D97-AF65-F5344CB8AC3E}">
        <p14:creationId xmlns:p14="http://schemas.microsoft.com/office/powerpoint/2010/main" val="149425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sp>
        <p:nvSpPr>
          <p:cNvPr id="5" name="TextBox 4"/>
          <p:cNvSpPr txBox="1"/>
          <p:nvPr/>
        </p:nvSpPr>
        <p:spPr>
          <a:xfrm>
            <a:off x="148857" y="933792"/>
            <a:ext cx="9526772" cy="584775"/>
          </a:xfrm>
          <a:prstGeom prst="rect">
            <a:avLst/>
          </a:prstGeom>
          <a:noFill/>
        </p:spPr>
        <p:txBody>
          <a:bodyPr wrap="square" rtlCol="0">
            <a:spAutoFit/>
          </a:bodyPr>
          <a:lstStyle/>
          <a:p>
            <a:r>
              <a:rPr lang="en-GB" sz="3200" dirty="0" smtClean="0"/>
              <a:t>What is the relationship of your data?</a:t>
            </a:r>
            <a:endParaRPr lang="en-GB" sz="3200" dirty="0"/>
          </a:p>
        </p:txBody>
      </p:sp>
      <p:pic>
        <p:nvPicPr>
          <p:cNvPr id="6146"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17971"/>
          <a:stretch/>
        </p:blipFill>
        <p:spPr bwMode="auto">
          <a:xfrm>
            <a:off x="8053322" y="2062716"/>
            <a:ext cx="4056349" cy="47077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8857" y="2062716"/>
            <a:ext cx="7581014" cy="3108543"/>
          </a:xfrm>
          <a:prstGeom prst="rect">
            <a:avLst/>
          </a:prstGeom>
          <a:noFill/>
        </p:spPr>
        <p:txBody>
          <a:bodyPr wrap="square" rtlCol="0">
            <a:spAutoFit/>
          </a:bodyPr>
          <a:lstStyle/>
          <a:p>
            <a:r>
              <a:rPr lang="en-GB" sz="2800" dirty="0" smtClean="0"/>
              <a:t>1 to 1: Book and catalogue number</a:t>
            </a:r>
          </a:p>
          <a:p>
            <a:endParaRPr lang="en-GB" sz="2800" dirty="0" smtClean="0"/>
          </a:p>
          <a:p>
            <a:r>
              <a:rPr lang="en-GB" sz="2800" dirty="0" smtClean="0"/>
              <a:t>1 to n: one author can have published more than one book</a:t>
            </a:r>
          </a:p>
          <a:p>
            <a:endParaRPr lang="en-GB" sz="2800" dirty="0" smtClean="0"/>
          </a:p>
          <a:p>
            <a:r>
              <a:rPr lang="en-GB" sz="2800" dirty="0" smtClean="0"/>
              <a:t>n to n:  different authors have published their books in different places </a:t>
            </a:r>
            <a:endParaRPr lang="en-GB" sz="2800" dirty="0"/>
          </a:p>
        </p:txBody>
      </p:sp>
      <p:sp>
        <p:nvSpPr>
          <p:cNvPr id="9" name="Content Placeholder 2"/>
          <p:cNvSpPr>
            <a:spLocks noGrp="1"/>
          </p:cNvSpPr>
          <p:nvPr>
            <p:ph idx="1"/>
          </p:nvPr>
        </p:nvSpPr>
        <p:spPr>
          <a:xfrm>
            <a:off x="983672" y="5864366"/>
            <a:ext cx="5230091" cy="1063048"/>
          </a:xfrm>
        </p:spPr>
        <p:txBody>
          <a:bodyPr/>
          <a:lstStyle/>
          <a:p>
            <a:pPr marL="0" indent="0">
              <a:buNone/>
            </a:pPr>
            <a:r>
              <a:rPr lang="en-GB" b="1" dirty="0" smtClean="0"/>
              <a:t>Let’s start building our </a:t>
            </a:r>
            <a:r>
              <a:rPr lang="en-GB" b="1" dirty="0" err="1" smtClean="0"/>
              <a:t>DataBase</a:t>
            </a:r>
            <a:endParaRPr lang="en-GB" b="1" dirty="0"/>
          </a:p>
        </p:txBody>
      </p:sp>
    </p:spTree>
    <p:extLst>
      <p:ext uri="{BB962C8B-B14F-4D97-AF65-F5344CB8AC3E}">
        <p14:creationId xmlns:p14="http://schemas.microsoft.com/office/powerpoint/2010/main" val="160674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graphicFrame>
        <p:nvGraphicFramePr>
          <p:cNvPr id="5" name="Table 4"/>
          <p:cNvGraphicFramePr>
            <a:graphicFrameLocks noGrp="1"/>
          </p:cNvGraphicFramePr>
          <p:nvPr>
            <p:extLst>
              <p:ext uri="{D42A27DB-BD31-4B8C-83A1-F6EECF244321}">
                <p14:modId xmlns:p14="http://schemas.microsoft.com/office/powerpoint/2010/main" val="3582038408"/>
              </p:ext>
            </p:extLst>
          </p:nvPr>
        </p:nvGraphicFramePr>
        <p:xfrm>
          <a:off x="6380015" y="1154953"/>
          <a:ext cx="5499833" cy="5608303"/>
        </p:xfrm>
        <a:graphic>
          <a:graphicData uri="http://schemas.openxmlformats.org/drawingml/2006/table">
            <a:tbl>
              <a:tblPr/>
              <a:tblGrid>
                <a:gridCol w="2412000"/>
                <a:gridCol w="3087833"/>
              </a:tblGrid>
              <a:tr h="542217">
                <a:tc>
                  <a:txBody>
                    <a:bodyPr/>
                    <a:lstStyle/>
                    <a:p>
                      <a:pPr algn="ctr" fontAlgn="t"/>
                      <a:endParaRPr lang="en-GB" sz="1600" b="1" dirty="0" smtClean="0">
                        <a:effectLst/>
                      </a:endParaRPr>
                    </a:p>
                    <a:p>
                      <a:pPr algn="ctr" fontAlgn="t"/>
                      <a:r>
                        <a:rPr lang="en-GB" sz="1600" b="1" dirty="0" smtClean="0">
                          <a:effectLst/>
                        </a:rPr>
                        <a:t>FLOAT</a:t>
                      </a:r>
                      <a:endParaRPr lang="en-GB" sz="1600" b="1" dirty="0">
                        <a:effectLst/>
                      </a:endParaRP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dirty="0">
                          <a:effectLst/>
                        </a:rPr>
                        <a:t>Approximate numerical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2217">
                <a:tc>
                  <a:txBody>
                    <a:bodyPr/>
                    <a:lstStyle/>
                    <a:p>
                      <a:pPr algn="ctr" fontAlgn="t"/>
                      <a:r>
                        <a:rPr lang="en-GB" sz="1600" b="1" dirty="0">
                          <a:effectLst/>
                        </a:rPr>
                        <a:t>DOUBLE PRECISION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dirty="0">
                          <a:effectLst/>
                        </a:rPr>
                        <a:t>Approximate numerical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542217">
                <a:tc>
                  <a:txBody>
                    <a:bodyPr/>
                    <a:lstStyle/>
                    <a:p>
                      <a:pPr algn="ctr" fontAlgn="t"/>
                      <a:r>
                        <a:rPr lang="en-GB" sz="1600" b="1">
                          <a:effectLst/>
                        </a:rPr>
                        <a:t>DATE</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a:effectLst/>
                        </a:rPr>
                        <a:t>Stores year, month, and day values</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2217">
                <a:tc>
                  <a:txBody>
                    <a:bodyPr/>
                    <a:lstStyle/>
                    <a:p>
                      <a:pPr algn="ctr" fontAlgn="t"/>
                      <a:r>
                        <a:rPr lang="en-GB" sz="1600" b="1">
                          <a:effectLst/>
                        </a:rPr>
                        <a:t>TIME</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a:effectLst/>
                        </a:rPr>
                        <a:t>Stores hour, minute, and second values</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890786">
                <a:tc>
                  <a:txBody>
                    <a:bodyPr/>
                    <a:lstStyle/>
                    <a:p>
                      <a:pPr algn="ctr" fontAlgn="t"/>
                      <a:r>
                        <a:rPr lang="en-GB" sz="1600" b="1">
                          <a:effectLst/>
                        </a:rPr>
                        <a:t>TIMESTAMP</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dirty="0">
                          <a:effectLst/>
                        </a:rPr>
                        <a:t>Stores year, month, day, hour, minute, and second values</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90786">
                <a:tc>
                  <a:txBody>
                    <a:bodyPr/>
                    <a:lstStyle/>
                    <a:p>
                      <a:pPr algn="ctr" fontAlgn="t"/>
                      <a:r>
                        <a:rPr lang="en-GB" sz="1600" b="1" dirty="0">
                          <a:effectLst/>
                        </a:rPr>
                        <a:t>INTERVAL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a:effectLst/>
                        </a:rPr>
                        <a:t>Composed of a number of integer fields, representing a period of time, depending on the type of interval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542217">
                <a:tc>
                  <a:txBody>
                    <a:bodyPr/>
                    <a:lstStyle/>
                    <a:p>
                      <a:pPr algn="ctr" fontAlgn="t"/>
                      <a:r>
                        <a:rPr lang="en-GB" sz="1600" b="1">
                          <a:effectLst/>
                        </a:rPr>
                        <a:t>ARRAY</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a:effectLst/>
                        </a:rPr>
                        <a:t>A set-length and ordered collection of elements</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45041">
                <a:tc>
                  <a:txBody>
                    <a:bodyPr/>
                    <a:lstStyle/>
                    <a:p>
                      <a:pPr algn="ctr" fontAlgn="t"/>
                      <a:r>
                        <a:rPr lang="en-GB" sz="1600" b="1">
                          <a:effectLst/>
                        </a:rPr>
                        <a:t>MULTISET</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a:effectLst/>
                        </a:rPr>
                        <a:t>A variable-length and unordered collection of elements</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542217">
                <a:tc>
                  <a:txBody>
                    <a:bodyPr/>
                    <a:lstStyle/>
                    <a:p>
                      <a:pPr algn="ctr" fontAlgn="t"/>
                      <a:r>
                        <a:rPr lang="en-GB" sz="1600" b="1" dirty="0">
                          <a:effectLst/>
                        </a:rPr>
                        <a:t>XML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dirty="0">
                          <a:effectLst/>
                        </a:rPr>
                        <a:t>Stores XML data</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0866654"/>
              </p:ext>
            </p:extLst>
          </p:nvPr>
        </p:nvGraphicFramePr>
        <p:xfrm>
          <a:off x="0" y="838917"/>
          <a:ext cx="5870864" cy="5924339"/>
        </p:xfrm>
        <a:graphic>
          <a:graphicData uri="http://schemas.openxmlformats.org/drawingml/2006/table">
            <a:tbl>
              <a:tblPr/>
              <a:tblGrid>
                <a:gridCol w="2850347"/>
                <a:gridCol w="3020517"/>
              </a:tblGrid>
              <a:tr h="471294">
                <a:tc>
                  <a:txBody>
                    <a:bodyPr/>
                    <a:lstStyle/>
                    <a:p>
                      <a:pPr algn="ctr" fontAlgn="b"/>
                      <a:r>
                        <a:rPr lang="en-GB" sz="2400" b="1" dirty="0">
                          <a:effectLst/>
                        </a:rPr>
                        <a:t>Data type</a:t>
                      </a:r>
                    </a:p>
                  </a:txBody>
                  <a:tcPr marL="31170" marR="31170" marT="31170" marB="311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GB" sz="2400" b="1" dirty="0">
                          <a:effectLst/>
                        </a:rPr>
                        <a:t>Description</a:t>
                      </a:r>
                    </a:p>
                  </a:txBody>
                  <a:tcPr marL="31170" marR="31170" marT="31170" marB="3117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71294">
                <a:tc>
                  <a:txBody>
                    <a:bodyPr/>
                    <a:lstStyle/>
                    <a:p>
                      <a:pPr algn="ctr" fontAlgn="t"/>
                      <a:r>
                        <a:rPr lang="en-GB" sz="1600" b="1" dirty="0">
                          <a:effectLst/>
                        </a:rPr>
                        <a:t>CHARACTER(n)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dirty="0">
                          <a:effectLst/>
                        </a:rPr>
                        <a:t>Character string. Fixed-length 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473747">
                <a:tc>
                  <a:txBody>
                    <a:bodyPr/>
                    <a:lstStyle/>
                    <a:p>
                      <a:pPr algn="ctr" fontAlgn="t"/>
                      <a:r>
                        <a:rPr lang="en-GB" sz="1600" b="1">
                          <a:effectLst/>
                        </a:rPr>
                        <a:t>VARCHAR(n) or CHARACTER VARYING(n)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dirty="0">
                          <a:effectLst/>
                        </a:rPr>
                        <a:t>Character string. Variable length. Maximum length 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25201">
                <a:tc>
                  <a:txBody>
                    <a:bodyPr/>
                    <a:lstStyle/>
                    <a:p>
                      <a:pPr algn="ctr" fontAlgn="t"/>
                      <a:r>
                        <a:rPr lang="en-GB" sz="1600" b="1">
                          <a:effectLst/>
                        </a:rPr>
                        <a:t>BINARY(n)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a:effectLst/>
                        </a:rPr>
                        <a:t>Binary string. Fixed-length 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471294">
                <a:tc>
                  <a:txBody>
                    <a:bodyPr/>
                    <a:lstStyle/>
                    <a:p>
                      <a:pPr algn="ctr" fontAlgn="t"/>
                      <a:r>
                        <a:rPr lang="en-GB" sz="1600" b="1">
                          <a:effectLst/>
                        </a:rPr>
                        <a:t>BOOLEAN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a:effectLst/>
                        </a:rPr>
                        <a:t>Stores TRUE or FALSE values</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71294">
                <a:tc>
                  <a:txBody>
                    <a:bodyPr/>
                    <a:lstStyle/>
                    <a:p>
                      <a:pPr algn="ctr" fontAlgn="t"/>
                      <a:r>
                        <a:rPr lang="en-GB" sz="1600" b="1" dirty="0">
                          <a:effectLst/>
                        </a:rPr>
                        <a:t>VARBINARY(n) or BINARY VARYING(n)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a:effectLst/>
                        </a:rPr>
                        <a:t>Binary string. Variable length. Maximum length n</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471294">
                <a:tc>
                  <a:txBody>
                    <a:bodyPr/>
                    <a:lstStyle/>
                    <a:p>
                      <a:pPr algn="ctr" fontAlgn="t"/>
                      <a:r>
                        <a:rPr lang="en-GB" sz="1600" b="1">
                          <a:effectLst/>
                        </a:rPr>
                        <a:t>INTEGER(p)</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dirty="0">
                          <a:effectLst/>
                        </a:rPr>
                        <a:t>Integer numerical (no decimal).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71294">
                <a:tc>
                  <a:txBody>
                    <a:bodyPr/>
                    <a:lstStyle/>
                    <a:p>
                      <a:pPr algn="ctr" fontAlgn="t"/>
                      <a:r>
                        <a:rPr lang="en-GB" sz="1600" b="1">
                          <a:effectLst/>
                        </a:rPr>
                        <a:t>SMALLINT</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a:effectLst/>
                        </a:rPr>
                        <a:t>Integer numerical (no decimal).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471294">
                <a:tc>
                  <a:txBody>
                    <a:bodyPr/>
                    <a:lstStyle/>
                    <a:p>
                      <a:pPr algn="ctr" fontAlgn="t"/>
                      <a:r>
                        <a:rPr lang="en-GB" sz="1600" b="1">
                          <a:effectLst/>
                        </a:rPr>
                        <a:t>INTEGER</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a:effectLst/>
                        </a:rPr>
                        <a:t>Integer numerical (no decimal).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71294">
                <a:tc>
                  <a:txBody>
                    <a:bodyPr/>
                    <a:lstStyle/>
                    <a:p>
                      <a:pPr algn="ctr" fontAlgn="t"/>
                      <a:r>
                        <a:rPr lang="en-GB" sz="1600" b="1" dirty="0">
                          <a:effectLst/>
                        </a:rPr>
                        <a:t>BIGINT</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a:effectLst/>
                        </a:rPr>
                        <a:t>Integer numerical (no decimal).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471294">
                <a:tc>
                  <a:txBody>
                    <a:bodyPr/>
                    <a:lstStyle/>
                    <a:p>
                      <a:pPr algn="ctr" fontAlgn="t"/>
                      <a:r>
                        <a:rPr lang="en-GB" sz="1600" b="1" dirty="0">
                          <a:effectLst/>
                        </a:rPr>
                        <a:t>DECIMAL(</a:t>
                      </a:r>
                      <a:r>
                        <a:rPr lang="en-GB" sz="1600" b="1" dirty="0" err="1">
                          <a:effectLst/>
                        </a:rPr>
                        <a:t>p,s</a:t>
                      </a:r>
                      <a:r>
                        <a:rPr lang="en-GB" sz="1600" b="1" dirty="0">
                          <a:effectLst/>
                        </a:rPr>
                        <a:t>)</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600" dirty="0">
                          <a:effectLst/>
                        </a:rPr>
                        <a:t>Exact numerical, precision p, scale s.</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73747">
                <a:tc>
                  <a:txBody>
                    <a:bodyPr/>
                    <a:lstStyle/>
                    <a:p>
                      <a:pPr algn="ctr" fontAlgn="t"/>
                      <a:r>
                        <a:rPr lang="en-GB" sz="1600" b="1" dirty="0">
                          <a:effectLst/>
                        </a:rPr>
                        <a:t>NUMERIC(</a:t>
                      </a:r>
                      <a:r>
                        <a:rPr lang="en-GB" sz="1600" b="1" dirty="0" err="1">
                          <a:effectLst/>
                        </a:rPr>
                        <a:t>p,s</a:t>
                      </a:r>
                      <a:r>
                        <a:rPr lang="en-GB" sz="1600" b="1" dirty="0">
                          <a:effectLst/>
                        </a:rPr>
                        <a:t>)</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600" dirty="0">
                          <a:effectLst/>
                        </a:rPr>
                        <a:t>Exact numerical, precision p, scale s. (Same as DECIMAL)</a:t>
                      </a:r>
                    </a:p>
                  </a:txBody>
                  <a:tcPr marL="31170" marR="31170" marT="31170" marB="31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236194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graphicFrame>
        <p:nvGraphicFramePr>
          <p:cNvPr id="8" name="Table 7"/>
          <p:cNvGraphicFramePr>
            <a:graphicFrameLocks noGrp="1"/>
          </p:cNvGraphicFramePr>
          <p:nvPr>
            <p:extLst>
              <p:ext uri="{D42A27DB-BD31-4B8C-83A1-F6EECF244321}">
                <p14:modId xmlns:p14="http://schemas.microsoft.com/office/powerpoint/2010/main" val="3325867777"/>
              </p:ext>
            </p:extLst>
          </p:nvPr>
        </p:nvGraphicFramePr>
        <p:xfrm>
          <a:off x="737756" y="1194953"/>
          <a:ext cx="10962408" cy="5382493"/>
        </p:xfrm>
        <a:graphic>
          <a:graphicData uri="http://schemas.openxmlformats.org/drawingml/2006/table">
            <a:tbl>
              <a:tblPr/>
              <a:tblGrid>
                <a:gridCol w="1827068"/>
                <a:gridCol w="1827068"/>
                <a:gridCol w="1827068"/>
                <a:gridCol w="1827068"/>
                <a:gridCol w="1827068"/>
                <a:gridCol w="1827068"/>
              </a:tblGrid>
              <a:tr h="619867">
                <a:tc>
                  <a:txBody>
                    <a:bodyPr/>
                    <a:lstStyle/>
                    <a:p>
                      <a:pPr algn="ctr" fontAlgn="b"/>
                      <a:r>
                        <a:rPr lang="en-GB" sz="2400" b="1" dirty="0">
                          <a:effectLst/>
                        </a:rPr>
                        <a:t>Data type</a:t>
                      </a:r>
                    </a:p>
                  </a:txBody>
                  <a:tcPr marL="73502" marR="73502" marT="73502" marB="735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GB" sz="2400" b="1" dirty="0">
                          <a:effectLst/>
                        </a:rPr>
                        <a:t>Access</a:t>
                      </a:r>
                    </a:p>
                  </a:txBody>
                  <a:tcPr marL="73502" marR="73502" marT="73502" marB="735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GB" sz="2400" b="1" dirty="0" err="1">
                          <a:effectLst/>
                        </a:rPr>
                        <a:t>SQLServer</a:t>
                      </a:r>
                      <a:endParaRPr lang="en-GB" sz="2400" b="1" dirty="0">
                        <a:effectLst/>
                      </a:endParaRPr>
                    </a:p>
                  </a:txBody>
                  <a:tcPr marL="73502" marR="73502" marT="73502" marB="735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GB" sz="2400" b="1" dirty="0">
                          <a:effectLst/>
                        </a:rPr>
                        <a:t>Oracle</a:t>
                      </a:r>
                    </a:p>
                  </a:txBody>
                  <a:tcPr marL="73502" marR="73502" marT="73502" marB="735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GB" sz="2400" b="1" dirty="0">
                          <a:effectLst/>
                        </a:rPr>
                        <a:t>MySQL</a:t>
                      </a:r>
                    </a:p>
                  </a:txBody>
                  <a:tcPr marL="73502" marR="73502" marT="73502" marB="735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GB" sz="2400" b="1" dirty="0">
                          <a:effectLst/>
                        </a:rPr>
                        <a:t>PostgreSQL</a:t>
                      </a:r>
                    </a:p>
                  </a:txBody>
                  <a:tcPr marL="73502" marR="73502" marT="73502" marB="7350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7588">
                <a:tc>
                  <a:txBody>
                    <a:bodyPr/>
                    <a:lstStyle/>
                    <a:p>
                      <a:pPr algn="l" fontAlgn="t"/>
                      <a:r>
                        <a:rPr lang="en-GB" sz="1700" dirty="0" err="1">
                          <a:effectLst/>
                        </a:rPr>
                        <a:t>boolean</a:t>
                      </a:r>
                      <a:endParaRPr lang="en-GB" sz="1700" dirty="0">
                        <a:effectLst/>
                      </a:endParaRP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dirty="0">
                          <a:effectLst/>
                        </a:rPr>
                        <a:t>Yes/No</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dirty="0">
                          <a:effectLst/>
                        </a:rPr>
                        <a:t>Bit</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Byte</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N/A</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Boolean</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497588">
                <a:tc>
                  <a:txBody>
                    <a:bodyPr/>
                    <a:lstStyle/>
                    <a:p>
                      <a:pPr algn="l" fontAlgn="t"/>
                      <a:r>
                        <a:rPr lang="en-GB" sz="1700">
                          <a:effectLst/>
                        </a:rPr>
                        <a:t>integer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dirty="0">
                          <a:effectLst/>
                        </a:rPr>
                        <a:t>Number (integer)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Int</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Number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Int / Integer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Int / Integer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7588">
                <a:tc>
                  <a:txBody>
                    <a:bodyPr/>
                    <a:lstStyle/>
                    <a:p>
                      <a:pPr algn="l" fontAlgn="t"/>
                      <a:r>
                        <a:rPr lang="en-GB" sz="1700">
                          <a:effectLst/>
                        </a:rPr>
                        <a:t>float</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Number (single)</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dirty="0">
                          <a:effectLst/>
                        </a:rPr>
                        <a:t>Float / Real</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Number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Float</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Numeric</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497588">
                <a:tc>
                  <a:txBody>
                    <a:bodyPr/>
                    <a:lstStyle/>
                    <a:p>
                      <a:pPr algn="l" fontAlgn="t"/>
                      <a:r>
                        <a:rPr lang="en-GB" sz="1700">
                          <a:effectLst/>
                        </a:rPr>
                        <a:t>currency</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Currency</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dirty="0">
                          <a:effectLst/>
                        </a:rPr>
                        <a:t>Money</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dirty="0">
                          <a:effectLst/>
                        </a:rPr>
                        <a:t>N/A</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N/A</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Money</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97588">
                <a:tc>
                  <a:txBody>
                    <a:bodyPr/>
                    <a:lstStyle/>
                    <a:p>
                      <a:pPr algn="l" fontAlgn="t"/>
                      <a:r>
                        <a:rPr lang="en-GB" sz="1700">
                          <a:effectLst/>
                        </a:rPr>
                        <a:t>string (fixed)</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N/A</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Char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dirty="0">
                          <a:effectLst/>
                        </a:rPr>
                        <a:t>Char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Char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Char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817465">
                <a:tc>
                  <a:txBody>
                    <a:bodyPr/>
                    <a:lstStyle/>
                    <a:p>
                      <a:pPr algn="l" fontAlgn="t"/>
                      <a:r>
                        <a:rPr lang="en-GB" sz="1700">
                          <a:effectLst/>
                        </a:rPr>
                        <a:t>string (variable)</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Text (&lt;256) / Memo (65k+)</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Varchar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dirty="0">
                          <a:effectLst/>
                        </a:rPr>
                        <a:t>Varchar2</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dirty="0">
                          <a:effectLst/>
                        </a:rPr>
                        <a:t>Varchar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GB" sz="1700">
                          <a:effectLst/>
                        </a:rPr>
                        <a:t>Varchar</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457221">
                <a:tc>
                  <a:txBody>
                    <a:bodyPr/>
                    <a:lstStyle/>
                    <a:p>
                      <a:pPr algn="l" fontAlgn="t"/>
                      <a:r>
                        <a:rPr lang="en-GB" sz="1700">
                          <a:effectLst/>
                        </a:rPr>
                        <a:t>binary object OLE Object Memo Binary (fixed up to 8K)</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Varbinary (&lt;8K)</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dirty="0">
                          <a:effectLst/>
                        </a:rPr>
                        <a:t>Image (&lt;2GB) Long</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dirty="0">
                          <a:effectLst/>
                        </a:rPr>
                        <a:t>Raw Blob</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a:effectLst/>
                        </a:rPr>
                        <a:t>Text Binary</a:t>
                      </a: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GB" sz="1700" dirty="0" err="1">
                          <a:effectLst/>
                        </a:rPr>
                        <a:t>Varbinary</a:t>
                      </a:r>
                      <a:endParaRPr lang="en-GB" sz="1700" dirty="0">
                        <a:effectLst/>
                      </a:endParaRPr>
                    </a:p>
                  </a:txBody>
                  <a:tcPr marL="73502" marR="73502" marT="73502" marB="735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9" name="Rectangle 2"/>
          <p:cNvSpPr>
            <a:spLocks noChangeArrowheads="1"/>
          </p:cNvSpPr>
          <p:nvPr/>
        </p:nvSpPr>
        <p:spPr bwMode="auto">
          <a:xfrm>
            <a:off x="962748" y="17217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0379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227" y="1384500"/>
            <a:ext cx="6096000" cy="4401205"/>
          </a:xfrm>
          <a:prstGeom prst="rect">
            <a:avLst/>
          </a:prstGeom>
        </p:spPr>
        <p:txBody>
          <a:bodyPr>
            <a:spAutoFit/>
          </a:bodyPr>
          <a:lstStyle/>
          <a:p>
            <a:r>
              <a:rPr lang="en-GB" sz="2800" b="1" i="0" dirty="0" smtClean="0">
                <a:effectLst/>
              </a:rPr>
              <a:t>Questions</a:t>
            </a:r>
          </a:p>
          <a:p>
            <a:endParaRPr lang="en-GB" sz="2800" b="1" dirty="0" smtClean="0"/>
          </a:p>
          <a:p>
            <a:pPr marL="457200" indent="-457200">
              <a:buFont typeface="Arial" panose="020B0604020202020204" pitchFamily="34" charset="0"/>
              <a:buChar char="•"/>
            </a:pPr>
            <a:r>
              <a:rPr lang="en-GB" sz="2800" b="0" i="0" dirty="0" smtClean="0">
                <a:effectLst/>
              </a:rPr>
              <a:t>How do I write a basic query in SQL?</a:t>
            </a:r>
          </a:p>
          <a:p>
            <a:endParaRPr lang="en-GB" sz="2800" b="1" i="0" dirty="0" smtClean="0">
              <a:effectLst/>
            </a:endParaRPr>
          </a:p>
          <a:p>
            <a:endParaRPr lang="en-GB" sz="2800" b="1" i="0" dirty="0" smtClean="0">
              <a:effectLst/>
            </a:endParaRPr>
          </a:p>
          <a:p>
            <a:r>
              <a:rPr lang="en-GB" sz="2800" b="1" i="0" dirty="0" smtClean="0">
                <a:effectLst/>
              </a:rPr>
              <a:t>Objectives</a:t>
            </a:r>
          </a:p>
          <a:p>
            <a:endParaRPr lang="en-GB" sz="2800" b="1" i="0" dirty="0" smtClean="0">
              <a:effectLst/>
            </a:endParaRPr>
          </a:p>
          <a:p>
            <a:pPr marL="457200" indent="-457200">
              <a:buFont typeface="Arial" panose="020B0604020202020204" pitchFamily="34" charset="0"/>
              <a:buChar char="•"/>
            </a:pPr>
            <a:r>
              <a:rPr lang="en-GB" sz="2800" b="0" i="0" dirty="0" smtClean="0">
                <a:effectLst/>
              </a:rPr>
              <a:t>Write and build queries.</a:t>
            </a:r>
          </a:p>
          <a:p>
            <a:pPr marL="457200" indent="-457200">
              <a:buFont typeface="Arial" panose="020B0604020202020204" pitchFamily="34" charset="0"/>
              <a:buChar char="•"/>
            </a:pPr>
            <a:r>
              <a:rPr lang="en-GB" sz="2800" b="0" i="0" dirty="0" smtClean="0">
                <a:effectLst/>
              </a:rPr>
              <a:t>Filter data given various criteria.</a:t>
            </a:r>
          </a:p>
          <a:p>
            <a:pPr marL="457200" indent="-457200">
              <a:buFont typeface="Arial" panose="020B0604020202020204" pitchFamily="34" charset="0"/>
              <a:buChar char="•"/>
            </a:pPr>
            <a:r>
              <a:rPr lang="en-GB" sz="2800" b="0" i="0" dirty="0" smtClean="0">
                <a:effectLst/>
              </a:rPr>
              <a:t>Sort the results of a query.</a:t>
            </a:r>
            <a:endParaRPr lang="en-GB" sz="2800" b="0" i="0" dirty="0">
              <a:effectLst/>
            </a:endParaRPr>
          </a:p>
        </p:txBody>
      </p:sp>
      <p:sp>
        <p:nvSpPr>
          <p:cNvPr id="5" name="TextBox 4"/>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1331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1322" y="2992583"/>
            <a:ext cx="3855980" cy="352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380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573" y="1119043"/>
            <a:ext cx="4845627" cy="668193"/>
          </a:xfrm>
        </p:spPr>
        <p:txBody>
          <a:bodyPr/>
          <a:lstStyle/>
          <a:p>
            <a:pPr marL="0" indent="0">
              <a:buNone/>
            </a:pPr>
            <a:r>
              <a:rPr lang="en-GB" dirty="0" smtClean="0"/>
              <a:t>SQL queries </a:t>
            </a:r>
            <a:r>
              <a:rPr lang="en-GB" dirty="0" smtClean="0">
                <a:hlinkClick r:id="rId2"/>
              </a:rPr>
              <a:t>repository</a:t>
            </a:r>
            <a:endParaRPr lang="en-GB" dirty="0"/>
          </a:p>
        </p:txBody>
      </p:sp>
      <p:sp>
        <p:nvSpPr>
          <p:cNvPr id="4" name="TextBox 3"/>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15362" name="Picture 2" descr="Image result for unanswered 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318" y="3026017"/>
            <a:ext cx="3859934" cy="32166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8536" y="2161309"/>
            <a:ext cx="4572000" cy="3108543"/>
          </a:xfrm>
          <a:prstGeom prst="rect">
            <a:avLst/>
          </a:prstGeom>
          <a:noFill/>
        </p:spPr>
        <p:txBody>
          <a:bodyPr wrap="square" rtlCol="0">
            <a:spAutoFit/>
          </a:bodyPr>
          <a:lstStyle/>
          <a:p>
            <a:r>
              <a:rPr lang="en-GB" sz="2800" dirty="0" smtClean="0"/>
              <a:t>SELECT (what do we want to see)</a:t>
            </a:r>
          </a:p>
          <a:p>
            <a:endParaRPr lang="en-GB" sz="2800" dirty="0"/>
          </a:p>
          <a:p>
            <a:r>
              <a:rPr lang="en-GB" sz="2800" dirty="0" smtClean="0"/>
              <a:t>FROM (in which table this info are stored)</a:t>
            </a:r>
          </a:p>
          <a:p>
            <a:endParaRPr lang="en-GB" sz="2800" dirty="0"/>
          </a:p>
          <a:p>
            <a:r>
              <a:rPr lang="en-GB" sz="2800" dirty="0" smtClean="0"/>
              <a:t>WHERE (condition)</a:t>
            </a:r>
            <a:endParaRPr lang="en-GB" sz="2800" dirty="0"/>
          </a:p>
        </p:txBody>
      </p:sp>
    </p:spTree>
    <p:extLst>
      <p:ext uri="{BB962C8B-B14F-4D97-AF65-F5344CB8AC3E}">
        <p14:creationId xmlns:p14="http://schemas.microsoft.com/office/powerpoint/2010/main" val="1953509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010" y="776143"/>
            <a:ext cx="5811981" cy="4351338"/>
          </a:xfrm>
        </p:spPr>
        <p:txBody>
          <a:bodyPr/>
          <a:lstStyle/>
          <a:p>
            <a:pPr marL="0" indent="0">
              <a:buNone/>
            </a:pPr>
            <a:r>
              <a:rPr lang="en-GB" b="1" dirty="0" smtClean="0"/>
              <a:t>Limiting Result</a:t>
            </a:r>
          </a:p>
          <a:p>
            <a:pPr marL="0" indent="0">
              <a:buNone/>
            </a:pPr>
            <a:r>
              <a:rPr lang="en-GB" sz="2400" dirty="0" smtClean="0"/>
              <a:t>What if we want to see just the first 5, 10 </a:t>
            </a:r>
            <a:r>
              <a:rPr lang="en-GB" sz="2400" dirty="0" err="1" smtClean="0"/>
              <a:t>etc</a:t>
            </a:r>
            <a:r>
              <a:rPr lang="en-GB" sz="2400" dirty="0" smtClean="0"/>
              <a:t>  rows</a:t>
            </a:r>
          </a:p>
          <a:p>
            <a:pPr marL="0" indent="0">
              <a:buNone/>
            </a:pPr>
            <a:endParaRPr lang="en-GB" dirty="0"/>
          </a:p>
          <a:p>
            <a:pPr marL="0" indent="0">
              <a:buNone/>
            </a:pPr>
            <a:r>
              <a:rPr lang="en-GB" b="1" dirty="0"/>
              <a:t>Unique </a:t>
            </a:r>
            <a:r>
              <a:rPr lang="en-GB" b="1" dirty="0" smtClean="0"/>
              <a:t>values</a:t>
            </a:r>
          </a:p>
          <a:p>
            <a:pPr marL="0" indent="0">
              <a:buNone/>
            </a:pPr>
            <a:r>
              <a:rPr lang="en-GB" sz="2400" dirty="0" smtClean="0"/>
              <a:t>Single recurrences of one value or a combination of values</a:t>
            </a:r>
            <a:endParaRPr lang="en-GB" sz="2400" dirty="0"/>
          </a:p>
          <a:p>
            <a:pPr marL="0" indent="0">
              <a:buNone/>
            </a:pPr>
            <a:endParaRPr lang="en-GB" dirty="0"/>
          </a:p>
        </p:txBody>
      </p:sp>
      <p:sp>
        <p:nvSpPr>
          <p:cNvPr id="4" name="TextBox 3"/>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1027" name="Picture 3" descr="Image result for unique val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0" y="384813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743411" y="3282718"/>
            <a:ext cx="5247891" cy="2000548"/>
          </a:xfrm>
          <a:prstGeom prst="rect">
            <a:avLst/>
          </a:prstGeom>
        </p:spPr>
        <p:txBody>
          <a:bodyPr wrap="square">
            <a:spAutoFit/>
          </a:bodyPr>
          <a:lstStyle/>
          <a:p>
            <a:r>
              <a:rPr lang="en-GB" sz="2800" b="1" dirty="0"/>
              <a:t>Calculated </a:t>
            </a:r>
            <a:r>
              <a:rPr lang="en-GB" sz="2800" b="1" dirty="0" smtClean="0"/>
              <a:t>values</a:t>
            </a:r>
          </a:p>
          <a:p>
            <a:r>
              <a:rPr lang="en-GB" sz="2400" dirty="0" smtClean="0"/>
              <a:t>What if we want to play with the </a:t>
            </a:r>
            <a:r>
              <a:rPr lang="en-GB" sz="2400" b="1" dirty="0" smtClean="0"/>
              <a:t>INTEGER columns</a:t>
            </a:r>
            <a:r>
              <a:rPr lang="en-GB" sz="2400" dirty="0" smtClean="0"/>
              <a:t>.</a:t>
            </a:r>
          </a:p>
          <a:p>
            <a:r>
              <a:rPr lang="en-GB" sz="2400" i="0" dirty="0" smtClean="0">
                <a:effectLst/>
              </a:rPr>
              <a:t>E.g. I stored my information in gr but I want to see them in kg</a:t>
            </a:r>
            <a:endParaRPr lang="en-GB" sz="2000" i="0" dirty="0">
              <a:effectLst/>
            </a:endParaRPr>
          </a:p>
        </p:txBody>
      </p:sp>
      <p:pic>
        <p:nvPicPr>
          <p:cNvPr id="1029" name="Picture 5" descr="Image result for calcula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5127" y="955433"/>
            <a:ext cx="4338782" cy="2027468"/>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1542760" y="1752805"/>
            <a:ext cx="978408" cy="484632"/>
          </a:xfrm>
          <a:prstGeom prst="rightArrow">
            <a:avLst/>
          </a:prstGeom>
          <a:solidFill>
            <a:schemeClr val="accent2">
              <a:lumMod val="75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2851979" y="1752805"/>
            <a:ext cx="914400" cy="461665"/>
          </a:xfrm>
          <a:prstGeom prst="rect">
            <a:avLst/>
          </a:prstGeom>
          <a:noFill/>
        </p:spPr>
        <p:txBody>
          <a:bodyPr wrap="square" rtlCol="0">
            <a:spAutoFit/>
          </a:bodyPr>
          <a:lstStyle/>
          <a:p>
            <a:r>
              <a:rPr lang="en-GB" sz="2400" b="1" dirty="0" smtClean="0"/>
              <a:t>LIMIT</a:t>
            </a:r>
            <a:endParaRPr lang="en-GB" sz="2400" b="1" dirty="0"/>
          </a:p>
        </p:txBody>
      </p:sp>
      <p:sp>
        <p:nvSpPr>
          <p:cNvPr id="11" name="Right Arrow 10"/>
          <p:cNvSpPr/>
          <p:nvPr/>
        </p:nvSpPr>
        <p:spPr>
          <a:xfrm rot="5400000">
            <a:off x="2939506" y="3934296"/>
            <a:ext cx="978408" cy="484632"/>
          </a:xfrm>
          <a:prstGeom prst="rightArrow">
            <a:avLst/>
          </a:prstGeom>
          <a:solidFill>
            <a:schemeClr val="accent2">
              <a:lumMod val="75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906970" y="4711982"/>
            <a:ext cx="1458578" cy="830997"/>
          </a:xfrm>
          <a:prstGeom prst="rect">
            <a:avLst/>
          </a:prstGeom>
          <a:noFill/>
        </p:spPr>
        <p:txBody>
          <a:bodyPr wrap="square" rtlCol="0">
            <a:spAutoFit/>
          </a:bodyPr>
          <a:lstStyle/>
          <a:p>
            <a:r>
              <a:rPr lang="en-GB" sz="2400" b="1" dirty="0" smtClean="0"/>
              <a:t>SELECT DISTINCT</a:t>
            </a:r>
            <a:endParaRPr lang="en-GB" sz="2400" b="1" dirty="0"/>
          </a:p>
        </p:txBody>
      </p:sp>
    </p:spTree>
    <p:extLst>
      <p:ext uri="{BB962C8B-B14F-4D97-AF65-F5344CB8AC3E}">
        <p14:creationId xmlns:p14="http://schemas.microsoft.com/office/powerpoint/2010/main" val="3517412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82" y="1378816"/>
            <a:ext cx="10515600" cy="4351338"/>
          </a:xfrm>
        </p:spPr>
        <p:txBody>
          <a:bodyPr/>
          <a:lstStyle/>
          <a:p>
            <a:pPr marL="0" indent="0">
              <a:buNone/>
            </a:pPr>
            <a:r>
              <a:rPr lang="en-GB" sz="3200" b="1" dirty="0" smtClean="0"/>
              <a:t>Challenge</a:t>
            </a:r>
          </a:p>
          <a:p>
            <a:pPr marL="0" indent="0">
              <a:buNone/>
            </a:pPr>
            <a:endParaRPr lang="en-GB" dirty="0"/>
          </a:p>
          <a:p>
            <a:pPr marL="0" indent="0">
              <a:buNone/>
            </a:pPr>
            <a:r>
              <a:rPr lang="en-GB" b="0" i="0" dirty="0" smtClean="0">
                <a:effectLst/>
              </a:rPr>
              <a:t>Write a query that returns the year, EEBO and page length</a:t>
            </a:r>
          </a:p>
          <a:p>
            <a:pPr marL="0" indent="0">
              <a:buNone/>
            </a:pPr>
            <a:endParaRPr lang="en-GB" dirty="0"/>
          </a:p>
        </p:txBody>
      </p:sp>
      <p:sp>
        <p:nvSpPr>
          <p:cNvPr id="5" name="TextBox 4"/>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952" y="3958935"/>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13761" y="3863242"/>
            <a:ext cx="5070764" cy="1261884"/>
          </a:xfrm>
          <a:prstGeom prst="rect">
            <a:avLst/>
          </a:prstGeom>
          <a:noFill/>
        </p:spPr>
        <p:txBody>
          <a:bodyPr wrap="square" rtlCol="0">
            <a:spAutoFit/>
          </a:bodyPr>
          <a:lstStyle/>
          <a:p>
            <a:r>
              <a:rPr lang="en-GB" sz="2800" b="1" dirty="0" smtClean="0"/>
              <a:t>Solution: </a:t>
            </a:r>
          </a:p>
          <a:p>
            <a:r>
              <a:rPr lang="en-GB" sz="2400" dirty="0" smtClean="0"/>
              <a:t>SELECT date, EEBO, pages</a:t>
            </a:r>
          </a:p>
          <a:p>
            <a:r>
              <a:rPr lang="en-GB" sz="2400" dirty="0" smtClean="0"/>
              <a:t>FROM catalogue;</a:t>
            </a:r>
            <a:endParaRPr lang="en-GB" sz="2400" dirty="0"/>
          </a:p>
        </p:txBody>
      </p:sp>
    </p:spTree>
    <p:extLst>
      <p:ext uri="{BB962C8B-B14F-4D97-AF65-F5344CB8AC3E}">
        <p14:creationId xmlns:p14="http://schemas.microsoft.com/office/powerpoint/2010/main" val="207802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smtClean="0"/>
              <a:t>Plan of the Workshop</a:t>
            </a:r>
            <a:endParaRPr lang="en-GB" dirty="0"/>
          </a:p>
        </p:txBody>
      </p:sp>
      <p:sp>
        <p:nvSpPr>
          <p:cNvPr id="5" name="TextBox 4"/>
          <p:cNvSpPr txBox="1"/>
          <p:nvPr/>
        </p:nvSpPr>
        <p:spPr>
          <a:xfrm>
            <a:off x="2181362" y="1708615"/>
            <a:ext cx="7643118" cy="523220"/>
          </a:xfrm>
          <a:prstGeom prst="rect">
            <a:avLst/>
          </a:prstGeom>
          <a:solidFill>
            <a:srgbClr val="CC0000">
              <a:alpha val="69804"/>
            </a:srgbClr>
          </a:solidFill>
        </p:spPr>
        <p:txBody>
          <a:bodyPr wrap="square" rtlCol="0">
            <a:spAutoFit/>
          </a:bodyPr>
          <a:lstStyle/>
          <a:p>
            <a:r>
              <a:rPr lang="en-GB" sz="2800" dirty="0" smtClean="0"/>
              <a:t>1. </a:t>
            </a:r>
            <a:r>
              <a:rPr lang="en-GB" sz="2800" dirty="0"/>
              <a:t>Databases using </a:t>
            </a:r>
            <a:r>
              <a:rPr lang="en-GB" sz="2800" dirty="0" smtClean="0"/>
              <a:t>SQL</a:t>
            </a:r>
            <a:endParaRPr lang="en-GB" sz="2800" dirty="0"/>
          </a:p>
        </p:txBody>
      </p:sp>
      <p:sp>
        <p:nvSpPr>
          <p:cNvPr id="6" name="TextBox 5"/>
          <p:cNvSpPr txBox="1"/>
          <p:nvPr/>
        </p:nvSpPr>
        <p:spPr>
          <a:xfrm>
            <a:off x="2181362" y="2371685"/>
            <a:ext cx="7643118" cy="523220"/>
          </a:xfrm>
          <a:prstGeom prst="rect">
            <a:avLst/>
          </a:prstGeom>
          <a:solidFill>
            <a:srgbClr val="FF6600">
              <a:alpha val="69804"/>
            </a:srgbClr>
          </a:solidFill>
        </p:spPr>
        <p:txBody>
          <a:bodyPr wrap="square" rtlCol="0">
            <a:spAutoFit/>
          </a:bodyPr>
          <a:lstStyle/>
          <a:p>
            <a:r>
              <a:rPr lang="en-GB" sz="2800" dirty="0" smtClean="0"/>
              <a:t>2. Basic Queries</a:t>
            </a:r>
            <a:endParaRPr lang="en-GB" sz="2800" dirty="0"/>
          </a:p>
        </p:txBody>
      </p:sp>
      <p:sp>
        <p:nvSpPr>
          <p:cNvPr id="7" name="TextBox 6"/>
          <p:cNvSpPr txBox="1"/>
          <p:nvPr/>
        </p:nvSpPr>
        <p:spPr>
          <a:xfrm>
            <a:off x="2181362" y="3025030"/>
            <a:ext cx="7643118" cy="523220"/>
          </a:xfrm>
          <a:prstGeom prst="rect">
            <a:avLst/>
          </a:prstGeom>
          <a:solidFill>
            <a:schemeClr val="accent4">
              <a:lumMod val="60000"/>
              <a:lumOff val="40000"/>
            </a:schemeClr>
          </a:solidFill>
        </p:spPr>
        <p:txBody>
          <a:bodyPr wrap="square" rtlCol="0">
            <a:spAutoFit/>
          </a:bodyPr>
          <a:lstStyle/>
          <a:p>
            <a:r>
              <a:rPr lang="en-GB" sz="2800" dirty="0" smtClean="0"/>
              <a:t>3. SQL Aggregation</a:t>
            </a:r>
            <a:endParaRPr lang="en-GB" sz="2800" dirty="0"/>
          </a:p>
        </p:txBody>
      </p:sp>
      <p:sp>
        <p:nvSpPr>
          <p:cNvPr id="8" name="TextBox 7"/>
          <p:cNvSpPr txBox="1"/>
          <p:nvPr/>
        </p:nvSpPr>
        <p:spPr>
          <a:xfrm>
            <a:off x="2181362" y="3734713"/>
            <a:ext cx="7643118" cy="523220"/>
          </a:xfrm>
          <a:prstGeom prst="rect">
            <a:avLst/>
          </a:prstGeom>
          <a:solidFill>
            <a:schemeClr val="accent6">
              <a:lumMod val="60000"/>
              <a:lumOff val="40000"/>
            </a:schemeClr>
          </a:solidFill>
        </p:spPr>
        <p:txBody>
          <a:bodyPr wrap="square" rtlCol="0">
            <a:spAutoFit/>
          </a:bodyPr>
          <a:lstStyle/>
          <a:p>
            <a:r>
              <a:rPr lang="en-GB" sz="2800" dirty="0" smtClean="0"/>
              <a:t>4. Joins and Aliases</a:t>
            </a:r>
            <a:endParaRPr lang="en-GB" sz="2800" dirty="0"/>
          </a:p>
        </p:txBody>
      </p:sp>
    </p:spTree>
    <p:extLst>
      <p:ext uri="{BB962C8B-B14F-4D97-AF65-F5344CB8AC3E}">
        <p14:creationId xmlns:p14="http://schemas.microsoft.com/office/powerpoint/2010/main" val="642144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99" y="945573"/>
            <a:ext cx="4031673" cy="3196705"/>
          </a:xfrm>
        </p:spPr>
        <p:txBody>
          <a:bodyPr>
            <a:normAutofit lnSpcReduction="10000"/>
          </a:bodyPr>
          <a:lstStyle/>
          <a:p>
            <a:pPr marL="0" indent="0">
              <a:buNone/>
            </a:pPr>
            <a:r>
              <a:rPr lang="en-GB" b="1" dirty="0" smtClean="0"/>
              <a:t>Filtering</a:t>
            </a:r>
          </a:p>
          <a:p>
            <a:pPr marL="0" indent="0">
              <a:buNone/>
            </a:pPr>
            <a:endParaRPr lang="en-GB" b="1" dirty="0"/>
          </a:p>
          <a:p>
            <a:pPr marL="0" indent="0">
              <a:buNone/>
            </a:pPr>
            <a:r>
              <a:rPr lang="en-GB" sz="2400" dirty="0" smtClean="0"/>
              <a:t>What if you want to see just the data meeting a certain criteria</a:t>
            </a:r>
          </a:p>
          <a:p>
            <a:pPr marL="0" indent="0">
              <a:buNone/>
            </a:pPr>
            <a:r>
              <a:rPr lang="en-GB" sz="2400" dirty="0" smtClean="0"/>
              <a:t>E.g. Only the </a:t>
            </a:r>
            <a:r>
              <a:rPr lang="en-GB" sz="2400" dirty="0"/>
              <a:t>titles that have a free status, which has a species code of DM</a:t>
            </a:r>
          </a:p>
        </p:txBody>
      </p:sp>
      <p:sp>
        <p:nvSpPr>
          <p:cNvPr id="4" name="TextBox 3"/>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205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2369" y="3307622"/>
            <a:ext cx="4260273" cy="3392662"/>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776949" y="1693782"/>
            <a:ext cx="978408" cy="484632"/>
          </a:xfrm>
          <a:prstGeom prst="rightArrow">
            <a:avLst/>
          </a:prstGeom>
          <a:solidFill>
            <a:schemeClr val="accent2">
              <a:lumMod val="75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743699" y="1807425"/>
            <a:ext cx="1334669" cy="461665"/>
          </a:xfrm>
          <a:prstGeom prst="rect">
            <a:avLst/>
          </a:prstGeom>
          <a:noFill/>
        </p:spPr>
        <p:txBody>
          <a:bodyPr wrap="square" rtlCol="0">
            <a:spAutoFit/>
          </a:bodyPr>
          <a:lstStyle/>
          <a:p>
            <a:r>
              <a:rPr lang="en-GB" sz="2400" b="1" dirty="0" smtClean="0"/>
              <a:t>WHERE</a:t>
            </a:r>
            <a:endParaRPr lang="en-GB" sz="2400" b="1" dirty="0"/>
          </a:p>
        </p:txBody>
      </p:sp>
      <p:sp>
        <p:nvSpPr>
          <p:cNvPr id="5" name="TextBox 4"/>
          <p:cNvSpPr txBox="1"/>
          <p:nvPr/>
        </p:nvSpPr>
        <p:spPr>
          <a:xfrm>
            <a:off x="2765861" y="4968315"/>
            <a:ext cx="3190009" cy="1384995"/>
          </a:xfrm>
          <a:prstGeom prst="rect">
            <a:avLst/>
          </a:prstGeom>
          <a:noFill/>
        </p:spPr>
        <p:txBody>
          <a:bodyPr wrap="square" rtlCol="0">
            <a:spAutoFit/>
          </a:bodyPr>
          <a:lstStyle/>
          <a:p>
            <a:r>
              <a:rPr lang="en-GB" sz="2800" dirty="0" smtClean="0"/>
              <a:t>Combine more than one condition with </a:t>
            </a:r>
            <a:r>
              <a:rPr lang="en-GB" sz="2800" b="1" dirty="0" smtClean="0"/>
              <a:t>AND</a:t>
            </a:r>
            <a:r>
              <a:rPr lang="en-GB" sz="2800" dirty="0" smtClean="0"/>
              <a:t> </a:t>
            </a:r>
            <a:r>
              <a:rPr lang="en-GB" sz="2800" dirty="0" err="1" smtClean="0"/>
              <a:t>and</a:t>
            </a:r>
            <a:r>
              <a:rPr lang="en-GB" sz="2800" b="1" dirty="0" smtClean="0"/>
              <a:t> OR</a:t>
            </a:r>
            <a:endParaRPr lang="en-GB" sz="2800" b="1" dirty="0"/>
          </a:p>
        </p:txBody>
      </p:sp>
    </p:spTree>
    <p:extLst>
      <p:ext uri="{BB962C8B-B14F-4D97-AF65-F5344CB8AC3E}">
        <p14:creationId xmlns:p14="http://schemas.microsoft.com/office/powerpoint/2010/main" val="2947977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82" y="1378816"/>
            <a:ext cx="10515600" cy="4351338"/>
          </a:xfrm>
        </p:spPr>
        <p:txBody>
          <a:bodyPr/>
          <a:lstStyle/>
          <a:p>
            <a:pPr marL="0" indent="0">
              <a:buNone/>
            </a:pPr>
            <a:r>
              <a:rPr lang="en-GB" sz="3200" b="1" dirty="0" smtClean="0"/>
              <a:t>Challenge 2</a:t>
            </a:r>
          </a:p>
          <a:p>
            <a:pPr marL="0" indent="0">
              <a:buNone/>
            </a:pPr>
            <a:endParaRPr lang="en-GB" dirty="0"/>
          </a:p>
          <a:p>
            <a:pPr marL="0" indent="0">
              <a:buNone/>
            </a:pPr>
            <a:r>
              <a:rPr lang="en-GB" dirty="0"/>
              <a:t>Produce a table listing the data for all titles in the catalogue with a page length more than 75, telling us the date, </a:t>
            </a:r>
            <a:r>
              <a:rPr lang="en-GB" dirty="0" err="1"/>
              <a:t>eebo</a:t>
            </a:r>
            <a:r>
              <a:rPr lang="en-GB" dirty="0"/>
              <a:t> id code, and page.</a:t>
            </a:r>
          </a:p>
          <a:p>
            <a:pPr marL="0" indent="0">
              <a:buNone/>
            </a:pPr>
            <a:endParaRPr lang="en-GB" dirty="0"/>
          </a:p>
        </p:txBody>
      </p:sp>
      <p:sp>
        <p:nvSpPr>
          <p:cNvPr id="5" name="TextBox 4"/>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952" y="3958935"/>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13761" y="3863242"/>
            <a:ext cx="5070764" cy="1631216"/>
          </a:xfrm>
          <a:prstGeom prst="rect">
            <a:avLst/>
          </a:prstGeom>
          <a:noFill/>
        </p:spPr>
        <p:txBody>
          <a:bodyPr wrap="square" rtlCol="0">
            <a:spAutoFit/>
          </a:bodyPr>
          <a:lstStyle/>
          <a:p>
            <a:r>
              <a:rPr lang="en-GB" sz="2800" b="1" dirty="0" smtClean="0"/>
              <a:t>Solution: </a:t>
            </a:r>
          </a:p>
          <a:p>
            <a:r>
              <a:rPr lang="en-GB" sz="2400" dirty="0" smtClean="0"/>
              <a:t>SELECT date, EEBO, pages</a:t>
            </a:r>
          </a:p>
          <a:p>
            <a:r>
              <a:rPr lang="en-GB" sz="2400" dirty="0" smtClean="0"/>
              <a:t>FROM catalogue</a:t>
            </a:r>
          </a:p>
          <a:p>
            <a:r>
              <a:rPr lang="en-GB" sz="2400" dirty="0"/>
              <a:t>WHERE pages &gt;= '75';</a:t>
            </a:r>
          </a:p>
        </p:txBody>
      </p:sp>
    </p:spTree>
    <p:extLst>
      <p:ext uri="{BB962C8B-B14F-4D97-AF65-F5344CB8AC3E}">
        <p14:creationId xmlns:p14="http://schemas.microsoft.com/office/powerpoint/2010/main" val="84807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355" y="724189"/>
            <a:ext cx="5697681" cy="4351338"/>
          </a:xfrm>
        </p:spPr>
        <p:txBody>
          <a:bodyPr/>
          <a:lstStyle/>
          <a:p>
            <a:pPr marL="0" indent="0">
              <a:buNone/>
            </a:pPr>
            <a:r>
              <a:rPr lang="en-GB" b="1" dirty="0"/>
              <a:t>Building more complex </a:t>
            </a:r>
            <a:r>
              <a:rPr lang="en-GB" b="1" dirty="0" smtClean="0"/>
              <a:t>queries</a:t>
            </a:r>
          </a:p>
          <a:p>
            <a:pPr marL="0" indent="0">
              <a:buNone/>
            </a:pPr>
            <a:r>
              <a:rPr lang="en-GB" sz="2400" dirty="0"/>
              <a:t>Now, lets combine the above queries to get data for 2 authors from the year 1580 on</a:t>
            </a:r>
            <a:r>
              <a:rPr lang="en-GB" sz="2400" dirty="0" smtClean="0"/>
              <a:t>. </a:t>
            </a:r>
          </a:p>
          <a:p>
            <a:pPr marL="0" indent="0">
              <a:buNone/>
            </a:pPr>
            <a:endParaRPr lang="en-GB" sz="2400" dirty="0" smtClean="0"/>
          </a:p>
          <a:p>
            <a:pPr marL="0" indent="0">
              <a:buNone/>
            </a:pPr>
            <a:endParaRPr lang="en-GB" sz="2400" b="1" dirty="0"/>
          </a:p>
          <a:p>
            <a:pPr marL="0" indent="0">
              <a:buNone/>
            </a:pPr>
            <a:endParaRPr lang="en-GB" dirty="0"/>
          </a:p>
        </p:txBody>
      </p:sp>
      <p:sp>
        <p:nvSpPr>
          <p:cNvPr id="4" name="TextBox 3"/>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3074" name="Picture 2" descr="Image result for NET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8802" y="3844636"/>
            <a:ext cx="3880374" cy="2909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29606" y="1413164"/>
            <a:ext cx="2847109" cy="523220"/>
          </a:xfrm>
          <a:prstGeom prst="rect">
            <a:avLst/>
          </a:prstGeom>
          <a:noFill/>
        </p:spPr>
        <p:txBody>
          <a:bodyPr wrap="square" rtlCol="0">
            <a:spAutoFit/>
          </a:bodyPr>
          <a:lstStyle/>
          <a:p>
            <a:r>
              <a:rPr lang="en-GB" sz="2800" b="1" dirty="0" smtClean="0"/>
              <a:t>Start simple </a:t>
            </a:r>
            <a:endParaRPr lang="en-GB" sz="2800" b="1" dirty="0"/>
          </a:p>
        </p:txBody>
      </p:sp>
      <p:sp>
        <p:nvSpPr>
          <p:cNvPr id="7" name="Right Arrow 6"/>
          <p:cNvSpPr/>
          <p:nvPr/>
        </p:nvSpPr>
        <p:spPr>
          <a:xfrm rot="5400000">
            <a:off x="9268252" y="2041694"/>
            <a:ext cx="478280" cy="484632"/>
          </a:xfrm>
          <a:prstGeom prst="rightArrow">
            <a:avLst/>
          </a:prstGeom>
          <a:solidFill>
            <a:schemeClr val="accent2">
              <a:lumMod val="75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8629605" y="2722813"/>
            <a:ext cx="2847109" cy="523220"/>
          </a:xfrm>
          <a:prstGeom prst="rect">
            <a:avLst/>
          </a:prstGeom>
          <a:noFill/>
        </p:spPr>
        <p:txBody>
          <a:bodyPr wrap="square" rtlCol="0">
            <a:spAutoFit/>
          </a:bodyPr>
          <a:lstStyle/>
          <a:p>
            <a:r>
              <a:rPr lang="en-GB" sz="2800" b="1" dirty="0" smtClean="0"/>
              <a:t>Link together</a:t>
            </a:r>
            <a:endParaRPr lang="en-GB" sz="2800" b="1" dirty="0"/>
          </a:p>
        </p:txBody>
      </p:sp>
      <p:sp>
        <p:nvSpPr>
          <p:cNvPr id="10" name="Rectangle 5"/>
          <p:cNvSpPr>
            <a:spLocks noChangeArrowheads="1"/>
          </p:cNvSpPr>
          <p:nvPr/>
        </p:nvSpPr>
        <p:spPr bwMode="auto">
          <a:xfrm>
            <a:off x="204355" y="2450323"/>
            <a:ext cx="7526481" cy="156966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mn-lt"/>
                <a:ea typeface="Helvetica Neue"/>
              </a:rPr>
              <a:t>When the queries become more complex, it can be useful to add comments. In SQL, comments are started by </a:t>
            </a:r>
            <a:r>
              <a:rPr kumimoji="0" lang="en-US" altLang="en-US" sz="2400" b="0" i="0" u="none" strike="noStrike" cap="none" normalizeH="0" baseline="0" dirty="0" smtClean="0">
                <a:ln>
                  <a:noFill/>
                </a:ln>
                <a:effectLst/>
                <a:latin typeface="+mn-lt"/>
                <a:ea typeface="Menlo"/>
              </a:rPr>
              <a:t>--</a:t>
            </a:r>
            <a:r>
              <a:rPr kumimoji="0" lang="en-US" altLang="en-US" sz="2400" b="0" i="0" u="none" strike="noStrike" cap="none" normalizeH="0" baseline="0" dirty="0" smtClean="0">
                <a:ln>
                  <a:noFill/>
                </a:ln>
                <a:effectLst/>
                <a:latin typeface="+mn-lt"/>
                <a:ea typeface="Helvetica Neue"/>
              </a:rPr>
              <a:t>, and end at the end of the line. For example, a commented version of the above query can be written as</a:t>
            </a:r>
            <a:r>
              <a:rPr kumimoji="0" lang="en-US" altLang="en-US" sz="2400" b="0" i="0" u="none" strike="noStrike" cap="none" normalizeH="0" baseline="0" dirty="0" smtClean="0">
                <a:ln>
                  <a:noFill/>
                </a:ln>
                <a:effectLst/>
                <a:latin typeface="+mn-lt"/>
              </a:rPr>
              <a:t> : </a:t>
            </a:r>
          </a:p>
        </p:txBody>
      </p:sp>
      <p:sp>
        <p:nvSpPr>
          <p:cNvPr id="12" name="Right Arrow 11"/>
          <p:cNvSpPr/>
          <p:nvPr/>
        </p:nvSpPr>
        <p:spPr>
          <a:xfrm rot="5400000">
            <a:off x="2931680" y="1988458"/>
            <a:ext cx="478280" cy="484632"/>
          </a:xfrm>
          <a:prstGeom prst="rightArrow">
            <a:avLst/>
          </a:prstGeom>
          <a:solidFill>
            <a:schemeClr val="accent2">
              <a:lumMod val="75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6"/>
          <p:cNvSpPr>
            <a:spLocks noChangeArrowheads="1"/>
          </p:cNvSpPr>
          <p:nvPr/>
        </p:nvSpPr>
        <p:spPr bwMode="auto">
          <a:xfrm>
            <a:off x="318655" y="4313094"/>
            <a:ext cx="7526481" cy="2292911"/>
          </a:xfrm>
          <a:prstGeom prst="rect">
            <a:avLst/>
          </a:prstGeom>
          <a:solidFill>
            <a:schemeClr val="accent2">
              <a:lumMod val="40000"/>
              <a:lumOff val="60000"/>
            </a:schemeClr>
          </a:solidFill>
          <a:ln>
            <a:noFill/>
          </a:ln>
          <a:effec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ea typeface="Menlo"/>
              </a:rPr>
              <a:t>-- Get post 1580 data on authors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ea typeface="Menlo"/>
              </a:rPr>
              <a:t>-- These are in the catalogue table, and we are interested in all columns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ea typeface="Menlo"/>
              </a:rPr>
              <a:t>SELECT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ea typeface="Menlo"/>
              </a:rPr>
              <a:t>FROM surveys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ea typeface="Menlo"/>
              </a:rPr>
              <a:t>-- Sampling year is in the column `Date`, and we want to include after 1580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ea typeface="Menlo"/>
              </a:rPr>
              <a:t>WHERE (year &gt;= </a:t>
            </a:r>
            <a:r>
              <a:rPr kumimoji="0" lang="en-US" altLang="en-US" b="0" i="0" u="none" strike="noStrike" cap="none" normalizeH="0" baseline="0" dirty="0" smtClean="0">
                <a:ln>
                  <a:noFill/>
                </a:ln>
                <a:effectLst/>
                <a:ea typeface="Menlo"/>
              </a:rPr>
              <a:t>1580) </a:t>
            </a:r>
            <a:endParaRPr kumimoji="0" lang="en-US" altLang="en-US" b="0" i="0" u="none" strike="noStrike" cap="none" normalizeH="0" baseline="0" dirty="0" smtClean="0">
              <a:ln>
                <a:noFill/>
              </a:ln>
              <a:effectLst/>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ea typeface="Menlo"/>
              </a:rPr>
              <a:t>-- Author names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ea typeface="Menlo"/>
              </a:rPr>
              <a:t>AND (author IN ('Aylett, Robert, 1583-1655?', 'Bacon, Francis, 1561-1626.'));</a:t>
            </a:r>
            <a:r>
              <a:rPr kumimoji="0" lang="en-US" altLang="en-US" b="0" i="0" u="none" strike="noStrike" cap="none" normalizeH="0" baseline="0" dirty="0" smtClean="0">
                <a:ln>
                  <a:noFill/>
                </a:ln>
                <a:effectLst/>
              </a:rPr>
              <a:t> </a:t>
            </a:r>
          </a:p>
        </p:txBody>
      </p:sp>
    </p:spTree>
    <p:extLst>
      <p:ext uri="{BB962C8B-B14F-4D97-AF65-F5344CB8AC3E}">
        <p14:creationId xmlns:p14="http://schemas.microsoft.com/office/powerpoint/2010/main" val="97829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4" y="952789"/>
            <a:ext cx="6456218" cy="4351338"/>
          </a:xfrm>
        </p:spPr>
        <p:txBody>
          <a:bodyPr/>
          <a:lstStyle/>
          <a:p>
            <a:pPr marL="0" indent="0">
              <a:buNone/>
            </a:pPr>
            <a:r>
              <a:rPr lang="en-GB" b="1" dirty="0" smtClean="0"/>
              <a:t>Sorting </a:t>
            </a:r>
          </a:p>
          <a:p>
            <a:pPr marL="0" indent="0">
              <a:buNone/>
            </a:pPr>
            <a:endParaRPr lang="en-GB" b="1" dirty="0" smtClean="0"/>
          </a:p>
          <a:p>
            <a:pPr marL="0" indent="0">
              <a:buNone/>
            </a:pPr>
            <a:r>
              <a:rPr lang="en-GB" sz="2400" dirty="0"/>
              <a:t>We can also sort the results of our queries </a:t>
            </a:r>
          </a:p>
          <a:p>
            <a:pPr marL="0" indent="0">
              <a:buNone/>
            </a:pPr>
            <a:r>
              <a:rPr lang="en-GB" sz="2400" dirty="0"/>
              <a:t>How do we want our data to be displayed </a:t>
            </a:r>
          </a:p>
          <a:p>
            <a:pPr marL="0" indent="0">
              <a:buNone/>
            </a:pPr>
            <a:endParaRPr lang="en-GB" b="1" dirty="0"/>
          </a:p>
        </p:txBody>
      </p:sp>
      <p:sp>
        <p:nvSpPr>
          <p:cNvPr id="4" name="TextBox 3"/>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4098" name="Picture 2" descr="Image result for sort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913" y="3429000"/>
            <a:ext cx="4402281" cy="3301711"/>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rot="5400000">
            <a:off x="2022226" y="3265808"/>
            <a:ext cx="759331" cy="484632"/>
          </a:xfrm>
          <a:prstGeom prst="rightArrow">
            <a:avLst/>
          </a:prstGeom>
          <a:solidFill>
            <a:schemeClr val="accent2">
              <a:lumMod val="75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637590" y="3952619"/>
            <a:ext cx="2013236" cy="461665"/>
          </a:xfrm>
          <a:prstGeom prst="rect">
            <a:avLst/>
          </a:prstGeom>
          <a:noFill/>
        </p:spPr>
        <p:txBody>
          <a:bodyPr wrap="square" rtlCol="0">
            <a:spAutoFit/>
          </a:bodyPr>
          <a:lstStyle/>
          <a:p>
            <a:r>
              <a:rPr lang="en-GB" sz="2400" b="1" dirty="0" smtClean="0"/>
              <a:t>ORDER BY</a:t>
            </a:r>
            <a:endParaRPr lang="en-GB" sz="2400" b="1" dirty="0"/>
          </a:p>
        </p:txBody>
      </p:sp>
      <p:sp>
        <p:nvSpPr>
          <p:cNvPr id="8" name="TextBox 7"/>
          <p:cNvSpPr txBox="1"/>
          <p:nvPr/>
        </p:nvSpPr>
        <p:spPr>
          <a:xfrm>
            <a:off x="8208817" y="1427703"/>
            <a:ext cx="1334669" cy="1200329"/>
          </a:xfrm>
          <a:prstGeom prst="rect">
            <a:avLst/>
          </a:prstGeom>
          <a:noFill/>
        </p:spPr>
        <p:txBody>
          <a:bodyPr wrap="square" rtlCol="0">
            <a:spAutoFit/>
          </a:bodyPr>
          <a:lstStyle/>
          <a:p>
            <a:r>
              <a:rPr lang="en-GB" sz="2400" b="1" dirty="0" smtClean="0"/>
              <a:t>ASC</a:t>
            </a:r>
          </a:p>
          <a:p>
            <a:endParaRPr lang="en-GB" sz="2400" b="1" dirty="0"/>
          </a:p>
          <a:p>
            <a:r>
              <a:rPr lang="en-GB" sz="2400" b="1" dirty="0" smtClean="0"/>
              <a:t>DESC</a:t>
            </a:r>
            <a:endParaRPr lang="en-GB" sz="2400" b="1" dirty="0"/>
          </a:p>
        </p:txBody>
      </p:sp>
    </p:spTree>
    <p:extLst>
      <p:ext uri="{BB962C8B-B14F-4D97-AF65-F5344CB8AC3E}">
        <p14:creationId xmlns:p14="http://schemas.microsoft.com/office/powerpoint/2010/main" val="3703184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82" y="1378816"/>
            <a:ext cx="10515600" cy="4351338"/>
          </a:xfrm>
        </p:spPr>
        <p:txBody>
          <a:bodyPr/>
          <a:lstStyle/>
          <a:p>
            <a:pPr marL="0" indent="0">
              <a:buNone/>
            </a:pPr>
            <a:r>
              <a:rPr lang="en-GB" sz="3200" b="1" dirty="0" smtClean="0"/>
              <a:t>Challenge  3</a:t>
            </a:r>
          </a:p>
          <a:p>
            <a:pPr marL="0" indent="0">
              <a:buNone/>
            </a:pPr>
            <a:endParaRPr lang="en-GB" dirty="0"/>
          </a:p>
          <a:p>
            <a:pPr marL="0" indent="0">
              <a:buNone/>
            </a:pPr>
            <a:r>
              <a:rPr lang="en-GB" dirty="0"/>
              <a:t>Write a query that returns year, </a:t>
            </a:r>
            <a:r>
              <a:rPr lang="en-GB" dirty="0" err="1"/>
              <a:t>eebo</a:t>
            </a:r>
            <a:r>
              <a:rPr lang="en-GB" dirty="0"/>
              <a:t> id, and page from the catalogue table, sorted with the largest page lengths at the top</a:t>
            </a:r>
            <a:r>
              <a:rPr lang="en-GB" dirty="0" smtClean="0"/>
              <a:t>.</a:t>
            </a:r>
            <a:endParaRPr lang="en-GB" dirty="0"/>
          </a:p>
          <a:p>
            <a:pPr marL="0" indent="0">
              <a:buNone/>
            </a:pPr>
            <a:endParaRPr lang="en-GB" dirty="0"/>
          </a:p>
        </p:txBody>
      </p:sp>
      <p:sp>
        <p:nvSpPr>
          <p:cNvPr id="5" name="TextBox 4"/>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952" y="3958935"/>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13761" y="3863242"/>
            <a:ext cx="5070764" cy="1631216"/>
          </a:xfrm>
          <a:prstGeom prst="rect">
            <a:avLst/>
          </a:prstGeom>
          <a:noFill/>
        </p:spPr>
        <p:txBody>
          <a:bodyPr wrap="square" rtlCol="0">
            <a:spAutoFit/>
          </a:bodyPr>
          <a:lstStyle/>
          <a:p>
            <a:r>
              <a:rPr lang="en-GB" sz="2800" b="1" dirty="0" smtClean="0"/>
              <a:t>Solution: </a:t>
            </a:r>
          </a:p>
          <a:p>
            <a:r>
              <a:rPr lang="en-GB" sz="2400" dirty="0" smtClean="0"/>
              <a:t>SELECT date, EEBO, pages</a:t>
            </a:r>
          </a:p>
          <a:p>
            <a:r>
              <a:rPr lang="en-GB" sz="2400" dirty="0" smtClean="0"/>
              <a:t>FROM catalogue</a:t>
            </a:r>
          </a:p>
          <a:p>
            <a:r>
              <a:rPr lang="en-GB" sz="2400" dirty="0" smtClean="0"/>
              <a:t>ORDER BY pages DESC;</a:t>
            </a:r>
            <a:endParaRPr lang="en-GB" sz="2400" dirty="0"/>
          </a:p>
        </p:txBody>
      </p:sp>
    </p:spTree>
    <p:extLst>
      <p:ext uri="{BB962C8B-B14F-4D97-AF65-F5344CB8AC3E}">
        <p14:creationId xmlns:p14="http://schemas.microsoft.com/office/powerpoint/2010/main" val="203620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54" y="703407"/>
            <a:ext cx="5777346" cy="4351338"/>
          </a:xfrm>
        </p:spPr>
        <p:txBody>
          <a:bodyPr/>
          <a:lstStyle/>
          <a:p>
            <a:pPr marL="0" indent="0">
              <a:buNone/>
            </a:pPr>
            <a:r>
              <a:rPr lang="en-GB" b="1" dirty="0" smtClean="0"/>
              <a:t>Order of execution</a:t>
            </a:r>
          </a:p>
          <a:p>
            <a:pPr marL="0" indent="0">
              <a:buNone/>
            </a:pPr>
            <a:r>
              <a:rPr lang="en-GB" sz="2400" dirty="0"/>
              <a:t>Another note for ordering. We don’t actually have to display a column to sort by it</a:t>
            </a:r>
            <a:r>
              <a:rPr lang="en-GB" sz="2400" dirty="0" smtClean="0"/>
              <a:t>.</a:t>
            </a:r>
          </a:p>
          <a:p>
            <a:pPr marL="0" indent="0">
              <a:buNone/>
            </a:pPr>
            <a:r>
              <a:rPr lang="en-GB" sz="2400" dirty="0" err="1" smtClean="0"/>
              <a:t>Eg</a:t>
            </a:r>
            <a:r>
              <a:rPr lang="en-GB" sz="2400" dirty="0" smtClean="0"/>
              <a:t>. If we want to show title and terms of Francis Bacon ordered by EEBO we don’t need to show either the EEBO or the Author  </a:t>
            </a:r>
          </a:p>
        </p:txBody>
      </p:sp>
      <p:sp>
        <p:nvSpPr>
          <p:cNvPr id="4" name="TextBox 3"/>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5" name="Picture 4"/>
          <p:cNvPicPr>
            <a:picLocks noChangeAspect="1"/>
          </p:cNvPicPr>
          <p:nvPr/>
        </p:nvPicPr>
        <p:blipFill rotWithShape="1">
          <a:blip r:embed="rId2"/>
          <a:srcRect l="1" r="9159"/>
          <a:stretch/>
        </p:blipFill>
        <p:spPr>
          <a:xfrm>
            <a:off x="7128163" y="3440185"/>
            <a:ext cx="4904509" cy="3019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173181" y="3402085"/>
            <a:ext cx="6144491" cy="3057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ight Arrow 7"/>
          <p:cNvSpPr/>
          <p:nvPr/>
        </p:nvSpPr>
        <p:spPr>
          <a:xfrm>
            <a:off x="6494317" y="4301900"/>
            <a:ext cx="457201" cy="484632"/>
          </a:xfrm>
          <a:prstGeom prst="rightArrow">
            <a:avLst/>
          </a:prstGeom>
          <a:solidFill>
            <a:schemeClr val="accent2">
              <a:lumMod val="75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7128163" y="756187"/>
            <a:ext cx="4904509" cy="2554545"/>
          </a:xfrm>
          <a:prstGeom prst="rect">
            <a:avLst/>
          </a:prstGeom>
          <a:solidFill>
            <a:schemeClr val="accent2">
              <a:lumMod val="40000"/>
              <a:lumOff val="60000"/>
            </a:schemeClr>
          </a:solidFill>
        </p:spPr>
        <p:txBody>
          <a:bodyPr wrap="square">
            <a:spAutoFit/>
          </a:bodyPr>
          <a:lstStyle/>
          <a:p>
            <a:r>
              <a:rPr lang="en-GB" sz="2000" dirty="0">
                <a:solidFill>
                  <a:srgbClr val="333333"/>
                </a:solidFill>
              </a:rPr>
              <a:t>We can do this because sorting occurs earlier in the computational pipeline than field selection.</a:t>
            </a:r>
          </a:p>
          <a:p>
            <a:r>
              <a:rPr lang="en-GB" sz="2000" dirty="0">
                <a:solidFill>
                  <a:srgbClr val="333333"/>
                </a:solidFill>
              </a:rPr>
              <a:t>The computer is basically doing this:</a:t>
            </a:r>
          </a:p>
          <a:p>
            <a:pPr>
              <a:buFont typeface="+mj-lt"/>
              <a:buAutoNum type="arabicPeriod"/>
            </a:pPr>
            <a:r>
              <a:rPr lang="en-GB" sz="2000" dirty="0">
                <a:solidFill>
                  <a:srgbClr val="333333"/>
                </a:solidFill>
              </a:rPr>
              <a:t>Filtering rows according to WHERE</a:t>
            </a:r>
          </a:p>
          <a:p>
            <a:pPr>
              <a:buFont typeface="+mj-lt"/>
              <a:buAutoNum type="arabicPeriod"/>
            </a:pPr>
            <a:r>
              <a:rPr lang="en-GB" sz="2000" dirty="0">
                <a:solidFill>
                  <a:srgbClr val="333333"/>
                </a:solidFill>
              </a:rPr>
              <a:t>Sorting results according to ORDER BY</a:t>
            </a:r>
          </a:p>
          <a:p>
            <a:pPr>
              <a:buFont typeface="+mj-lt"/>
              <a:buAutoNum type="arabicPeriod"/>
            </a:pPr>
            <a:r>
              <a:rPr lang="en-GB" sz="2000" dirty="0">
                <a:solidFill>
                  <a:srgbClr val="333333"/>
                </a:solidFill>
              </a:rPr>
              <a:t>Displaying requested columns or expressions.</a:t>
            </a:r>
            <a:endParaRPr lang="en-GB" sz="2000" b="0" i="0" dirty="0">
              <a:solidFill>
                <a:srgbClr val="333333"/>
              </a:solidFill>
              <a:effectLst/>
            </a:endParaRPr>
          </a:p>
        </p:txBody>
      </p:sp>
    </p:spTree>
    <p:extLst>
      <p:ext uri="{BB962C8B-B14F-4D97-AF65-F5344CB8AC3E}">
        <p14:creationId xmlns:p14="http://schemas.microsoft.com/office/powerpoint/2010/main" val="3521231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761817"/>
            <a:ext cx="10515600" cy="4351338"/>
          </a:xfrm>
        </p:spPr>
        <p:txBody>
          <a:bodyPr/>
          <a:lstStyle/>
          <a:p>
            <a:pPr marL="0" indent="0">
              <a:buNone/>
            </a:pPr>
            <a:r>
              <a:rPr lang="en-GB" sz="3200" b="1" dirty="0" smtClean="0"/>
              <a:t>Challenge  4</a:t>
            </a:r>
          </a:p>
          <a:p>
            <a:pPr marL="0" indent="0">
              <a:buNone/>
            </a:pPr>
            <a:endParaRPr lang="en-GB" dirty="0"/>
          </a:p>
          <a:p>
            <a:r>
              <a:rPr lang="en-GB" dirty="0"/>
              <a:t>Let’s try to combine what we’ve learned so far in a single query. Using the catalogue table write a query to display the title, terms field and the page length (rounded to two decimal places), for titles published in 1650, ordered alphabetically by the author.</a:t>
            </a:r>
          </a:p>
          <a:p>
            <a:r>
              <a:rPr lang="en-GB" dirty="0"/>
              <a:t>Write the query as a single line, then put each clause on its own line, and see how more legible the query becomes!</a:t>
            </a:r>
          </a:p>
          <a:p>
            <a:pPr marL="0" indent="0">
              <a:buNone/>
            </a:pPr>
            <a:endParaRPr lang="en-GB" dirty="0"/>
          </a:p>
        </p:txBody>
      </p:sp>
      <p:sp>
        <p:nvSpPr>
          <p:cNvPr id="5" name="TextBox 4"/>
          <p:cNvSpPr txBox="1"/>
          <p:nvPr/>
        </p:nvSpPr>
        <p:spPr>
          <a:xfrm>
            <a:off x="0" y="103515"/>
            <a:ext cx="12192000" cy="523220"/>
          </a:xfrm>
          <a:prstGeom prst="rect">
            <a:avLst/>
          </a:prstGeom>
          <a:solidFill>
            <a:srgbClr val="FF6600">
              <a:alpha val="69804"/>
            </a:srgbClr>
          </a:solidFill>
        </p:spPr>
        <p:txBody>
          <a:bodyPr wrap="square" rtlCol="0">
            <a:spAutoFit/>
          </a:bodyPr>
          <a:lstStyle/>
          <a:p>
            <a:pPr algn="r"/>
            <a:r>
              <a:rPr lang="en-GB" sz="2800" dirty="0" smtClean="0"/>
              <a:t>2. Basic Queries</a:t>
            </a:r>
            <a:endParaRPr lang="en-GB" sz="28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952" y="3958935"/>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7397" y="4524941"/>
            <a:ext cx="5328603" cy="2000548"/>
          </a:xfrm>
          <a:prstGeom prst="rect">
            <a:avLst/>
          </a:prstGeom>
          <a:noFill/>
        </p:spPr>
        <p:txBody>
          <a:bodyPr wrap="square" rtlCol="0">
            <a:spAutoFit/>
          </a:bodyPr>
          <a:lstStyle/>
          <a:p>
            <a:r>
              <a:rPr lang="en-GB" sz="2800" b="1" dirty="0" smtClean="0"/>
              <a:t>Solution: </a:t>
            </a:r>
          </a:p>
          <a:p>
            <a:r>
              <a:rPr lang="en-GB" sz="2400" dirty="0"/>
              <a:t>SELECT title, terms, ROUND(pages, 2)</a:t>
            </a:r>
          </a:p>
          <a:p>
            <a:r>
              <a:rPr lang="en-GB" sz="2400" dirty="0"/>
              <a:t>FROM catalogue</a:t>
            </a:r>
          </a:p>
          <a:p>
            <a:r>
              <a:rPr lang="en-GB" sz="2400" dirty="0"/>
              <a:t>WHERE date = '1650'</a:t>
            </a:r>
          </a:p>
          <a:p>
            <a:r>
              <a:rPr lang="en-GB" sz="2400" dirty="0"/>
              <a:t>ORDER BY author ASC;</a:t>
            </a:r>
          </a:p>
        </p:txBody>
      </p:sp>
    </p:spTree>
    <p:extLst>
      <p:ext uri="{BB962C8B-B14F-4D97-AF65-F5344CB8AC3E}">
        <p14:creationId xmlns:p14="http://schemas.microsoft.com/office/powerpoint/2010/main" val="389949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150216"/>
            <a:ext cx="10515600" cy="4351338"/>
          </a:xfrm>
        </p:spPr>
        <p:txBody>
          <a:bodyPr>
            <a:normAutofit lnSpcReduction="10000"/>
          </a:bodyPr>
          <a:lstStyle/>
          <a:p>
            <a:pPr marL="0" indent="0">
              <a:buNone/>
            </a:pPr>
            <a:r>
              <a:rPr lang="en-GB" b="1" dirty="0" smtClean="0"/>
              <a:t>Questions</a:t>
            </a:r>
          </a:p>
          <a:p>
            <a:r>
              <a:rPr lang="en-GB" dirty="0" smtClean="0"/>
              <a:t>How </a:t>
            </a:r>
            <a:r>
              <a:rPr lang="en-GB" dirty="0"/>
              <a:t>can I summarize my data by aggregating, filtering, or ordering query results</a:t>
            </a:r>
            <a:r>
              <a:rPr lang="en-GB" dirty="0" smtClean="0"/>
              <a:t>?</a:t>
            </a:r>
          </a:p>
          <a:p>
            <a:endParaRPr lang="en-GB" dirty="0"/>
          </a:p>
          <a:p>
            <a:pPr marL="0" indent="0">
              <a:buNone/>
            </a:pPr>
            <a:r>
              <a:rPr lang="en-GB" b="1" dirty="0" smtClean="0"/>
              <a:t>Objectives</a:t>
            </a:r>
          </a:p>
          <a:p>
            <a:r>
              <a:rPr lang="en-GB" dirty="0" smtClean="0"/>
              <a:t>Apply </a:t>
            </a:r>
            <a:r>
              <a:rPr lang="en-GB" dirty="0"/>
              <a:t>aggregation to group records in SQL.</a:t>
            </a:r>
          </a:p>
          <a:p>
            <a:r>
              <a:rPr lang="en-GB" dirty="0"/>
              <a:t>Filter and order results of a query based on aggregate functions.</a:t>
            </a:r>
          </a:p>
          <a:p>
            <a:r>
              <a:rPr lang="en-GB" dirty="0"/>
              <a:t>Save a query to make a new table.</a:t>
            </a:r>
          </a:p>
          <a:p>
            <a:r>
              <a:rPr lang="en-GB" dirty="0"/>
              <a:t>Apply filters to find missing values in SQL.</a:t>
            </a:r>
          </a:p>
          <a:p>
            <a:pPr marL="0" indent="0">
              <a:buNone/>
            </a:pPr>
            <a:endParaRPr lang="en-GB" dirty="0"/>
          </a:p>
        </p:txBody>
      </p:sp>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SQL Aggregation</a:t>
            </a:r>
            <a:endParaRPr lang="en-GB" sz="2800" dirty="0"/>
          </a:p>
        </p:txBody>
      </p:sp>
      <p:pic>
        <p:nvPicPr>
          <p:cNvPr id="6146" name="Picture 2" descr="Image result for aggre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252" y="4603173"/>
            <a:ext cx="4259748" cy="225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506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95" y="704021"/>
            <a:ext cx="7857260" cy="4351338"/>
          </a:xfrm>
        </p:spPr>
        <p:txBody>
          <a:bodyPr/>
          <a:lstStyle/>
          <a:p>
            <a:pPr marL="0" indent="0">
              <a:buNone/>
            </a:pPr>
            <a:r>
              <a:rPr lang="en-GB" b="1" dirty="0"/>
              <a:t>COUNT </a:t>
            </a:r>
            <a:r>
              <a:rPr lang="en-GB" b="1" dirty="0" smtClean="0"/>
              <a:t>and </a:t>
            </a:r>
            <a:r>
              <a:rPr lang="en-GB" b="1" dirty="0"/>
              <a:t>GROUP </a:t>
            </a:r>
            <a:r>
              <a:rPr lang="en-GB" b="1" dirty="0" smtClean="0"/>
              <a:t>BY</a:t>
            </a:r>
          </a:p>
          <a:p>
            <a:pPr marL="0" indent="0">
              <a:buNone/>
            </a:pPr>
            <a:endParaRPr lang="en-GB" b="1" dirty="0" smtClean="0"/>
          </a:p>
          <a:p>
            <a:pPr marL="0" indent="0">
              <a:buNone/>
            </a:pPr>
            <a:r>
              <a:rPr lang="en-GB" dirty="0"/>
              <a:t>Aggregation allows us to combine results by grouping records based on value and calculating combined values in </a:t>
            </a:r>
            <a:r>
              <a:rPr lang="en-GB" dirty="0" smtClean="0"/>
              <a:t>groups</a:t>
            </a:r>
          </a:p>
          <a:p>
            <a:pPr marL="0" indent="0">
              <a:buNone/>
            </a:pPr>
            <a:endParaRPr lang="en-GB" dirty="0"/>
          </a:p>
        </p:txBody>
      </p:sp>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SQL Aggregation</a:t>
            </a:r>
            <a:endParaRPr lang="en-GB" sz="2800" dirty="0"/>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947" y="4239492"/>
            <a:ext cx="3522879" cy="2463368"/>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7467065" y="2070855"/>
            <a:ext cx="759331" cy="484632"/>
          </a:xfrm>
          <a:prstGeom prst="rightArrow">
            <a:avLst/>
          </a:prstGeom>
          <a:solidFill>
            <a:schemeClr val="accent4">
              <a:lumMod val="60000"/>
              <a:lumOff val="40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8601472" y="1401325"/>
            <a:ext cx="3397827" cy="2308324"/>
          </a:xfrm>
          <a:prstGeom prst="rect">
            <a:avLst/>
          </a:prstGeom>
          <a:noFill/>
        </p:spPr>
        <p:txBody>
          <a:bodyPr wrap="square" rtlCol="0">
            <a:spAutoFit/>
          </a:bodyPr>
          <a:lstStyle/>
          <a:p>
            <a:r>
              <a:rPr lang="en-GB" sz="2400" dirty="0" smtClean="0"/>
              <a:t>Calculate and sum all the possible combination of values </a:t>
            </a:r>
          </a:p>
          <a:p>
            <a:r>
              <a:rPr lang="en-GB" sz="2400" dirty="0" err="1" smtClean="0"/>
              <a:t>Eg</a:t>
            </a:r>
            <a:r>
              <a:rPr lang="en-GB" sz="2400" dirty="0" smtClean="0"/>
              <a:t>. What if we want to know how many pages </a:t>
            </a:r>
            <a:r>
              <a:rPr lang="en-GB" sz="2400" dirty="0"/>
              <a:t>there </a:t>
            </a:r>
            <a:r>
              <a:rPr lang="en-GB" sz="2400" dirty="0" smtClean="0"/>
              <a:t>are in total?</a:t>
            </a:r>
            <a:endParaRPr lang="en-GB" sz="2400" dirty="0"/>
          </a:p>
        </p:txBody>
      </p:sp>
      <p:graphicFrame>
        <p:nvGraphicFramePr>
          <p:cNvPr id="7" name="Table 6"/>
          <p:cNvGraphicFramePr>
            <a:graphicFrameLocks noGrp="1"/>
          </p:cNvGraphicFramePr>
          <p:nvPr>
            <p:extLst>
              <p:ext uri="{D42A27DB-BD31-4B8C-83A1-F6EECF244321}">
                <p14:modId xmlns:p14="http://schemas.microsoft.com/office/powerpoint/2010/main" val="3501607577"/>
              </p:ext>
            </p:extLst>
          </p:nvPr>
        </p:nvGraphicFramePr>
        <p:xfrm>
          <a:off x="579410" y="3480277"/>
          <a:ext cx="6000515" cy="2871393"/>
        </p:xfrm>
        <a:graphic>
          <a:graphicData uri="http://schemas.openxmlformats.org/drawingml/2006/table">
            <a:tbl>
              <a:tblPr/>
              <a:tblGrid>
                <a:gridCol w="1301345"/>
                <a:gridCol w="4699170"/>
              </a:tblGrid>
              <a:tr h="0">
                <a:tc>
                  <a:txBody>
                    <a:bodyPr/>
                    <a:lstStyle/>
                    <a:p>
                      <a:pPr algn="ctr"/>
                      <a:r>
                        <a:rPr lang="en-GB" b="1" dirty="0">
                          <a:effectLst/>
                          <a:latin typeface="+mn-lt"/>
                        </a:rPr>
                        <a:t>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latin typeface="+mn-lt"/>
                        </a:rPr>
                        <a:t>returns the smallest value in a given 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2259">
                <a:tc>
                  <a:txBody>
                    <a:bodyPr/>
                    <a:lstStyle/>
                    <a:p>
                      <a:pPr algn="ctr"/>
                      <a:r>
                        <a:rPr lang="en-GB" b="1" dirty="0">
                          <a:effectLst/>
                          <a:latin typeface="+mn-lt"/>
                        </a:rPr>
                        <a:t>MAX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latin typeface="+mn-lt"/>
                        </a:rPr>
                        <a:t>returns the largest value in a given 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953">
                <a:tc>
                  <a:txBody>
                    <a:bodyPr/>
                    <a:lstStyle/>
                    <a:p>
                      <a:pPr algn="ctr"/>
                      <a:r>
                        <a:rPr lang="en-GB" b="1" dirty="0">
                          <a:effectLst/>
                          <a:latin typeface="+mn-lt"/>
                        </a:rPr>
                        <a:t>SUM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latin typeface="+mn-lt"/>
                        </a:rPr>
                        <a:t>returns the sum of the numeric values in a given 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953">
                <a:tc>
                  <a:txBody>
                    <a:bodyPr/>
                    <a:lstStyle/>
                    <a:p>
                      <a:pPr algn="ctr"/>
                      <a:r>
                        <a:rPr lang="en-GB" b="1" dirty="0">
                          <a:effectLst/>
                          <a:latin typeface="+mn-lt"/>
                        </a:rPr>
                        <a:t>AVG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latin typeface="+mn-lt"/>
                        </a:rPr>
                        <a:t>returns the average value of a given 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3953">
                <a:tc>
                  <a:txBody>
                    <a:bodyPr/>
                    <a:lstStyle/>
                    <a:p>
                      <a:pPr algn="ctr"/>
                      <a:r>
                        <a:rPr lang="en-GB" b="1" dirty="0">
                          <a:effectLst/>
                          <a:latin typeface="+mn-lt"/>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latin typeface="+mn-lt"/>
                        </a:rPr>
                        <a:t>returns the total number of values in a given 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2259">
                <a:tc>
                  <a:txBody>
                    <a:bodyPr/>
                    <a:lstStyle/>
                    <a:p>
                      <a:pPr algn="ctr"/>
                      <a:r>
                        <a:rPr lang="en-GB" b="1" dirty="0">
                          <a:effectLst/>
                          <a:latin typeface="+mn-lt"/>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effectLst/>
                          <a:latin typeface="+mn-lt"/>
                        </a:rPr>
                        <a:t>returns the number of rows in a 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0827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761817"/>
            <a:ext cx="11589328" cy="2178810"/>
          </a:xfrm>
        </p:spPr>
        <p:txBody>
          <a:bodyPr>
            <a:normAutofit lnSpcReduction="10000"/>
          </a:bodyPr>
          <a:lstStyle/>
          <a:p>
            <a:pPr marL="0" indent="0">
              <a:buNone/>
            </a:pPr>
            <a:r>
              <a:rPr lang="en-GB" sz="3200" b="1" dirty="0" smtClean="0"/>
              <a:t>Challenge  1</a:t>
            </a:r>
          </a:p>
          <a:p>
            <a:pPr marL="0" indent="0">
              <a:buNone/>
            </a:pPr>
            <a:endParaRPr lang="en-GB" sz="3200" b="1" dirty="0" smtClean="0"/>
          </a:p>
          <a:p>
            <a:pPr marL="0" indent="0">
              <a:buNone/>
            </a:pPr>
            <a:r>
              <a:rPr lang="en-GB" sz="2600" dirty="0" smtClean="0"/>
              <a:t>Write </a:t>
            </a:r>
            <a:r>
              <a:rPr lang="en-GB" sz="2600" dirty="0"/>
              <a:t>a query that returns: total page length, average page length, and the min and max page lengths for all titles encoded over the duration of the project. Can you modify it so that it outputs these values only for </a:t>
            </a:r>
            <a:r>
              <a:rPr lang="en-GB" sz="2600" dirty="0" smtClean="0"/>
              <a:t>books published before 1601?</a:t>
            </a:r>
            <a:endParaRPr lang="en-GB" sz="26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4952" y="3958935"/>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30632" y="3433896"/>
            <a:ext cx="5328603" cy="2000548"/>
          </a:xfrm>
          <a:prstGeom prst="rect">
            <a:avLst/>
          </a:prstGeom>
          <a:noFill/>
        </p:spPr>
        <p:txBody>
          <a:bodyPr wrap="square" rtlCol="0">
            <a:spAutoFit/>
          </a:bodyPr>
          <a:lstStyle/>
          <a:p>
            <a:r>
              <a:rPr lang="en-GB" sz="2800" b="1" dirty="0" smtClean="0"/>
              <a:t>Solution: </a:t>
            </a:r>
          </a:p>
          <a:p>
            <a:r>
              <a:rPr lang="fr-FR" sz="2400" dirty="0"/>
              <a:t>SELECT  SUM(pages), MIN(pages), MAX(pages), AVG(pages)</a:t>
            </a:r>
          </a:p>
          <a:p>
            <a:r>
              <a:rPr lang="fr-FR" sz="2400" dirty="0"/>
              <a:t>FROM catalogue</a:t>
            </a:r>
          </a:p>
          <a:p>
            <a:r>
              <a:rPr lang="fr-FR" sz="2400" dirty="0"/>
              <a:t>WHERE date &lt;= '1600';</a:t>
            </a:r>
            <a:endParaRPr lang="en-GB" sz="2400" dirty="0"/>
          </a:p>
        </p:txBody>
      </p:sp>
      <p:sp>
        <p:nvSpPr>
          <p:cNvPr id="7" name="TextBox 6"/>
          <p:cNvSpPr txBox="1"/>
          <p:nvPr/>
        </p:nvSpPr>
        <p:spPr>
          <a:xfrm>
            <a:off x="0" y="100051"/>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SQL Aggregation</a:t>
            </a:r>
            <a:endParaRPr lang="en-GB" sz="2800" dirty="0"/>
          </a:p>
        </p:txBody>
      </p:sp>
    </p:spTree>
    <p:extLst>
      <p:ext uri="{BB962C8B-B14F-4D97-AF65-F5344CB8AC3E}">
        <p14:creationId xmlns:p14="http://schemas.microsoft.com/office/powerpoint/2010/main" val="239475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047" y="789709"/>
            <a:ext cx="7121236" cy="5787736"/>
          </a:xfrm>
        </p:spPr>
        <p:txBody>
          <a:bodyPr>
            <a:normAutofit/>
          </a:bodyPr>
          <a:lstStyle/>
          <a:p>
            <a:pPr marL="0" indent="0">
              <a:buNone/>
            </a:pPr>
            <a:r>
              <a:rPr lang="en-GB" b="1" dirty="0" smtClean="0"/>
              <a:t>Questions</a:t>
            </a:r>
          </a:p>
          <a:p>
            <a:r>
              <a:rPr lang="en-GB" dirty="0" smtClean="0"/>
              <a:t>What </a:t>
            </a:r>
            <a:r>
              <a:rPr lang="en-GB" dirty="0"/>
              <a:t>is a relational database and why should I use it?</a:t>
            </a:r>
          </a:p>
          <a:p>
            <a:r>
              <a:rPr lang="en-GB" dirty="0"/>
              <a:t>What is SQL?</a:t>
            </a:r>
          </a:p>
          <a:p>
            <a:pPr marL="0" indent="0">
              <a:buNone/>
            </a:pPr>
            <a:endParaRPr lang="en-GB" b="1" dirty="0"/>
          </a:p>
          <a:p>
            <a:pPr marL="0" indent="0">
              <a:buNone/>
            </a:pPr>
            <a:endParaRPr lang="en-GB" b="1" dirty="0" smtClean="0"/>
          </a:p>
          <a:p>
            <a:pPr marL="0" indent="0">
              <a:buNone/>
            </a:pPr>
            <a:r>
              <a:rPr lang="en-GB" b="1" dirty="0" smtClean="0"/>
              <a:t>Objectives</a:t>
            </a:r>
          </a:p>
          <a:p>
            <a:r>
              <a:rPr lang="en-GB" dirty="0" smtClean="0"/>
              <a:t>Understand </a:t>
            </a:r>
            <a:r>
              <a:rPr lang="en-GB" dirty="0"/>
              <a:t>the benefits of using a relational database</a:t>
            </a:r>
          </a:p>
          <a:p>
            <a:r>
              <a:rPr lang="en-GB" dirty="0"/>
              <a:t>Set up a small database from csv files using SQLite</a:t>
            </a:r>
          </a:p>
          <a:p>
            <a:r>
              <a:rPr lang="en-GB" dirty="0"/>
              <a:t>Understand SQLite data types</a:t>
            </a:r>
          </a:p>
          <a:p>
            <a:pPr marL="0" indent="0">
              <a:buNone/>
            </a:pPr>
            <a:endParaRPr lang="en-GB" dirty="0"/>
          </a:p>
        </p:txBody>
      </p:sp>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pic>
        <p:nvPicPr>
          <p:cNvPr id="5"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051" y="2951019"/>
            <a:ext cx="4917444" cy="378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104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074" y="724931"/>
            <a:ext cx="2715491" cy="3332719"/>
          </a:xfrm>
        </p:spPr>
        <p:txBody>
          <a:bodyPr/>
          <a:lstStyle/>
          <a:p>
            <a:pPr marL="0" indent="0">
              <a:buNone/>
            </a:pPr>
            <a:r>
              <a:rPr lang="en-GB" b="1" dirty="0" smtClean="0"/>
              <a:t>GROUP BY </a:t>
            </a:r>
          </a:p>
          <a:p>
            <a:pPr marL="0" indent="0">
              <a:buNone/>
            </a:pPr>
            <a:r>
              <a:rPr lang="en-GB" sz="2400" dirty="0"/>
              <a:t>The GROUP BY statement is often used with aggregate functions (COUNT, MAX, MIN, SUM, AVG) to group the result-set by one or more columns.</a:t>
            </a:r>
          </a:p>
        </p:txBody>
      </p:sp>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SQL Aggregation</a:t>
            </a:r>
            <a:endParaRPr lang="en-GB" sz="2800" dirty="0"/>
          </a:p>
        </p:txBody>
      </p:sp>
      <p:sp>
        <p:nvSpPr>
          <p:cNvPr id="5" name="Content Placeholder 2"/>
          <p:cNvSpPr txBox="1">
            <a:spLocks/>
          </p:cNvSpPr>
          <p:nvPr/>
        </p:nvSpPr>
        <p:spPr>
          <a:xfrm>
            <a:off x="4426527" y="969635"/>
            <a:ext cx="7554191" cy="3176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smtClean="0"/>
              <a:t>Challenge 2</a:t>
            </a:r>
            <a:endParaRPr lang="en-GB" sz="2000" b="1" dirty="0" smtClean="0"/>
          </a:p>
          <a:p>
            <a:pPr marL="0" indent="0">
              <a:buNone/>
            </a:pPr>
            <a:r>
              <a:rPr lang="en-GB" sz="2400" dirty="0"/>
              <a:t>Write queries that return:</a:t>
            </a:r>
          </a:p>
          <a:p>
            <a:r>
              <a:rPr lang="en-GB" sz="2000" dirty="0"/>
              <a:t>How many groups of terms were created in each year</a:t>
            </a:r>
          </a:p>
          <a:p>
            <a:pPr lvl="1"/>
            <a:r>
              <a:rPr lang="en-GB" sz="2000" dirty="0"/>
              <a:t>in total</a:t>
            </a:r>
          </a:p>
          <a:p>
            <a:pPr lvl="1"/>
            <a:r>
              <a:rPr lang="en-GB" sz="2000" dirty="0"/>
              <a:t>per author</a:t>
            </a:r>
          </a:p>
          <a:p>
            <a:r>
              <a:rPr lang="en-GB" sz="2000" dirty="0"/>
              <a:t>Average number of each term groupings in each year</a:t>
            </a:r>
            <a:r>
              <a:rPr lang="en-GB" sz="2000" dirty="0" smtClean="0"/>
              <a:t>.</a:t>
            </a:r>
            <a:endParaRPr lang="en-GB" sz="2000" dirty="0"/>
          </a:p>
        </p:txBody>
      </p:sp>
      <p:pic>
        <p:nvPicPr>
          <p:cNvPr id="7"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656" y="4737513"/>
            <a:ext cx="2592716" cy="19816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41573" y="3884716"/>
            <a:ext cx="3387777" cy="2369880"/>
          </a:xfrm>
          <a:prstGeom prst="rect">
            <a:avLst/>
          </a:prstGeom>
          <a:noFill/>
        </p:spPr>
        <p:txBody>
          <a:bodyPr wrap="square" rtlCol="0">
            <a:spAutoFit/>
          </a:bodyPr>
          <a:lstStyle/>
          <a:p>
            <a:r>
              <a:rPr lang="en-GB" sz="2800" b="1" dirty="0" smtClean="0"/>
              <a:t>Solution: </a:t>
            </a:r>
          </a:p>
          <a:p>
            <a:r>
              <a:rPr lang="en-GB" sz="2400" dirty="0"/>
              <a:t>SELECT COUNT(terms), date, author</a:t>
            </a:r>
          </a:p>
          <a:p>
            <a:r>
              <a:rPr lang="en-GB" sz="2400" dirty="0"/>
              <a:t>FROM catalogue</a:t>
            </a:r>
          </a:p>
          <a:p>
            <a:r>
              <a:rPr lang="en-GB" sz="2400" dirty="0"/>
              <a:t>GROUP BY date</a:t>
            </a:r>
          </a:p>
          <a:p>
            <a:r>
              <a:rPr lang="en-GB" sz="2400" dirty="0"/>
              <a:t>ORDER BY </a:t>
            </a:r>
            <a:r>
              <a:rPr lang="en-GB" sz="2400" dirty="0" smtClean="0"/>
              <a:t>author;</a:t>
            </a:r>
            <a:endParaRPr lang="en-GB" sz="2400" dirty="0"/>
          </a:p>
        </p:txBody>
      </p:sp>
      <p:sp>
        <p:nvSpPr>
          <p:cNvPr id="2" name="CasellaDiTesto 1"/>
          <p:cNvSpPr txBox="1"/>
          <p:nvPr/>
        </p:nvSpPr>
        <p:spPr>
          <a:xfrm>
            <a:off x="5821136" y="3923828"/>
            <a:ext cx="6370864" cy="2677656"/>
          </a:xfrm>
          <a:prstGeom prst="rect">
            <a:avLst/>
          </a:prstGeom>
          <a:noFill/>
        </p:spPr>
        <p:txBody>
          <a:bodyPr wrap="square" rtlCol="0">
            <a:spAutoFit/>
          </a:bodyPr>
          <a:lstStyle/>
          <a:p>
            <a:r>
              <a:rPr lang="de-DE" sz="2400" dirty="0" smtClean="0"/>
              <a:t>SELECT AVG (</a:t>
            </a:r>
            <a:r>
              <a:rPr lang="de-DE" sz="2400" dirty="0" err="1" smtClean="0"/>
              <a:t>co</a:t>
            </a:r>
            <a:r>
              <a:rPr lang="de-DE" sz="2400" dirty="0" smtClean="0"/>
              <a:t>), </a:t>
            </a:r>
            <a:r>
              <a:rPr lang="de-DE" sz="2400" dirty="0" err="1" smtClean="0"/>
              <a:t>date</a:t>
            </a:r>
            <a:r>
              <a:rPr lang="de-DE" sz="2400" dirty="0" smtClean="0"/>
              <a:t>, </a:t>
            </a:r>
            <a:r>
              <a:rPr lang="de-DE" sz="2400" dirty="0" err="1" smtClean="0"/>
              <a:t>author</a:t>
            </a:r>
            <a:endParaRPr lang="de-DE" sz="2400" dirty="0" smtClean="0"/>
          </a:p>
          <a:p>
            <a:r>
              <a:rPr lang="de-DE" sz="2400" dirty="0" smtClean="0"/>
              <a:t>FROM (SELECT </a:t>
            </a:r>
            <a:r>
              <a:rPr lang="de-DE" sz="2400" dirty="0" err="1" smtClean="0"/>
              <a:t>date</a:t>
            </a:r>
            <a:r>
              <a:rPr lang="de-DE" sz="2400" dirty="0" smtClean="0"/>
              <a:t>, </a:t>
            </a:r>
            <a:r>
              <a:rPr lang="de-DE" sz="2400" dirty="0" err="1" smtClean="0"/>
              <a:t>author</a:t>
            </a:r>
            <a:r>
              <a:rPr lang="de-DE" sz="2400" dirty="0" smtClean="0"/>
              <a:t>, COUNT (</a:t>
            </a:r>
            <a:r>
              <a:rPr lang="de-DE" sz="2400" dirty="0" err="1" smtClean="0"/>
              <a:t>terms</a:t>
            </a:r>
            <a:r>
              <a:rPr lang="de-DE" sz="2400" dirty="0" smtClean="0"/>
              <a:t>) AS </a:t>
            </a:r>
            <a:r>
              <a:rPr lang="de-DE" sz="2400" dirty="0" err="1" smtClean="0"/>
              <a:t>co</a:t>
            </a:r>
            <a:endParaRPr lang="de-DE" sz="2400" dirty="0" smtClean="0"/>
          </a:p>
          <a:p>
            <a:r>
              <a:rPr lang="de-DE" sz="2400" dirty="0"/>
              <a:t> </a:t>
            </a:r>
            <a:r>
              <a:rPr lang="de-DE" sz="2400" dirty="0" smtClean="0"/>
              <a:t>             FROM </a:t>
            </a:r>
            <a:r>
              <a:rPr lang="de-DE" sz="2400" dirty="0" err="1" smtClean="0"/>
              <a:t>catalogue</a:t>
            </a:r>
            <a:endParaRPr lang="de-DE" sz="2400" dirty="0" smtClean="0"/>
          </a:p>
          <a:p>
            <a:r>
              <a:rPr lang="de-DE" sz="2400" dirty="0" smtClean="0"/>
              <a:t>              GROUP BY </a:t>
            </a:r>
            <a:r>
              <a:rPr lang="de-DE" sz="2400" dirty="0" err="1" smtClean="0"/>
              <a:t>date</a:t>
            </a:r>
            <a:endParaRPr lang="de-DE" sz="2400" dirty="0" smtClean="0"/>
          </a:p>
          <a:p>
            <a:r>
              <a:rPr lang="de-DE" sz="2400" dirty="0" smtClean="0"/>
              <a:t>              ORDER BY </a:t>
            </a:r>
            <a:r>
              <a:rPr lang="de-DE" sz="2400" dirty="0" err="1" smtClean="0"/>
              <a:t>author</a:t>
            </a:r>
            <a:r>
              <a:rPr lang="de-DE" sz="2400" dirty="0" smtClean="0"/>
              <a:t>) </a:t>
            </a:r>
            <a:r>
              <a:rPr lang="de-DE" sz="2400" dirty="0" err="1" smtClean="0"/>
              <a:t>catalogue</a:t>
            </a:r>
            <a:endParaRPr lang="de-DE" sz="2400" dirty="0" smtClean="0"/>
          </a:p>
          <a:p>
            <a:r>
              <a:rPr lang="de-DE" sz="2400" dirty="0" smtClean="0"/>
              <a:t>GROUP BY </a:t>
            </a:r>
            <a:r>
              <a:rPr lang="de-DE" sz="2400" dirty="0" err="1" smtClean="0"/>
              <a:t>date</a:t>
            </a:r>
            <a:endParaRPr lang="de-DE" sz="2400" dirty="0" smtClean="0"/>
          </a:p>
          <a:p>
            <a:r>
              <a:rPr lang="de-DE" sz="2400" dirty="0" smtClean="0"/>
              <a:t>ORDER BY </a:t>
            </a:r>
            <a:r>
              <a:rPr lang="de-DE" sz="2400" dirty="0" err="1" smtClean="0"/>
              <a:t>author</a:t>
            </a:r>
            <a:r>
              <a:rPr lang="de-DE" sz="2400" dirty="0" smtClean="0"/>
              <a:t>;</a:t>
            </a:r>
            <a:endParaRPr lang="en-GB" sz="2400" dirty="0"/>
          </a:p>
        </p:txBody>
      </p:sp>
    </p:spTree>
    <p:extLst>
      <p:ext uri="{BB962C8B-B14F-4D97-AF65-F5344CB8AC3E}">
        <p14:creationId xmlns:p14="http://schemas.microsoft.com/office/powerpoint/2010/main" val="55304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964"/>
            <a:ext cx="8139545" cy="5220999"/>
          </a:xfrm>
        </p:spPr>
        <p:txBody>
          <a:bodyPr/>
          <a:lstStyle/>
          <a:p>
            <a:pPr marL="0" indent="0">
              <a:buNone/>
            </a:pPr>
            <a:r>
              <a:rPr lang="en-GB" b="1" dirty="0" smtClean="0"/>
              <a:t>HAVING Keyword</a:t>
            </a:r>
          </a:p>
          <a:p>
            <a:pPr marL="0" indent="0">
              <a:buNone/>
            </a:pPr>
            <a:endParaRPr lang="en-GB" b="1" dirty="0" smtClean="0"/>
          </a:p>
          <a:p>
            <a:pPr marL="0" indent="0">
              <a:buNone/>
            </a:pPr>
            <a:r>
              <a:rPr lang="en-GB" dirty="0" smtClean="0"/>
              <a:t>Filter </a:t>
            </a:r>
            <a:r>
              <a:rPr lang="en-GB" dirty="0"/>
              <a:t>the results based on </a:t>
            </a:r>
            <a:r>
              <a:rPr lang="en-GB" dirty="0" smtClean="0"/>
              <a:t>aggregate functions.</a:t>
            </a:r>
          </a:p>
          <a:p>
            <a:pPr marL="0" indent="0">
              <a:buNone/>
            </a:pPr>
            <a:r>
              <a:rPr lang="en-GB" dirty="0" smtClean="0"/>
              <a:t>E.g. we </a:t>
            </a:r>
            <a:r>
              <a:rPr lang="en-GB" dirty="0"/>
              <a:t>can adapt the last request we wrote to only return information about page length with a count higher than </a:t>
            </a:r>
            <a:r>
              <a:rPr lang="en-GB" dirty="0" smtClean="0"/>
              <a:t>100</a:t>
            </a:r>
            <a:endParaRPr lang="en-GB" dirty="0"/>
          </a:p>
        </p:txBody>
      </p:sp>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SQL Aggregation</a:t>
            </a:r>
            <a:endParaRPr lang="en-GB" sz="2800" dirty="0"/>
          </a:p>
        </p:txBody>
      </p:sp>
      <p:pic>
        <p:nvPicPr>
          <p:cNvPr id="11266" name="Picture 2" descr="Image result for cond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072" y="3766525"/>
            <a:ext cx="3525693" cy="2940374"/>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rot="5400000">
            <a:off x="4401747" y="3703813"/>
            <a:ext cx="759331" cy="484632"/>
          </a:xfrm>
          <a:prstGeom prst="rightArrow">
            <a:avLst/>
          </a:prstGeom>
          <a:solidFill>
            <a:schemeClr val="accent4">
              <a:lumMod val="60000"/>
              <a:lumOff val="40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4"/>
          <p:cNvSpPr>
            <a:spLocks noChangeArrowheads="1"/>
          </p:cNvSpPr>
          <p:nvPr/>
        </p:nvSpPr>
        <p:spPr bwMode="auto">
          <a:xfrm>
            <a:off x="1392865" y="4502939"/>
            <a:ext cx="6613451" cy="1938992"/>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n-lt"/>
                <a:ea typeface="Helvetica Neue"/>
              </a:rPr>
              <a:t>The </a:t>
            </a:r>
            <a:r>
              <a:rPr kumimoji="0" lang="en-US" altLang="en-US" sz="2000" b="0" i="0" u="none" strike="noStrike" cap="none" normalizeH="0" baseline="0" dirty="0" smtClean="0">
                <a:ln>
                  <a:noFill/>
                </a:ln>
                <a:solidFill>
                  <a:srgbClr val="3D90D9"/>
                </a:solidFill>
                <a:effectLst/>
                <a:latin typeface="+mn-lt"/>
                <a:ea typeface="Menlo"/>
              </a:rPr>
              <a:t>HAVING</a:t>
            </a:r>
            <a:r>
              <a:rPr kumimoji="0" lang="en-US" altLang="en-US" sz="2000" b="0" i="0" u="none" strike="noStrike" cap="none" normalizeH="0" baseline="0" dirty="0" smtClean="0">
                <a:ln>
                  <a:noFill/>
                </a:ln>
                <a:solidFill>
                  <a:srgbClr val="333333"/>
                </a:solidFill>
                <a:effectLst/>
                <a:latin typeface="+mn-lt"/>
                <a:ea typeface="Helvetica Neue"/>
              </a:rPr>
              <a:t> keyword works exactly like the </a:t>
            </a:r>
            <a:r>
              <a:rPr kumimoji="0" lang="en-US" altLang="en-US" sz="2000" b="0" i="0" u="none" strike="noStrike" cap="none" normalizeH="0" baseline="0" dirty="0" smtClean="0">
                <a:ln>
                  <a:noFill/>
                </a:ln>
                <a:solidFill>
                  <a:srgbClr val="3D90D9"/>
                </a:solidFill>
                <a:effectLst/>
                <a:latin typeface="+mn-lt"/>
                <a:ea typeface="Menlo"/>
              </a:rPr>
              <a:t>WHERE</a:t>
            </a:r>
            <a:r>
              <a:rPr kumimoji="0" lang="en-US" altLang="en-US" sz="2000" b="0" i="0" u="none" strike="noStrike" cap="none" normalizeH="0" baseline="0" dirty="0" smtClean="0">
                <a:ln>
                  <a:noFill/>
                </a:ln>
                <a:solidFill>
                  <a:srgbClr val="333333"/>
                </a:solidFill>
                <a:effectLst/>
                <a:latin typeface="+mn-lt"/>
                <a:ea typeface="Helvetica Neue"/>
              </a:rPr>
              <a:t> keyword, but uses aggregate functions instead of database fields.</a:t>
            </a:r>
            <a:endParaRPr kumimoji="0" lang="en-US" alt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n-lt"/>
                <a:ea typeface="Helvetica Neue"/>
              </a:rPr>
              <a:t>If you use </a:t>
            </a:r>
            <a:r>
              <a:rPr kumimoji="0" lang="en-US" altLang="en-US" sz="2000" b="0" i="0" u="none" strike="noStrike" cap="none" normalizeH="0" baseline="0" dirty="0" smtClean="0">
                <a:ln>
                  <a:noFill/>
                </a:ln>
                <a:solidFill>
                  <a:srgbClr val="3D90D9"/>
                </a:solidFill>
                <a:effectLst/>
                <a:latin typeface="+mn-lt"/>
                <a:ea typeface="Menlo"/>
              </a:rPr>
              <a:t>AS</a:t>
            </a:r>
            <a:r>
              <a:rPr kumimoji="0" lang="en-US" altLang="en-US" sz="2000" b="0" i="0" u="none" strike="noStrike" cap="none" normalizeH="0" baseline="0" dirty="0" smtClean="0">
                <a:ln>
                  <a:noFill/>
                </a:ln>
                <a:solidFill>
                  <a:srgbClr val="333333"/>
                </a:solidFill>
                <a:effectLst/>
                <a:latin typeface="+mn-lt"/>
                <a:ea typeface="Helvetica Neue"/>
              </a:rPr>
              <a:t> in your query to rename a column, </a:t>
            </a:r>
            <a:r>
              <a:rPr kumimoji="0" lang="en-US" altLang="en-US" sz="2000" b="0" i="0" u="none" strike="noStrike" cap="none" normalizeH="0" baseline="0" dirty="0" smtClean="0">
                <a:ln>
                  <a:noFill/>
                </a:ln>
                <a:solidFill>
                  <a:srgbClr val="3D90D9"/>
                </a:solidFill>
                <a:effectLst/>
                <a:latin typeface="+mn-lt"/>
                <a:ea typeface="Menlo"/>
              </a:rPr>
              <a:t>HAVING</a:t>
            </a:r>
            <a:r>
              <a:rPr kumimoji="0" lang="en-US" altLang="en-US" sz="2000" b="0" i="0" u="none" strike="noStrike" cap="none" normalizeH="0" baseline="0" dirty="0" smtClean="0">
                <a:ln>
                  <a:noFill/>
                </a:ln>
                <a:solidFill>
                  <a:srgbClr val="333333"/>
                </a:solidFill>
                <a:effectLst/>
                <a:latin typeface="+mn-lt"/>
                <a:ea typeface="Helvetica Neue"/>
              </a:rPr>
              <a:t> can use this information to make the query more readable. For example, in the above query, we can call the </a:t>
            </a:r>
            <a:r>
              <a:rPr kumimoji="0" lang="en-US" altLang="en-US" sz="2000" b="0" i="0" u="none" strike="noStrike" cap="none" normalizeH="0" baseline="0" dirty="0" smtClean="0">
                <a:ln>
                  <a:noFill/>
                </a:ln>
                <a:solidFill>
                  <a:srgbClr val="3D90D9"/>
                </a:solidFill>
                <a:effectLst/>
                <a:latin typeface="+mn-lt"/>
                <a:ea typeface="Menlo"/>
              </a:rPr>
              <a:t>COUNT(pages)</a:t>
            </a:r>
            <a:r>
              <a:rPr kumimoji="0" lang="en-US" altLang="en-US" sz="2000" b="0" i="0" u="none" strike="noStrike" cap="none" normalizeH="0" baseline="0" dirty="0" smtClean="0">
                <a:ln>
                  <a:noFill/>
                </a:ln>
                <a:solidFill>
                  <a:srgbClr val="333333"/>
                </a:solidFill>
                <a:effectLst/>
                <a:latin typeface="+mn-lt"/>
                <a:ea typeface="Helvetica Neue"/>
              </a:rPr>
              <a:t>by another name, like </a:t>
            </a:r>
            <a:r>
              <a:rPr kumimoji="0" lang="en-US" altLang="en-US" sz="2000" b="0" i="0" u="none" strike="noStrike" cap="none" normalizeH="0" baseline="0" dirty="0" smtClean="0">
                <a:ln>
                  <a:noFill/>
                </a:ln>
                <a:solidFill>
                  <a:srgbClr val="3D90D9"/>
                </a:solidFill>
                <a:effectLst/>
                <a:latin typeface="+mn-lt"/>
                <a:ea typeface="Menlo"/>
              </a:rPr>
              <a:t>page</a:t>
            </a:r>
            <a:r>
              <a:rPr kumimoji="0" lang="en-US" altLang="en-US" sz="2000" b="0" i="0" u="none" strike="noStrike" cap="none" normalizeH="0" baseline="0" dirty="0" smtClean="0">
                <a:ln>
                  <a:noFill/>
                </a:ln>
                <a:solidFill>
                  <a:srgbClr val="333333"/>
                </a:solidFill>
                <a:effectLst/>
                <a:latin typeface="+mn-lt"/>
                <a:ea typeface="Helvetica Neue"/>
              </a:rPr>
              <a:t>. </a:t>
            </a:r>
            <a:endParaRPr kumimoji="0" lang="en-US" altLang="en-US" sz="2000" b="0" i="0" u="none" strike="noStrike" cap="none" normalizeH="0" baseline="0" dirty="0" smtClean="0">
              <a:ln>
                <a:noFill/>
              </a:ln>
              <a:solidFill>
                <a:schemeClr val="tx1"/>
              </a:solidFill>
              <a:effectLst/>
              <a:latin typeface="+mn-lt"/>
            </a:endParaRPr>
          </a:p>
        </p:txBody>
      </p:sp>
      <p:sp>
        <p:nvSpPr>
          <p:cNvPr id="2" name="CasellaDiTesto 1"/>
          <p:cNvSpPr txBox="1"/>
          <p:nvPr/>
        </p:nvSpPr>
        <p:spPr>
          <a:xfrm>
            <a:off x="8942614" y="2090822"/>
            <a:ext cx="3086100" cy="461665"/>
          </a:xfrm>
          <a:prstGeom prst="rect">
            <a:avLst/>
          </a:prstGeom>
          <a:noFill/>
        </p:spPr>
        <p:txBody>
          <a:bodyPr wrap="square" rtlCol="0">
            <a:spAutoFit/>
          </a:bodyPr>
          <a:lstStyle/>
          <a:p>
            <a:r>
              <a:rPr lang="de-DE" sz="2400" dirty="0" err="1" smtClean="0"/>
              <a:t>Use</a:t>
            </a:r>
            <a:r>
              <a:rPr lang="de-DE" sz="2400" dirty="0" smtClean="0"/>
              <a:t> </a:t>
            </a:r>
            <a:r>
              <a:rPr lang="de-DE" sz="2400" b="1" dirty="0" smtClean="0"/>
              <a:t>AS</a:t>
            </a:r>
            <a:r>
              <a:rPr lang="de-DE" sz="2400" dirty="0" smtClean="0"/>
              <a:t> </a:t>
            </a:r>
            <a:r>
              <a:rPr lang="de-DE" sz="2400" dirty="0" err="1" smtClean="0"/>
              <a:t>to</a:t>
            </a:r>
            <a:r>
              <a:rPr lang="de-DE" sz="2400" dirty="0" smtClean="0"/>
              <a:t> </a:t>
            </a:r>
            <a:r>
              <a:rPr lang="de-DE" sz="2400" dirty="0" err="1" smtClean="0"/>
              <a:t>simplify</a:t>
            </a:r>
            <a:endParaRPr lang="en-GB" sz="2400" dirty="0"/>
          </a:p>
        </p:txBody>
      </p:sp>
    </p:spTree>
    <p:extLst>
      <p:ext uri="{BB962C8B-B14F-4D97-AF65-F5344CB8AC3E}">
        <p14:creationId xmlns:p14="http://schemas.microsoft.com/office/powerpoint/2010/main" val="286677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761817"/>
            <a:ext cx="11589328" cy="2178810"/>
          </a:xfrm>
        </p:spPr>
        <p:txBody>
          <a:bodyPr>
            <a:normAutofit/>
          </a:bodyPr>
          <a:lstStyle/>
          <a:p>
            <a:pPr marL="0" indent="0">
              <a:buNone/>
            </a:pPr>
            <a:r>
              <a:rPr lang="en-GB" sz="3200" b="1" dirty="0" smtClean="0"/>
              <a:t>Challenge  3</a:t>
            </a:r>
          </a:p>
          <a:p>
            <a:pPr marL="0" indent="0">
              <a:buNone/>
            </a:pPr>
            <a:endParaRPr lang="en-GB" sz="3200" b="1" dirty="0" smtClean="0"/>
          </a:p>
          <a:p>
            <a:pPr marL="0" indent="0">
              <a:buNone/>
            </a:pPr>
            <a:r>
              <a:rPr lang="en-GB" sz="2600" dirty="0" smtClean="0"/>
              <a:t>Write </a:t>
            </a:r>
            <a:r>
              <a:rPr lang="en-GB" sz="2600" dirty="0"/>
              <a:t>a query that </a:t>
            </a:r>
            <a:r>
              <a:rPr lang="en-GB" sz="2600" dirty="0" smtClean="0"/>
              <a:t>returns from the Authors table, the EEBO ids in each authors, only for the authors with more than 5 works</a:t>
            </a:r>
            <a:endParaRPr lang="en-GB" sz="2600" dirty="0"/>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8188" y="3813462"/>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30632" y="3433896"/>
            <a:ext cx="5328603" cy="2739211"/>
          </a:xfrm>
          <a:prstGeom prst="rect">
            <a:avLst/>
          </a:prstGeom>
          <a:noFill/>
        </p:spPr>
        <p:txBody>
          <a:bodyPr wrap="square" rtlCol="0">
            <a:spAutoFit/>
          </a:bodyPr>
          <a:lstStyle/>
          <a:p>
            <a:r>
              <a:rPr lang="en-GB" sz="2800" b="1" dirty="0" smtClean="0"/>
              <a:t>Solution: </a:t>
            </a:r>
          </a:p>
          <a:p>
            <a:r>
              <a:rPr lang="en-GB" sz="2400" dirty="0"/>
              <a:t>SELECT  EEBO, Author</a:t>
            </a:r>
          </a:p>
          <a:p>
            <a:r>
              <a:rPr lang="en-GB" sz="2400" dirty="0"/>
              <a:t>FROM Authors</a:t>
            </a:r>
          </a:p>
          <a:p>
            <a:r>
              <a:rPr lang="en-GB" sz="2400" dirty="0"/>
              <a:t>GROUP BY author</a:t>
            </a:r>
          </a:p>
          <a:p>
            <a:r>
              <a:rPr lang="en-GB" sz="2400" dirty="0"/>
              <a:t>HAVING (SELECT COUNT (title)</a:t>
            </a:r>
          </a:p>
          <a:p>
            <a:r>
              <a:rPr lang="en-GB" sz="2400" dirty="0"/>
              <a:t>	  FROM catalogue </a:t>
            </a:r>
          </a:p>
          <a:p>
            <a:r>
              <a:rPr lang="en-GB" sz="2400" dirty="0"/>
              <a:t>	  GROUP BY author)&gt; 5;</a:t>
            </a:r>
          </a:p>
        </p:txBody>
      </p:sp>
      <p:sp>
        <p:nvSpPr>
          <p:cNvPr id="7" name="TextBox 6"/>
          <p:cNvSpPr txBox="1"/>
          <p:nvPr/>
        </p:nvSpPr>
        <p:spPr>
          <a:xfrm>
            <a:off x="0" y="100051"/>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SQL Aggregation</a:t>
            </a:r>
            <a:endParaRPr lang="en-GB" sz="2800" dirty="0"/>
          </a:p>
        </p:txBody>
      </p:sp>
    </p:spTree>
    <p:extLst>
      <p:ext uri="{BB962C8B-B14F-4D97-AF65-F5344CB8AC3E}">
        <p14:creationId xmlns:p14="http://schemas.microsoft.com/office/powerpoint/2010/main" val="161805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7409"/>
            <a:ext cx="3868882" cy="4351338"/>
          </a:xfrm>
        </p:spPr>
        <p:txBody>
          <a:bodyPr/>
          <a:lstStyle/>
          <a:p>
            <a:pPr marL="0" indent="0">
              <a:buNone/>
            </a:pPr>
            <a:r>
              <a:rPr lang="en-GB" b="1" dirty="0" smtClean="0"/>
              <a:t>Ordering Aggregated Results</a:t>
            </a:r>
          </a:p>
          <a:p>
            <a:pPr marL="0" indent="0">
              <a:buNone/>
            </a:pPr>
            <a:endParaRPr lang="en-GB" dirty="0"/>
          </a:p>
        </p:txBody>
      </p:sp>
      <p:sp>
        <p:nvSpPr>
          <p:cNvPr id="4" name="TextBox 3"/>
          <p:cNvSpPr txBox="1"/>
          <p:nvPr/>
        </p:nvSpPr>
        <p:spPr>
          <a:xfrm>
            <a:off x="0" y="100051"/>
            <a:ext cx="12192000" cy="523220"/>
          </a:xfrm>
          <a:prstGeom prst="rect">
            <a:avLst/>
          </a:prstGeom>
          <a:solidFill>
            <a:schemeClr val="accent4">
              <a:lumMod val="60000"/>
              <a:lumOff val="40000"/>
            </a:schemeClr>
          </a:solidFill>
        </p:spPr>
        <p:txBody>
          <a:bodyPr wrap="square" rtlCol="0">
            <a:spAutoFit/>
          </a:bodyPr>
          <a:lstStyle/>
          <a:p>
            <a:pPr algn="r"/>
            <a:r>
              <a:rPr lang="en-GB" sz="2800" dirty="0" smtClean="0"/>
              <a:t>3. SQL Aggregation</a:t>
            </a:r>
            <a:endParaRPr lang="en-GB" sz="2800" dirty="0"/>
          </a:p>
        </p:txBody>
      </p:sp>
      <p:pic>
        <p:nvPicPr>
          <p:cNvPr id="13314" name="Picture 2" descr="Image result for organi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78" y="4714009"/>
            <a:ext cx="3720204" cy="20089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670796"/>
            <a:ext cx="3335771" cy="1569660"/>
          </a:xfrm>
          <a:prstGeom prst="rect">
            <a:avLst/>
          </a:prstGeom>
          <a:noFill/>
        </p:spPr>
        <p:txBody>
          <a:bodyPr wrap="square" rtlCol="0">
            <a:spAutoFit/>
          </a:bodyPr>
          <a:lstStyle/>
          <a:p>
            <a:r>
              <a:rPr lang="en-GB" sz="2400" dirty="0" smtClean="0"/>
              <a:t>The results can also being ordered both on a field value or on an aggregation result</a:t>
            </a:r>
            <a:endParaRPr lang="en-GB" sz="2400" dirty="0"/>
          </a:p>
        </p:txBody>
      </p:sp>
      <p:sp>
        <p:nvSpPr>
          <p:cNvPr id="6" name="Rectangle 5"/>
          <p:cNvSpPr/>
          <p:nvPr/>
        </p:nvSpPr>
        <p:spPr>
          <a:xfrm>
            <a:off x="7365393" y="971734"/>
            <a:ext cx="4602414" cy="523220"/>
          </a:xfrm>
          <a:prstGeom prst="rect">
            <a:avLst/>
          </a:prstGeom>
        </p:spPr>
        <p:txBody>
          <a:bodyPr wrap="none">
            <a:spAutoFit/>
          </a:bodyPr>
          <a:lstStyle/>
          <a:p>
            <a:r>
              <a:rPr lang="en-GB" sz="2800" b="1" dirty="0"/>
              <a:t>Saving Queries for Future Use</a:t>
            </a:r>
            <a:endParaRPr lang="en-GB" sz="2800" b="1" i="0" dirty="0">
              <a:effectLst/>
            </a:endParaRPr>
          </a:p>
        </p:txBody>
      </p:sp>
      <p:pic>
        <p:nvPicPr>
          <p:cNvPr id="13316" name="Picture 4" descr="Image result for stor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8882" y="623271"/>
            <a:ext cx="2460170" cy="244601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37118" y="1524919"/>
            <a:ext cx="6154882" cy="3416320"/>
          </a:xfrm>
          <a:prstGeom prst="rect">
            <a:avLst/>
          </a:prstGeom>
        </p:spPr>
        <p:txBody>
          <a:bodyPr wrap="square">
            <a:spAutoFit/>
          </a:bodyPr>
          <a:lstStyle/>
          <a:p>
            <a:r>
              <a:rPr lang="en-GB" sz="2400" dirty="0" smtClean="0"/>
              <a:t>Sometimes you need to repeat the same operation. </a:t>
            </a:r>
            <a:r>
              <a:rPr lang="en-GB" sz="2400" dirty="0"/>
              <a:t>SQL comes with a very powerful mechanism to do this: </a:t>
            </a:r>
            <a:r>
              <a:rPr lang="en-GB" sz="2400" b="1" dirty="0"/>
              <a:t>views</a:t>
            </a:r>
            <a:r>
              <a:rPr lang="en-GB" sz="2400" dirty="0"/>
              <a:t>. Views are a form of query that is saved in the database, and can be used to look at, filter, and even update information. </a:t>
            </a:r>
            <a:endParaRPr lang="en-GB" sz="2400" dirty="0" smtClean="0"/>
          </a:p>
          <a:p>
            <a:r>
              <a:rPr lang="en-GB" sz="2400" dirty="0" smtClean="0"/>
              <a:t>One </a:t>
            </a:r>
            <a:r>
              <a:rPr lang="en-GB" sz="2400" dirty="0"/>
              <a:t>way to think of views is as a table, that can read, aggregate, and filter information from several places before showing it to you.</a:t>
            </a:r>
          </a:p>
        </p:txBody>
      </p:sp>
      <p:sp>
        <p:nvSpPr>
          <p:cNvPr id="8" name="Rectangle 7"/>
          <p:cNvSpPr/>
          <p:nvPr/>
        </p:nvSpPr>
        <p:spPr>
          <a:xfrm>
            <a:off x="7365393" y="5935580"/>
            <a:ext cx="3693191" cy="461665"/>
          </a:xfrm>
          <a:prstGeom prst="rect">
            <a:avLst/>
          </a:prstGeom>
        </p:spPr>
        <p:txBody>
          <a:bodyPr wrap="none">
            <a:spAutoFit/>
          </a:bodyPr>
          <a:lstStyle/>
          <a:p>
            <a:r>
              <a:rPr lang="en-GB" sz="2400" b="1" dirty="0"/>
              <a:t>CREATE VIEW </a:t>
            </a:r>
            <a:r>
              <a:rPr lang="en-GB" sz="2400" b="1" dirty="0" err="1"/>
              <a:t>viewname</a:t>
            </a:r>
            <a:r>
              <a:rPr lang="en-GB" sz="2400" b="1" dirty="0"/>
              <a:t> AS</a:t>
            </a:r>
          </a:p>
        </p:txBody>
      </p:sp>
      <p:sp>
        <p:nvSpPr>
          <p:cNvPr id="11" name="Right Arrow 10"/>
          <p:cNvSpPr/>
          <p:nvPr/>
        </p:nvSpPr>
        <p:spPr>
          <a:xfrm rot="5400000">
            <a:off x="8929847" y="5196094"/>
            <a:ext cx="564283" cy="484632"/>
          </a:xfrm>
          <a:prstGeom prst="rightArrow">
            <a:avLst/>
          </a:prstGeom>
          <a:solidFill>
            <a:schemeClr val="accent4">
              <a:lumMod val="60000"/>
              <a:lumOff val="40000"/>
              <a:alpha val="69804"/>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1410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228" y="1015134"/>
            <a:ext cx="10529454" cy="5406448"/>
          </a:xfrm>
        </p:spPr>
        <p:txBody>
          <a:bodyPr>
            <a:normAutofit/>
          </a:bodyPr>
          <a:lstStyle/>
          <a:p>
            <a:pPr marL="0" indent="0">
              <a:buNone/>
            </a:pPr>
            <a:r>
              <a:rPr lang="en-GB" b="1" dirty="0" smtClean="0"/>
              <a:t>Questions</a:t>
            </a:r>
          </a:p>
          <a:p>
            <a:r>
              <a:rPr lang="en-GB" dirty="0" smtClean="0"/>
              <a:t>How </a:t>
            </a:r>
            <a:r>
              <a:rPr lang="en-GB" dirty="0"/>
              <a:t>do I bring data together from separate tables?</a:t>
            </a:r>
          </a:p>
          <a:p>
            <a:r>
              <a:rPr lang="en-GB" dirty="0"/>
              <a:t>How can I make sure column names from my queries make sense and aren’t too long</a:t>
            </a:r>
            <a:r>
              <a:rPr lang="en-GB" dirty="0" smtClean="0"/>
              <a:t>?</a:t>
            </a:r>
          </a:p>
          <a:p>
            <a:endParaRPr lang="en-GB" dirty="0" smtClean="0"/>
          </a:p>
          <a:p>
            <a:endParaRPr lang="en-GB" dirty="0"/>
          </a:p>
          <a:p>
            <a:pPr marL="0" indent="0">
              <a:buNone/>
            </a:pPr>
            <a:r>
              <a:rPr lang="en-GB" b="1" dirty="0" smtClean="0"/>
              <a:t>Objectives</a:t>
            </a:r>
          </a:p>
          <a:p>
            <a:r>
              <a:rPr lang="en-GB" dirty="0" smtClean="0"/>
              <a:t>Employ </a:t>
            </a:r>
            <a:r>
              <a:rPr lang="en-GB" dirty="0"/>
              <a:t>joins to combine data from two tables.</a:t>
            </a:r>
          </a:p>
          <a:p>
            <a:r>
              <a:rPr lang="en-GB" dirty="0"/>
              <a:t>Apply functions to manipulate individual values.</a:t>
            </a:r>
          </a:p>
          <a:p>
            <a:r>
              <a:rPr lang="en-GB" dirty="0"/>
              <a:t>Employ aliases to assign new names to items in a query.</a:t>
            </a:r>
          </a:p>
          <a:p>
            <a:pPr marL="0" indent="0">
              <a:buNone/>
            </a:pPr>
            <a:endParaRPr lang="en-GB"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5"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3493" y="3355975"/>
            <a:ext cx="3408507" cy="340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104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sp>
        <p:nvSpPr>
          <p:cNvPr id="4" name="Rectangle 1"/>
          <p:cNvSpPr>
            <a:spLocks noGrp="1" noChangeArrowheads="1"/>
          </p:cNvSpPr>
          <p:nvPr>
            <p:ph idx="1"/>
          </p:nvPr>
        </p:nvSpPr>
        <p:spPr bwMode="auto">
          <a:xfrm>
            <a:off x="0" y="546217"/>
            <a:ext cx="12036056" cy="3677857"/>
          </a:xfrm>
          <a:prstGeom prst="rect">
            <a:avLst/>
          </a:prstGeom>
          <a:solidFill>
            <a:schemeClr val="bg1"/>
          </a:solidFill>
          <a:ln>
            <a:noFill/>
          </a:ln>
          <a:effectLst/>
        </p:spPr>
        <p:txBody>
          <a:bodyPr vert="horz" wrap="square" lIns="91440" tIns="152352" rIns="9144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mn-lt"/>
                <a:ea typeface="Helvetica Neue"/>
              </a:rPr>
              <a:t>Joins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effectLst/>
              <a:latin typeface="+mn-l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mn-lt"/>
                <a:ea typeface="Helvetica Neue"/>
              </a:rPr>
              <a:t>To combine data from two tables we use the </a:t>
            </a:r>
            <a:r>
              <a:rPr kumimoji="0" lang="en-US" altLang="en-US" sz="2400" b="1" i="0" u="none" strike="noStrike" cap="none" normalizeH="0" baseline="0" dirty="0" smtClean="0">
                <a:ln>
                  <a:noFill/>
                </a:ln>
                <a:effectLst/>
                <a:latin typeface="+mn-lt"/>
                <a:ea typeface="Helvetica Neue"/>
              </a:rPr>
              <a:t>SQL </a:t>
            </a:r>
            <a:r>
              <a:rPr kumimoji="0" lang="en-US" altLang="en-US" sz="2400" b="1" i="0" u="none" strike="noStrike" cap="none" normalizeH="0" baseline="0" dirty="0" smtClean="0">
                <a:ln>
                  <a:noFill/>
                </a:ln>
                <a:effectLst/>
                <a:latin typeface="+mn-lt"/>
                <a:ea typeface="Menlo"/>
              </a:rPr>
              <a:t>JOIN</a:t>
            </a:r>
            <a:r>
              <a:rPr kumimoji="0" lang="en-US" altLang="en-US" sz="2400" b="0" i="0" u="none" strike="noStrike" cap="none" normalizeH="0" baseline="0" dirty="0" smtClean="0">
                <a:ln>
                  <a:noFill/>
                </a:ln>
                <a:effectLst/>
                <a:latin typeface="+mn-lt"/>
                <a:ea typeface="Helvetica Neue"/>
              </a:rPr>
              <a:t> command, which comes </a:t>
            </a:r>
            <a:r>
              <a:rPr kumimoji="0" lang="en-US" altLang="en-US" sz="2400" b="1" i="0" u="none" strike="noStrike" cap="none" normalizeH="0" baseline="0" dirty="0" smtClean="0">
                <a:ln>
                  <a:noFill/>
                </a:ln>
                <a:effectLst/>
                <a:latin typeface="+mn-lt"/>
                <a:ea typeface="Helvetica Neue"/>
              </a:rPr>
              <a:t>after the </a:t>
            </a:r>
            <a:r>
              <a:rPr kumimoji="0" lang="en-US" altLang="en-US" sz="2400" b="1" i="0" u="none" strike="noStrike" cap="none" normalizeH="0" baseline="0" dirty="0" smtClean="0">
                <a:ln>
                  <a:noFill/>
                </a:ln>
                <a:effectLst/>
                <a:latin typeface="+mn-lt"/>
                <a:ea typeface="Menlo"/>
              </a:rPr>
              <a:t>FROM</a:t>
            </a:r>
            <a:r>
              <a:rPr kumimoji="0" lang="en-US" altLang="en-US" sz="2400" b="1" i="0" u="none" strike="noStrike" cap="none" normalizeH="0" baseline="0" dirty="0" smtClean="0">
                <a:ln>
                  <a:noFill/>
                </a:ln>
                <a:effectLst/>
                <a:latin typeface="+mn-lt"/>
                <a:ea typeface="Helvetica Neue"/>
              </a:rPr>
              <a:t> command</a:t>
            </a:r>
            <a:r>
              <a:rPr kumimoji="0" lang="en-US" altLang="en-US" sz="2400" b="0" i="0" u="none" strike="noStrike" cap="none" normalizeH="0" baseline="0" dirty="0" smtClean="0">
                <a:ln>
                  <a:noFill/>
                </a:ln>
                <a:effectLst/>
                <a:latin typeface="+mn-lt"/>
                <a:ea typeface="Helvetica Neue"/>
              </a:rPr>
              <a:t>.</a:t>
            </a:r>
            <a:endParaRPr kumimoji="0" lang="en-US" altLang="en-US" sz="2400" b="0" i="0" u="none" strike="noStrike" cap="none" normalizeH="0" baseline="0" dirty="0" smtClean="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mn-lt"/>
                <a:ea typeface="Helvetica Neue"/>
              </a:rPr>
              <a:t>The </a:t>
            </a:r>
            <a:r>
              <a:rPr kumimoji="0" lang="en-US" altLang="en-US" sz="2400" b="0" i="0" u="none" strike="noStrike" cap="none" normalizeH="0" baseline="0" dirty="0" smtClean="0">
                <a:ln>
                  <a:noFill/>
                </a:ln>
                <a:effectLst/>
                <a:latin typeface="+mn-lt"/>
                <a:ea typeface="Menlo"/>
              </a:rPr>
              <a:t>JOIN</a:t>
            </a:r>
            <a:r>
              <a:rPr kumimoji="0" lang="en-US" altLang="en-US" sz="2400" b="0" i="0" u="none" strike="noStrike" cap="none" normalizeH="0" baseline="0" dirty="0" smtClean="0">
                <a:ln>
                  <a:noFill/>
                </a:ln>
                <a:effectLst/>
                <a:latin typeface="+mn-lt"/>
                <a:ea typeface="Helvetica Neue"/>
              </a:rPr>
              <a:t> command on its own will result in a cross product, where each row in first table is paired with each row in the second table. Usually this is not what is desired when combining two tables with data that is related in some way.</a:t>
            </a:r>
            <a:endParaRPr kumimoji="0" lang="en-US" altLang="en-US" sz="2400" b="0" i="0" u="none" strike="noStrike" cap="none" normalizeH="0" baseline="0" dirty="0" smtClean="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mn-lt"/>
                <a:ea typeface="Helvetica Neue"/>
              </a:rPr>
              <a:t>For that, we need to </a:t>
            </a:r>
            <a:r>
              <a:rPr kumimoji="0" lang="en-US" altLang="en-US" sz="2400" b="1" i="0" u="none" strike="noStrike" cap="none" normalizeH="0" baseline="0" dirty="0" smtClean="0">
                <a:ln>
                  <a:noFill/>
                </a:ln>
                <a:effectLst/>
                <a:latin typeface="+mn-lt"/>
                <a:ea typeface="Helvetica Neue"/>
              </a:rPr>
              <a:t>tell the computer which columns provide the link between the two tables </a:t>
            </a:r>
            <a:r>
              <a:rPr kumimoji="0" lang="en-US" altLang="en-US" sz="2400" b="0" i="0" u="none" strike="noStrike" cap="none" normalizeH="0" baseline="0" dirty="0" smtClean="0">
                <a:ln>
                  <a:noFill/>
                </a:ln>
                <a:effectLst/>
                <a:latin typeface="+mn-lt"/>
                <a:ea typeface="Helvetica Neue"/>
              </a:rPr>
              <a:t>using the word </a:t>
            </a:r>
            <a:r>
              <a:rPr kumimoji="0" lang="en-US" altLang="en-US" sz="2400" b="1" i="0" u="none" strike="noStrike" cap="none" normalizeH="0" baseline="0" dirty="0" smtClean="0">
                <a:ln>
                  <a:noFill/>
                </a:ln>
                <a:effectLst/>
                <a:latin typeface="+mn-lt"/>
                <a:ea typeface="Menlo"/>
              </a:rPr>
              <a:t>ON</a:t>
            </a:r>
            <a:r>
              <a:rPr kumimoji="0" lang="en-US" altLang="en-US" sz="2400" b="0" i="0" u="none" strike="noStrike" cap="none" normalizeH="0" baseline="0" dirty="0" smtClean="0">
                <a:ln>
                  <a:noFill/>
                </a:ln>
                <a:effectLst/>
                <a:latin typeface="+mn-lt"/>
                <a:ea typeface="Helvetica Neue"/>
              </a:rPr>
              <a:t>. What we want is to join the data with the same species codes.</a:t>
            </a:r>
            <a:endParaRPr kumimoji="0" lang="en-US" altLang="en-US" sz="2400" b="0" i="0" u="none" strike="noStrike" cap="none" normalizeH="0" baseline="0" dirty="0" smtClean="0">
              <a:ln>
                <a:noFill/>
              </a:ln>
              <a:effectLst/>
              <a:latin typeface="+mn-lt"/>
            </a:endParaRPr>
          </a:p>
        </p:txBody>
      </p:sp>
      <p:pic>
        <p:nvPicPr>
          <p:cNvPr id="14339" name="Picture 3" descr="Image result fo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2131" y="4139014"/>
            <a:ext cx="2633925" cy="2633926"/>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5400000">
            <a:off x="4597459" y="4280012"/>
            <a:ext cx="596507" cy="484632"/>
          </a:xfrm>
          <a:prstGeom prst="rightArrow">
            <a:avLst/>
          </a:prstGeom>
          <a:solidFill>
            <a:schemeClr val="accent6">
              <a:lumMod val="60000"/>
              <a:lumOff val="40000"/>
              <a:alpha val="69804"/>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2555888" y="5008418"/>
            <a:ext cx="5164281" cy="1200329"/>
          </a:xfrm>
          <a:prstGeom prst="rect">
            <a:avLst/>
          </a:prstGeom>
          <a:noFill/>
        </p:spPr>
        <p:txBody>
          <a:bodyPr wrap="square" rtlCol="0">
            <a:spAutoFit/>
          </a:bodyPr>
          <a:lstStyle/>
          <a:p>
            <a:r>
              <a:rPr lang="en-GB" sz="2400" dirty="0" smtClean="0"/>
              <a:t>The two table to be joined need to share a field (normally primary and foreign key respectively)</a:t>
            </a:r>
            <a:endParaRPr lang="en-GB" sz="2400" dirty="0"/>
          </a:p>
        </p:txBody>
      </p:sp>
    </p:spTree>
    <p:extLst>
      <p:ext uri="{BB962C8B-B14F-4D97-AF65-F5344CB8AC3E}">
        <p14:creationId xmlns:p14="http://schemas.microsoft.com/office/powerpoint/2010/main" val="1939350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291" y="1077480"/>
            <a:ext cx="4398818" cy="709757"/>
          </a:xfrm>
        </p:spPr>
        <p:txBody>
          <a:bodyPr>
            <a:normAutofit fontScale="92500"/>
          </a:bodyPr>
          <a:lstStyle/>
          <a:p>
            <a:pPr marL="0" indent="0">
              <a:buNone/>
            </a:pPr>
            <a:r>
              <a:rPr lang="en-GB" b="1" dirty="0" smtClean="0"/>
              <a:t>Join on (where) VS Join using</a:t>
            </a:r>
            <a:endParaRPr lang="en-GB" b="1"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5" name="Picture 4"/>
          <p:cNvPicPr>
            <a:picLocks noChangeAspect="1"/>
          </p:cNvPicPr>
          <p:nvPr/>
        </p:nvPicPr>
        <p:blipFill>
          <a:blip r:embed="rId2"/>
          <a:stretch>
            <a:fillRect/>
          </a:stretch>
        </p:blipFill>
        <p:spPr>
          <a:xfrm>
            <a:off x="100878" y="1780777"/>
            <a:ext cx="6564614" cy="3442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3"/>
          <a:srcRect r="8965"/>
          <a:stretch/>
        </p:blipFill>
        <p:spPr>
          <a:xfrm>
            <a:off x="7219084" y="1795103"/>
            <a:ext cx="4864736" cy="3442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Left-Right Arrow 6"/>
          <p:cNvSpPr/>
          <p:nvPr/>
        </p:nvSpPr>
        <p:spPr>
          <a:xfrm>
            <a:off x="6334212" y="3274214"/>
            <a:ext cx="1216152" cy="484632"/>
          </a:xfrm>
          <a:prstGeom prst="lef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1"/>
          <p:cNvSpPr>
            <a:spLocks noChangeArrowheads="1"/>
          </p:cNvSpPr>
          <p:nvPr/>
        </p:nvSpPr>
        <p:spPr bwMode="auto">
          <a:xfrm>
            <a:off x="100878" y="5511430"/>
            <a:ext cx="12091122" cy="83099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latin typeface="+mn-lt"/>
                <a:ea typeface="Helvetica Neue"/>
              </a:rPr>
              <a:t>We often won’t want all of the fields from both tables, so anywhere we would have used a field name in a non-join query, we can use </a:t>
            </a:r>
            <a:r>
              <a:rPr kumimoji="0" lang="en-US" altLang="en-US" sz="2400" b="0" i="0" u="none" strike="noStrike" cap="none" normalizeH="0" baseline="0" dirty="0" err="1" smtClean="0">
                <a:ln>
                  <a:noFill/>
                </a:ln>
                <a:effectLst/>
                <a:latin typeface="+mn-lt"/>
                <a:ea typeface="Menlo"/>
              </a:rPr>
              <a:t>table.columname</a:t>
            </a:r>
            <a:r>
              <a:rPr kumimoji="0" lang="en-US" altLang="en-US" sz="2400" b="0" i="0" u="none" strike="noStrike" cap="none" normalizeH="0" baseline="0" dirty="0" smtClean="0">
                <a:ln>
                  <a:noFill/>
                </a:ln>
                <a:effectLst/>
                <a:latin typeface="+mn-lt"/>
                <a:ea typeface="Helvetica Neue"/>
              </a:rPr>
              <a:t>.</a:t>
            </a:r>
            <a:r>
              <a:rPr kumimoji="0" lang="en-US" altLang="en-US" sz="2400" b="0" i="0" u="none" strike="noStrike" cap="none" normalizeH="0" baseline="0" dirty="0" smtClean="0">
                <a:ln>
                  <a:noFill/>
                </a:ln>
                <a:effectLst/>
                <a:latin typeface="+mn-lt"/>
              </a:rPr>
              <a:t> </a:t>
            </a:r>
          </a:p>
        </p:txBody>
      </p:sp>
    </p:spTree>
    <p:extLst>
      <p:ext uri="{BB962C8B-B14F-4D97-AF65-F5344CB8AC3E}">
        <p14:creationId xmlns:p14="http://schemas.microsoft.com/office/powerpoint/2010/main" val="28504769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264" y="1077480"/>
            <a:ext cx="10515600" cy="1831975"/>
          </a:xfrm>
        </p:spPr>
        <p:txBody>
          <a:bodyPr/>
          <a:lstStyle/>
          <a:p>
            <a:pPr marL="0" indent="0">
              <a:buNone/>
            </a:pPr>
            <a:r>
              <a:rPr lang="en-GB" b="1" dirty="0" smtClean="0"/>
              <a:t>Challenge 1</a:t>
            </a:r>
          </a:p>
          <a:p>
            <a:pPr marL="0" indent="0">
              <a:buNone/>
            </a:pPr>
            <a:r>
              <a:rPr lang="en-GB" dirty="0"/>
              <a:t>Write a query that returns the authors, terms and </a:t>
            </a:r>
            <a:r>
              <a:rPr lang="en-GB" dirty="0" smtClean="0"/>
              <a:t>page </a:t>
            </a:r>
            <a:r>
              <a:rPr lang="en-GB" dirty="0" smtClean="0"/>
              <a:t>length </a:t>
            </a:r>
            <a:r>
              <a:rPr lang="en-GB" dirty="0"/>
              <a:t>of every EEBO ID captured in the </a:t>
            </a:r>
            <a:r>
              <a:rPr lang="en-GB" dirty="0" smtClean="0"/>
              <a:t>catalogue</a:t>
            </a:r>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8188" y="3813462"/>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33847" y="3813462"/>
            <a:ext cx="7412615" cy="2369880"/>
          </a:xfrm>
          <a:prstGeom prst="rect">
            <a:avLst/>
          </a:prstGeom>
        </p:spPr>
        <p:txBody>
          <a:bodyPr wrap="square">
            <a:spAutoFit/>
          </a:bodyPr>
          <a:lstStyle/>
          <a:p>
            <a:r>
              <a:rPr lang="en-GB" sz="2800" b="1" dirty="0" smtClean="0"/>
              <a:t>Solution</a:t>
            </a:r>
          </a:p>
          <a:p>
            <a:endParaRPr lang="en-GB" sz="2400" dirty="0" smtClean="0"/>
          </a:p>
          <a:p>
            <a:r>
              <a:rPr lang="en-GB" sz="2400" dirty="0" smtClean="0"/>
              <a:t>SELECT </a:t>
            </a:r>
            <a:r>
              <a:rPr lang="en-GB" sz="2400" dirty="0" err="1"/>
              <a:t>authors.author</a:t>
            </a:r>
            <a:r>
              <a:rPr lang="en-GB" sz="2400" dirty="0"/>
              <a:t>, </a:t>
            </a:r>
            <a:r>
              <a:rPr lang="en-GB" sz="2400" dirty="0" err="1" smtClean="0"/>
              <a:t>catalogue.terms</a:t>
            </a:r>
            <a:r>
              <a:rPr lang="en-GB" sz="2400" dirty="0" smtClean="0"/>
              <a:t>, </a:t>
            </a:r>
            <a:r>
              <a:rPr lang="en-GB" sz="2400" dirty="0" err="1" smtClean="0"/>
              <a:t>catalogue.pages</a:t>
            </a:r>
            <a:endParaRPr lang="en-GB" sz="2400" dirty="0"/>
          </a:p>
          <a:p>
            <a:r>
              <a:rPr lang="en-GB" sz="2400" dirty="0"/>
              <a:t>FROM catalogue</a:t>
            </a:r>
          </a:p>
          <a:p>
            <a:r>
              <a:rPr lang="en-GB" sz="2400" dirty="0"/>
              <a:t>JOIN </a:t>
            </a:r>
            <a:r>
              <a:rPr lang="en-GB" sz="2400" dirty="0" smtClean="0"/>
              <a:t>authors </a:t>
            </a:r>
            <a:endParaRPr lang="en-GB" sz="2400" dirty="0"/>
          </a:p>
          <a:p>
            <a:r>
              <a:rPr lang="en-GB" sz="2400" dirty="0"/>
              <a:t>USING (EEBO);</a:t>
            </a:r>
          </a:p>
        </p:txBody>
      </p:sp>
    </p:spTree>
    <p:extLst>
      <p:ext uri="{BB962C8B-B14F-4D97-AF65-F5344CB8AC3E}">
        <p14:creationId xmlns:p14="http://schemas.microsoft.com/office/powerpoint/2010/main" val="26271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1741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355" y="1205346"/>
            <a:ext cx="6501290" cy="511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053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864" y="848880"/>
            <a:ext cx="10515600" cy="1831975"/>
          </a:xfrm>
        </p:spPr>
        <p:txBody>
          <a:bodyPr>
            <a:normAutofit fontScale="85000" lnSpcReduction="20000"/>
          </a:bodyPr>
          <a:lstStyle/>
          <a:p>
            <a:pPr marL="0" indent="0">
              <a:buNone/>
            </a:pPr>
            <a:r>
              <a:rPr lang="en-GB" b="1" dirty="0" smtClean="0"/>
              <a:t>Challenge 2</a:t>
            </a:r>
          </a:p>
          <a:p>
            <a:r>
              <a:rPr lang="en-GB" dirty="0"/>
              <a:t>Re-write the </a:t>
            </a:r>
            <a:r>
              <a:rPr lang="en-GB" dirty="0" smtClean="0"/>
              <a:t>original </a:t>
            </a:r>
            <a:r>
              <a:rPr lang="en-GB" dirty="0"/>
              <a:t>query to keep all the entries present in </a:t>
            </a:r>
            <a:r>
              <a:rPr lang="en-GB" dirty="0" smtClean="0"/>
              <a:t>the Catalogue table </a:t>
            </a:r>
          </a:p>
          <a:p>
            <a:r>
              <a:rPr lang="en-GB" dirty="0" smtClean="0"/>
              <a:t>Count the number of records in the catalogue table that have a NULL value in the EEBO column</a:t>
            </a:r>
          </a:p>
          <a:p>
            <a:pPr marL="0" indent="0">
              <a:buNone/>
            </a:pPr>
            <a:r>
              <a:rPr lang="en-GB" dirty="0" smtClean="0"/>
              <a:t> </a:t>
            </a:r>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3569" y="3532909"/>
            <a:ext cx="3843030" cy="29373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3128" y="2784769"/>
            <a:ext cx="3813464" cy="4955203"/>
          </a:xfrm>
          <a:prstGeom prst="rect">
            <a:avLst/>
          </a:prstGeom>
        </p:spPr>
        <p:txBody>
          <a:bodyPr wrap="square">
            <a:spAutoFit/>
          </a:bodyPr>
          <a:lstStyle/>
          <a:p>
            <a:r>
              <a:rPr lang="en-GB" sz="2800" b="1" dirty="0" smtClean="0"/>
              <a:t>Solution</a:t>
            </a:r>
          </a:p>
          <a:p>
            <a:endParaRPr lang="en-GB" sz="2400" dirty="0" smtClean="0"/>
          </a:p>
          <a:p>
            <a:r>
              <a:rPr lang="en-GB" sz="2400" dirty="0" smtClean="0"/>
              <a:t>SELECT </a:t>
            </a:r>
            <a:r>
              <a:rPr lang="en-GB" sz="2400" dirty="0" err="1"/>
              <a:t>authors.author</a:t>
            </a:r>
            <a:r>
              <a:rPr lang="en-GB" sz="2400" dirty="0"/>
              <a:t>, </a:t>
            </a:r>
            <a:r>
              <a:rPr lang="en-GB" sz="2400" dirty="0" err="1" smtClean="0"/>
              <a:t>catalogue.terms</a:t>
            </a:r>
            <a:r>
              <a:rPr lang="en-GB" sz="2400" dirty="0" smtClean="0"/>
              <a:t>, </a:t>
            </a:r>
            <a:r>
              <a:rPr lang="en-GB" sz="2400" dirty="0" err="1" smtClean="0"/>
              <a:t>catalogue.pages</a:t>
            </a:r>
            <a:endParaRPr lang="en-GB" sz="2400" dirty="0"/>
          </a:p>
          <a:p>
            <a:r>
              <a:rPr lang="en-GB" sz="2400" dirty="0"/>
              <a:t>FROM catalogue</a:t>
            </a:r>
          </a:p>
          <a:p>
            <a:r>
              <a:rPr lang="en-GB" sz="2400" dirty="0" smtClean="0"/>
              <a:t>LEFT JOIN authors </a:t>
            </a:r>
            <a:endParaRPr lang="en-GB" sz="2400" dirty="0"/>
          </a:p>
          <a:p>
            <a:r>
              <a:rPr lang="en-GB" sz="2400" dirty="0" smtClean="0"/>
              <a:t>ON </a:t>
            </a:r>
            <a:r>
              <a:rPr lang="en-GB" sz="2400" dirty="0" err="1" smtClean="0"/>
              <a:t>catalogue.eebo</a:t>
            </a:r>
            <a:r>
              <a:rPr lang="en-GB" sz="2400" dirty="0" smtClean="0"/>
              <a:t> = </a:t>
            </a:r>
            <a:r>
              <a:rPr lang="en-GB" sz="2400" dirty="0" err="1" smtClean="0"/>
              <a:t>authors.eebo</a:t>
            </a:r>
            <a:endParaRPr lang="en-GB" sz="2400" dirty="0" smtClean="0"/>
          </a:p>
          <a:p>
            <a:endParaRPr lang="en-GB" sz="2400" dirty="0"/>
          </a:p>
          <a:p>
            <a:endParaRPr lang="en-GB" sz="2400" dirty="0" smtClean="0"/>
          </a:p>
          <a:p>
            <a:endParaRPr lang="en-GB" sz="2400" dirty="0" smtClean="0"/>
          </a:p>
          <a:p>
            <a:endParaRPr lang="en-GB" sz="2400" dirty="0"/>
          </a:p>
        </p:txBody>
      </p:sp>
      <p:sp>
        <p:nvSpPr>
          <p:cNvPr id="8" name="Rectangle 7"/>
          <p:cNvSpPr/>
          <p:nvPr/>
        </p:nvSpPr>
        <p:spPr>
          <a:xfrm>
            <a:off x="3139352" y="3605651"/>
            <a:ext cx="4322618" cy="2677656"/>
          </a:xfrm>
          <a:prstGeom prst="rect">
            <a:avLst/>
          </a:prstGeom>
        </p:spPr>
        <p:txBody>
          <a:bodyPr wrap="square">
            <a:spAutoFit/>
          </a:bodyPr>
          <a:lstStyle/>
          <a:p>
            <a:r>
              <a:rPr lang="en-GB" sz="2400" dirty="0"/>
              <a:t>SELECT </a:t>
            </a:r>
            <a:r>
              <a:rPr lang="en-GB" sz="2400" dirty="0" err="1"/>
              <a:t>authors.author</a:t>
            </a:r>
            <a:r>
              <a:rPr lang="en-GB" sz="2400" dirty="0"/>
              <a:t>, </a:t>
            </a:r>
            <a:r>
              <a:rPr lang="en-GB" sz="2400" dirty="0" err="1"/>
              <a:t>catalogue.terms</a:t>
            </a:r>
            <a:r>
              <a:rPr lang="en-GB" sz="2400" dirty="0"/>
              <a:t>, </a:t>
            </a:r>
            <a:r>
              <a:rPr lang="en-GB" sz="2400" dirty="0" err="1"/>
              <a:t>catalogue.pages</a:t>
            </a:r>
            <a:endParaRPr lang="en-GB" sz="2400" dirty="0"/>
          </a:p>
          <a:p>
            <a:r>
              <a:rPr lang="en-GB" sz="2400" dirty="0"/>
              <a:t>FROM catalogue</a:t>
            </a:r>
          </a:p>
          <a:p>
            <a:r>
              <a:rPr lang="en-GB" sz="2400" dirty="0"/>
              <a:t>LEFT JOIN authors </a:t>
            </a:r>
          </a:p>
          <a:p>
            <a:r>
              <a:rPr lang="en-GB" sz="2400" dirty="0"/>
              <a:t>ON </a:t>
            </a:r>
            <a:r>
              <a:rPr lang="en-GB" sz="2400" dirty="0" err="1"/>
              <a:t>catalogue.eebo</a:t>
            </a:r>
            <a:r>
              <a:rPr lang="en-GB" sz="2400" dirty="0"/>
              <a:t> = </a:t>
            </a:r>
            <a:r>
              <a:rPr lang="en-GB" sz="2400" dirty="0" err="1"/>
              <a:t>authors.eebo</a:t>
            </a:r>
            <a:endParaRPr lang="en-GB" sz="2400" dirty="0"/>
          </a:p>
          <a:p>
            <a:r>
              <a:rPr lang="en-GB" sz="2400" dirty="0"/>
              <a:t>WHERE </a:t>
            </a:r>
            <a:r>
              <a:rPr lang="en-GB" sz="2400" dirty="0" err="1"/>
              <a:t>catalogue.eebo</a:t>
            </a:r>
            <a:r>
              <a:rPr lang="en-GB" sz="2400" dirty="0"/>
              <a:t> IS NULL</a:t>
            </a:r>
          </a:p>
        </p:txBody>
      </p:sp>
    </p:spTree>
    <p:extLst>
      <p:ext uri="{BB962C8B-B14F-4D97-AF65-F5344CB8AC3E}">
        <p14:creationId xmlns:p14="http://schemas.microsoft.com/office/powerpoint/2010/main" val="25345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sp>
        <p:nvSpPr>
          <p:cNvPr id="5" name="Rectangle 4"/>
          <p:cNvSpPr/>
          <p:nvPr/>
        </p:nvSpPr>
        <p:spPr>
          <a:xfrm>
            <a:off x="92365" y="964316"/>
            <a:ext cx="2278444" cy="584775"/>
          </a:xfrm>
          <a:prstGeom prst="rect">
            <a:avLst/>
          </a:prstGeom>
        </p:spPr>
        <p:txBody>
          <a:bodyPr wrap="none">
            <a:spAutoFit/>
          </a:bodyPr>
          <a:lstStyle/>
          <a:p>
            <a:r>
              <a:rPr lang="en-GB" sz="3200" b="0" i="0" dirty="0" smtClean="0">
                <a:effectLst/>
              </a:rPr>
              <a:t>Our Dataset </a:t>
            </a:r>
            <a:endParaRPr lang="en-GB" sz="3200" b="0" i="0" dirty="0">
              <a:effectLst/>
            </a:endParaRPr>
          </a:p>
        </p:txBody>
      </p:sp>
      <p:sp>
        <p:nvSpPr>
          <p:cNvPr id="6" name="Rectangle 5"/>
          <p:cNvSpPr/>
          <p:nvPr/>
        </p:nvSpPr>
        <p:spPr>
          <a:xfrm>
            <a:off x="92365" y="1706479"/>
            <a:ext cx="7441043" cy="4832092"/>
          </a:xfrm>
          <a:prstGeom prst="rect">
            <a:avLst/>
          </a:prstGeom>
        </p:spPr>
        <p:txBody>
          <a:bodyPr wrap="square">
            <a:spAutoFit/>
          </a:bodyPr>
          <a:lstStyle/>
          <a:p>
            <a:r>
              <a:rPr lang="en-GB" sz="2800" b="0" i="0" dirty="0" smtClean="0">
                <a:solidFill>
                  <a:srgbClr val="000000"/>
                </a:solidFill>
                <a:effectLst/>
              </a:rPr>
              <a:t>Real Dataset extract from the </a:t>
            </a:r>
            <a:r>
              <a:rPr lang="en-GB" sz="2800" b="0" i="0" dirty="0" smtClean="0">
                <a:solidFill>
                  <a:srgbClr val="000000"/>
                </a:solidFill>
                <a:effectLst/>
                <a:hlinkClick r:id="rId2"/>
              </a:rPr>
              <a:t>Text Creation Partnership</a:t>
            </a:r>
            <a:endParaRPr lang="en-GB" sz="2800" b="0" i="0" dirty="0" smtClean="0">
              <a:solidFill>
                <a:srgbClr val="000000"/>
              </a:solidFill>
              <a:effectLst/>
            </a:endParaRPr>
          </a:p>
          <a:p>
            <a:endParaRPr lang="en-GB" sz="2800" dirty="0">
              <a:solidFill>
                <a:srgbClr val="000000"/>
              </a:solidFill>
            </a:endParaRPr>
          </a:p>
          <a:p>
            <a:endParaRPr lang="en-GB" sz="2800" b="0" i="0" dirty="0" smtClean="0">
              <a:solidFill>
                <a:srgbClr val="000000"/>
              </a:solidFill>
              <a:effectLst/>
            </a:endParaRPr>
          </a:p>
          <a:p>
            <a:r>
              <a:rPr lang="en-GB" sz="2800" dirty="0"/>
              <a:t> </a:t>
            </a:r>
            <a:r>
              <a:rPr lang="en-GB" sz="2800" dirty="0" smtClean="0"/>
              <a:t>It is a </a:t>
            </a:r>
            <a:r>
              <a:rPr lang="en-GB" sz="2800" dirty="0"/>
              <a:t>time-series for the texts collected and encoded by the Text Creation </a:t>
            </a:r>
            <a:r>
              <a:rPr lang="en-GB" sz="2800" dirty="0" smtClean="0"/>
              <a:t>Partnership</a:t>
            </a:r>
          </a:p>
          <a:p>
            <a:endParaRPr lang="en-GB" sz="2800" b="0" i="0" dirty="0">
              <a:solidFill>
                <a:srgbClr val="000000"/>
              </a:solidFill>
              <a:effectLst/>
            </a:endParaRPr>
          </a:p>
          <a:p>
            <a:r>
              <a:rPr lang="en-GB" sz="2800" dirty="0" smtClean="0">
                <a:solidFill>
                  <a:srgbClr val="000000"/>
                </a:solidFill>
              </a:rPr>
              <a:t>The files we are going to work with are:</a:t>
            </a:r>
          </a:p>
          <a:p>
            <a:pPr marL="457200" indent="-457200">
              <a:buFont typeface="Arial" panose="020B0604020202020204" pitchFamily="34" charset="0"/>
              <a:buChar char="•"/>
            </a:pPr>
            <a:r>
              <a:rPr lang="en-GB" sz="2800" dirty="0" smtClean="0">
                <a:solidFill>
                  <a:srgbClr val="000000"/>
                </a:solidFill>
                <a:hlinkClick r:id="rId3" action="ppaction://hlinkfile"/>
              </a:rPr>
              <a:t>authors.csv</a:t>
            </a:r>
            <a:endParaRPr lang="en-GB" sz="2800" dirty="0" smtClean="0">
              <a:solidFill>
                <a:srgbClr val="000000"/>
              </a:solidFill>
            </a:endParaRPr>
          </a:p>
          <a:p>
            <a:pPr marL="457200" indent="-457200">
              <a:buFont typeface="Arial" panose="020B0604020202020204" pitchFamily="34" charset="0"/>
              <a:buChar char="•"/>
            </a:pPr>
            <a:r>
              <a:rPr lang="en-GB" sz="2800" dirty="0">
                <a:solidFill>
                  <a:srgbClr val="000000"/>
                </a:solidFill>
                <a:hlinkClick r:id="rId4" action="ppaction://hlinkfile"/>
              </a:rPr>
              <a:t>t</a:t>
            </a:r>
            <a:r>
              <a:rPr lang="en-GB" sz="2800" dirty="0" smtClean="0">
                <a:solidFill>
                  <a:srgbClr val="000000"/>
                </a:solidFill>
                <a:hlinkClick r:id="rId4" action="ppaction://hlinkfile"/>
              </a:rPr>
              <a:t>itles.csv</a:t>
            </a:r>
            <a:endParaRPr lang="en-GB" sz="2800" dirty="0" smtClean="0">
              <a:solidFill>
                <a:srgbClr val="000000"/>
              </a:solidFill>
            </a:endParaRPr>
          </a:p>
          <a:p>
            <a:pPr marL="457200" indent="-457200">
              <a:buFont typeface="Arial" panose="020B0604020202020204" pitchFamily="34" charset="0"/>
              <a:buChar char="•"/>
            </a:pPr>
            <a:r>
              <a:rPr lang="en-GB" sz="2800" dirty="0" smtClean="0">
                <a:solidFill>
                  <a:srgbClr val="000000"/>
                </a:solidFill>
                <a:hlinkClick r:id="rId5" action="ppaction://hlinkfile"/>
              </a:rPr>
              <a:t>dates.csv</a:t>
            </a:r>
            <a:endParaRPr lang="en-GB" sz="2800" dirty="0" smtClean="0">
              <a:solidFill>
                <a:srgbClr val="000000"/>
              </a:solidFill>
            </a:endParaRPr>
          </a:p>
        </p:txBody>
      </p:sp>
      <p:pic>
        <p:nvPicPr>
          <p:cNvPr id="1026" name="Picture 2" descr="Image result for old boo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3408" y="3601730"/>
            <a:ext cx="4485409" cy="307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918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263" y="1029494"/>
            <a:ext cx="10515600" cy="4351338"/>
          </a:xfrm>
        </p:spPr>
        <p:txBody>
          <a:bodyPr/>
          <a:lstStyle/>
          <a:p>
            <a:pPr marL="0" indent="0">
              <a:buNone/>
            </a:pPr>
            <a:r>
              <a:rPr lang="en-GB" b="1" dirty="0"/>
              <a:t>Combining joins with sorting and </a:t>
            </a:r>
            <a:r>
              <a:rPr lang="en-GB" b="1" dirty="0" smtClean="0"/>
              <a:t>aggregation</a:t>
            </a:r>
          </a:p>
          <a:p>
            <a:pPr marL="0" indent="0">
              <a:buNone/>
            </a:pPr>
            <a:endParaRPr lang="en-GB" b="1" dirty="0"/>
          </a:p>
          <a:p>
            <a:pPr marL="0" indent="0">
              <a:buNone/>
            </a:pPr>
            <a:r>
              <a:rPr lang="en-GB" dirty="0"/>
              <a:t>Joins can be combined with sorting, filtering, and aggregation. So, if we wanted average </a:t>
            </a:r>
            <a:r>
              <a:rPr lang="en-GB" dirty="0" smtClean="0"/>
              <a:t>pages present in the catalogue for every author</a:t>
            </a:r>
            <a:endParaRPr lang="en-GB"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19460"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9707" y="3205163"/>
            <a:ext cx="3399828" cy="3513156"/>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rot="5400000">
            <a:off x="4200731" y="3261101"/>
            <a:ext cx="596507" cy="484632"/>
          </a:xfrm>
          <a:prstGeom prst="rightArrow">
            <a:avLst/>
          </a:prstGeom>
          <a:solidFill>
            <a:schemeClr val="accent6">
              <a:lumMod val="60000"/>
              <a:lumOff val="40000"/>
              <a:alpha val="69804"/>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5"/>
          <p:cNvSpPr>
            <a:spLocks noChangeArrowheads="1"/>
          </p:cNvSpPr>
          <p:nvPr/>
        </p:nvSpPr>
        <p:spPr bwMode="auto">
          <a:xfrm>
            <a:off x="2117595" y="4125996"/>
            <a:ext cx="5758713" cy="1923579"/>
          </a:xfrm>
          <a:prstGeom prst="rect">
            <a:avLst/>
          </a:prstGeom>
          <a:solidFill>
            <a:schemeClr val="accent6">
              <a:lumMod val="20000"/>
              <a:lumOff val="80000"/>
            </a:schemeClr>
          </a:solidFill>
          <a:ln>
            <a:noFill/>
          </a:ln>
          <a:effec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ea typeface="Menlo"/>
              </a:rPr>
              <a:t>SELECT </a:t>
            </a:r>
            <a:r>
              <a:rPr kumimoji="0" lang="en-US" altLang="en-US" sz="2400" b="0" i="0" u="none" strike="noStrike" cap="none" normalizeH="0" baseline="0" dirty="0" err="1" smtClean="0">
                <a:ln>
                  <a:noFill/>
                </a:ln>
                <a:effectLst/>
                <a:ea typeface="Menlo"/>
              </a:rPr>
              <a:t>authors.author</a:t>
            </a:r>
            <a:r>
              <a:rPr kumimoji="0" lang="en-US" altLang="en-US" sz="2400" b="0" i="0" u="none" strike="noStrike" cap="none" normalizeH="0" baseline="0" dirty="0" smtClean="0">
                <a:ln>
                  <a:noFill/>
                </a:ln>
                <a:effectLst/>
                <a:ea typeface="Menlo"/>
              </a:rPr>
              <a:t>, AVG(</a:t>
            </a:r>
            <a:r>
              <a:rPr kumimoji="0" lang="en-US" altLang="en-US" sz="2400" b="0" i="0" u="none" strike="noStrike" cap="none" normalizeH="0" baseline="0" dirty="0" err="1" smtClean="0">
                <a:ln>
                  <a:noFill/>
                </a:ln>
                <a:effectLst/>
                <a:ea typeface="Menlo"/>
              </a:rPr>
              <a:t>catalogue.pages</a:t>
            </a:r>
            <a:r>
              <a:rPr kumimoji="0" lang="en-US" altLang="en-US" sz="2400" b="0" i="0" u="none" strike="noStrike" cap="none" normalizeH="0" baseline="0" dirty="0" smtClean="0">
                <a:ln>
                  <a:noFill/>
                </a:ln>
                <a:effectLst/>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ea typeface="Menlo"/>
              </a:rPr>
              <a:t>FROM catalogue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ea typeface="Menlo"/>
              </a:rPr>
              <a:t>JOIN authors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ea typeface="Menlo"/>
              </a:rPr>
              <a:t>ON </a:t>
            </a:r>
            <a:r>
              <a:rPr kumimoji="0" lang="en-US" altLang="en-US" sz="2400" b="0" i="0" u="none" strike="noStrike" cap="none" normalizeH="0" baseline="0" dirty="0" err="1" smtClean="0">
                <a:ln>
                  <a:noFill/>
                </a:ln>
                <a:effectLst/>
                <a:ea typeface="Menlo"/>
              </a:rPr>
              <a:t>authors.eebo</a:t>
            </a:r>
            <a:r>
              <a:rPr kumimoji="0" lang="en-US" altLang="en-US" sz="2400" b="0" i="0" u="none" strike="noStrike" cap="none" normalizeH="0" baseline="0" dirty="0" smtClean="0">
                <a:ln>
                  <a:noFill/>
                </a:ln>
                <a:effectLst/>
                <a:ea typeface="Menlo"/>
              </a:rPr>
              <a:t> = </a:t>
            </a:r>
            <a:r>
              <a:rPr kumimoji="0" lang="en-US" altLang="en-US" sz="2400" b="0" i="0" u="none" strike="noStrike" cap="none" normalizeH="0" baseline="0" dirty="0" err="1" smtClean="0">
                <a:ln>
                  <a:noFill/>
                </a:ln>
                <a:effectLst/>
                <a:ea typeface="Menlo"/>
              </a:rPr>
              <a:t>catalogue.eebo</a:t>
            </a:r>
            <a:r>
              <a:rPr kumimoji="0" lang="en-US" altLang="en-US" sz="2400" b="0" i="0" u="none" strike="noStrike" cap="none" normalizeH="0" baseline="0" dirty="0" smtClean="0">
                <a:ln>
                  <a:noFill/>
                </a:ln>
                <a:effectLst/>
                <a:ea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effectLst/>
                <a:ea typeface="Menlo"/>
              </a:rPr>
              <a:t>GROUP BY </a:t>
            </a:r>
            <a:r>
              <a:rPr kumimoji="0" lang="en-US" altLang="en-US" sz="2400" b="0" i="0" u="none" strike="noStrike" cap="none" normalizeH="0" baseline="0" dirty="0" err="1" smtClean="0">
                <a:ln>
                  <a:noFill/>
                </a:ln>
                <a:effectLst/>
                <a:ea typeface="Menlo"/>
              </a:rPr>
              <a:t>catalogue.pages</a:t>
            </a:r>
            <a:r>
              <a:rPr kumimoji="0" lang="en-US" altLang="en-US" sz="2400" b="0" i="0" u="none" strike="noStrike" cap="none" normalizeH="0" baseline="0" dirty="0" smtClean="0">
                <a:ln>
                  <a:noFill/>
                </a:ln>
                <a:effectLst/>
                <a:ea typeface="Menlo"/>
              </a:rPr>
              <a:t>;</a:t>
            </a:r>
            <a:r>
              <a:rPr kumimoji="0" lang="en-US" altLang="en-US" sz="2400" b="0" i="0" u="none" strike="noStrike" cap="none" normalizeH="0" baseline="0" dirty="0" smtClean="0">
                <a:ln>
                  <a:noFill/>
                </a:ln>
                <a:effectLst/>
              </a:rPr>
              <a:t> </a:t>
            </a:r>
          </a:p>
        </p:txBody>
      </p:sp>
    </p:spTree>
    <p:extLst>
      <p:ext uri="{BB962C8B-B14F-4D97-AF65-F5344CB8AC3E}">
        <p14:creationId xmlns:p14="http://schemas.microsoft.com/office/powerpoint/2010/main" val="2331587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96926"/>
            <a:ext cx="8139545" cy="1831975"/>
          </a:xfrm>
        </p:spPr>
        <p:txBody>
          <a:bodyPr>
            <a:normAutofit fontScale="92500" lnSpcReduction="20000"/>
          </a:bodyPr>
          <a:lstStyle/>
          <a:p>
            <a:pPr marL="0" indent="0">
              <a:buNone/>
            </a:pPr>
            <a:r>
              <a:rPr lang="en-GB" b="1" dirty="0" smtClean="0"/>
              <a:t>Challenge 3</a:t>
            </a:r>
          </a:p>
          <a:p>
            <a:r>
              <a:rPr lang="en-GB" dirty="0"/>
              <a:t>Write a query that returns the number of authors of the titles published in each year in descending </a:t>
            </a:r>
            <a:r>
              <a:rPr lang="en-GB" dirty="0" smtClean="0"/>
              <a:t>order</a:t>
            </a:r>
          </a:p>
          <a:p>
            <a:r>
              <a:rPr lang="en-GB" dirty="0"/>
              <a:t>Write a query that finds the average pages of each year of publication</a:t>
            </a:r>
            <a:endParaRPr lang="en-GB" dirty="0" smtClean="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406" y="796926"/>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8265" y="3075707"/>
            <a:ext cx="5791200" cy="3477875"/>
          </a:xfrm>
          <a:prstGeom prst="rect">
            <a:avLst/>
          </a:prstGeom>
        </p:spPr>
        <p:txBody>
          <a:bodyPr wrap="square">
            <a:spAutoFit/>
          </a:bodyPr>
          <a:lstStyle/>
          <a:p>
            <a:r>
              <a:rPr lang="en-GB" sz="2800" b="1" dirty="0" smtClean="0"/>
              <a:t>Solution</a:t>
            </a:r>
          </a:p>
          <a:p>
            <a:endParaRPr lang="en-GB" sz="2400" dirty="0" smtClean="0"/>
          </a:p>
          <a:p>
            <a:r>
              <a:rPr lang="en-GB" sz="2400" dirty="0"/>
              <a:t>SELECT COUNT(</a:t>
            </a:r>
            <a:r>
              <a:rPr lang="en-GB" sz="2400" dirty="0" err="1"/>
              <a:t>authors.author</a:t>
            </a:r>
            <a:r>
              <a:rPr lang="en-GB" sz="2400" dirty="0"/>
              <a:t>), </a:t>
            </a:r>
            <a:r>
              <a:rPr lang="en-GB" sz="2400" dirty="0" err="1"/>
              <a:t>catalogue.title</a:t>
            </a:r>
            <a:r>
              <a:rPr lang="en-GB" sz="2400" dirty="0"/>
              <a:t>, </a:t>
            </a:r>
            <a:r>
              <a:rPr lang="en-GB" sz="2400" dirty="0" err="1"/>
              <a:t>catalogue.date</a:t>
            </a:r>
            <a:endParaRPr lang="en-GB" sz="2400" dirty="0"/>
          </a:p>
          <a:p>
            <a:r>
              <a:rPr lang="en-GB" sz="2400" dirty="0"/>
              <a:t>FROM catalogue</a:t>
            </a:r>
          </a:p>
          <a:p>
            <a:r>
              <a:rPr lang="en-GB" sz="2400" dirty="0"/>
              <a:t>JOIN authors</a:t>
            </a:r>
          </a:p>
          <a:p>
            <a:r>
              <a:rPr lang="en-GB" sz="2400" dirty="0"/>
              <a:t>ON </a:t>
            </a:r>
            <a:r>
              <a:rPr lang="en-GB" sz="2400" dirty="0" err="1"/>
              <a:t>authors.eebo</a:t>
            </a:r>
            <a:r>
              <a:rPr lang="en-GB" sz="2400" dirty="0"/>
              <a:t> = </a:t>
            </a:r>
            <a:r>
              <a:rPr lang="en-GB" sz="2400" dirty="0" err="1"/>
              <a:t>catalogue.eebo</a:t>
            </a:r>
            <a:endParaRPr lang="en-GB" sz="2400" dirty="0"/>
          </a:p>
          <a:p>
            <a:r>
              <a:rPr lang="en-GB" sz="2400" dirty="0"/>
              <a:t>GROUP BY </a:t>
            </a:r>
            <a:r>
              <a:rPr lang="en-GB" sz="2400" dirty="0" err="1"/>
              <a:t>catalogue.date</a:t>
            </a:r>
            <a:endParaRPr lang="en-GB" sz="2400" dirty="0"/>
          </a:p>
          <a:p>
            <a:r>
              <a:rPr lang="en-GB" sz="2400" dirty="0"/>
              <a:t>ORDER BY  </a:t>
            </a:r>
            <a:r>
              <a:rPr lang="en-GB" sz="2400" dirty="0" err="1"/>
              <a:t>catalogue.date</a:t>
            </a:r>
            <a:r>
              <a:rPr lang="en-GB" sz="2400" dirty="0"/>
              <a:t> DESC;</a:t>
            </a:r>
          </a:p>
        </p:txBody>
      </p:sp>
      <p:sp>
        <p:nvSpPr>
          <p:cNvPr id="2" name="Rectangle 1"/>
          <p:cNvSpPr/>
          <p:nvPr/>
        </p:nvSpPr>
        <p:spPr>
          <a:xfrm>
            <a:off x="5874328" y="3893414"/>
            <a:ext cx="6096000" cy="2308324"/>
          </a:xfrm>
          <a:prstGeom prst="rect">
            <a:avLst/>
          </a:prstGeom>
        </p:spPr>
        <p:txBody>
          <a:bodyPr>
            <a:spAutoFit/>
          </a:bodyPr>
          <a:lstStyle/>
          <a:p>
            <a:r>
              <a:rPr lang="en-GB" sz="2400" dirty="0"/>
              <a:t>SELECT </a:t>
            </a:r>
            <a:r>
              <a:rPr lang="en-GB" sz="2400" dirty="0" err="1"/>
              <a:t>authors.author</a:t>
            </a:r>
            <a:r>
              <a:rPr lang="en-GB" sz="2400" dirty="0"/>
              <a:t>, AVG(</a:t>
            </a:r>
            <a:r>
              <a:rPr lang="en-GB" sz="2400" dirty="0" err="1"/>
              <a:t>catalogue.pages</a:t>
            </a:r>
            <a:r>
              <a:rPr lang="en-GB" sz="2400" dirty="0"/>
              <a:t>), </a:t>
            </a:r>
            <a:r>
              <a:rPr lang="en-GB" sz="2400" dirty="0" err="1"/>
              <a:t>catalogue.date</a:t>
            </a:r>
            <a:endParaRPr lang="en-GB" sz="2400" dirty="0"/>
          </a:p>
          <a:p>
            <a:r>
              <a:rPr lang="en-GB" sz="2400" dirty="0"/>
              <a:t>FROM catalogue</a:t>
            </a:r>
          </a:p>
          <a:p>
            <a:r>
              <a:rPr lang="en-GB" sz="2400" dirty="0"/>
              <a:t>JOIN authors</a:t>
            </a:r>
          </a:p>
          <a:p>
            <a:r>
              <a:rPr lang="en-GB" sz="2400" dirty="0"/>
              <a:t>ON </a:t>
            </a:r>
            <a:r>
              <a:rPr lang="en-GB" sz="2400" dirty="0" err="1"/>
              <a:t>authors.eebo</a:t>
            </a:r>
            <a:r>
              <a:rPr lang="en-GB" sz="2400" dirty="0"/>
              <a:t> = </a:t>
            </a:r>
            <a:r>
              <a:rPr lang="en-GB" sz="2400" dirty="0" err="1"/>
              <a:t>catalogue.eebo</a:t>
            </a:r>
            <a:endParaRPr lang="en-GB" sz="2400" dirty="0"/>
          </a:p>
          <a:p>
            <a:r>
              <a:rPr lang="en-GB" sz="2400" dirty="0"/>
              <a:t>GROUP BY </a:t>
            </a:r>
            <a:r>
              <a:rPr lang="en-GB" sz="2400" dirty="0" err="1"/>
              <a:t>catalogue.date</a:t>
            </a:r>
            <a:r>
              <a:rPr lang="en-GB" sz="2400" dirty="0"/>
              <a:t>;</a:t>
            </a:r>
          </a:p>
        </p:txBody>
      </p:sp>
    </p:spTree>
    <p:extLst>
      <p:ext uri="{BB962C8B-B14F-4D97-AF65-F5344CB8AC3E}">
        <p14:creationId xmlns:p14="http://schemas.microsoft.com/office/powerpoint/2010/main" val="298472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95275"/>
            <a:ext cx="12192000" cy="4351338"/>
          </a:xfrm>
        </p:spPr>
        <p:txBody>
          <a:bodyPr/>
          <a:lstStyle/>
          <a:p>
            <a:pPr marL="0" indent="0">
              <a:buNone/>
            </a:pPr>
            <a:r>
              <a:rPr lang="en-GB" b="1" dirty="0" smtClean="0"/>
              <a:t>Functions</a:t>
            </a:r>
          </a:p>
          <a:p>
            <a:pPr marL="0" indent="0">
              <a:buNone/>
            </a:pPr>
            <a:endParaRPr lang="en-GB" b="1" dirty="0" smtClean="0"/>
          </a:p>
          <a:p>
            <a:pPr marL="0" lvl="0" indent="0" eaLnBrk="0" fontAlgn="base" hangingPunct="0">
              <a:lnSpc>
                <a:spcPct val="100000"/>
              </a:lnSpc>
              <a:spcBef>
                <a:spcPct val="0"/>
              </a:spcBef>
              <a:spcAft>
                <a:spcPct val="0"/>
              </a:spcAft>
              <a:buNone/>
            </a:pPr>
            <a:r>
              <a:rPr lang="en-GB" altLang="en-US" sz="2400" dirty="0">
                <a:ea typeface="Times New Roman" panose="02020603050405020304" pitchFamily="18" charset="0"/>
              </a:rPr>
              <a:t>SQL includes numerous functions for manipulating data. You’ve already seen some of these being used for aggregation (</a:t>
            </a:r>
            <a:r>
              <a:rPr lang="en-GB" altLang="en-US" sz="2400" b="1" dirty="0">
                <a:ea typeface="Times New Roman" panose="02020603050405020304" pitchFamily="18" charset="0"/>
                <a:cs typeface="Consolas" panose="020B0609020204030204" pitchFamily="49" charset="0"/>
              </a:rPr>
              <a:t>SUM</a:t>
            </a:r>
            <a:r>
              <a:rPr lang="en-GB" altLang="en-US" sz="2400" b="1" dirty="0">
                <a:ea typeface="Times New Roman" panose="02020603050405020304" pitchFamily="18" charset="0"/>
              </a:rPr>
              <a:t> and </a:t>
            </a:r>
            <a:r>
              <a:rPr lang="en-GB" altLang="en-US" sz="2400" b="1" dirty="0">
                <a:ea typeface="Times New Roman" panose="02020603050405020304" pitchFamily="18" charset="0"/>
                <a:cs typeface="Consolas" panose="020B0609020204030204" pitchFamily="49" charset="0"/>
              </a:rPr>
              <a:t>COUNT</a:t>
            </a:r>
            <a:r>
              <a:rPr lang="en-GB" altLang="en-US" sz="2400" dirty="0">
                <a:ea typeface="Times New Roman" panose="02020603050405020304" pitchFamily="18" charset="0"/>
              </a:rPr>
              <a:t>) but there are functions that operate on individual values as well. Probably the most important of </a:t>
            </a:r>
            <a:r>
              <a:rPr lang="en-GB" altLang="en-US" sz="2400" dirty="0" smtClean="0">
                <a:ea typeface="Times New Roman" panose="02020603050405020304" pitchFamily="18" charset="0"/>
              </a:rPr>
              <a:t>these are</a:t>
            </a:r>
            <a:r>
              <a:rPr lang="en-GB" altLang="en-US" sz="2400" dirty="0">
                <a:ea typeface="Times New Roman" panose="02020603050405020304" pitchFamily="18" charset="0"/>
              </a:rPr>
              <a:t> </a:t>
            </a:r>
            <a:r>
              <a:rPr lang="en-GB" altLang="en-US" sz="2400" b="1" dirty="0">
                <a:ea typeface="Times New Roman" panose="02020603050405020304" pitchFamily="18" charset="0"/>
                <a:cs typeface="Consolas" panose="020B0609020204030204" pitchFamily="49" charset="0"/>
              </a:rPr>
              <a:t>IFNULL</a:t>
            </a:r>
            <a:r>
              <a:rPr lang="en-GB" altLang="en-US" sz="2400" b="1" dirty="0">
                <a:ea typeface="Times New Roman" panose="02020603050405020304" pitchFamily="18" charset="0"/>
              </a:rPr>
              <a:t> and </a:t>
            </a:r>
            <a:r>
              <a:rPr lang="en-GB" altLang="en-US" sz="2400" b="1" dirty="0">
                <a:ea typeface="Times New Roman" panose="02020603050405020304" pitchFamily="18" charset="0"/>
                <a:cs typeface="Consolas" panose="020B0609020204030204" pitchFamily="49" charset="0"/>
              </a:rPr>
              <a:t>NULLIF</a:t>
            </a:r>
            <a:r>
              <a:rPr lang="en-GB" altLang="en-US" sz="2400" dirty="0">
                <a:ea typeface="Times New Roman" panose="02020603050405020304" pitchFamily="18" charset="0"/>
              </a:rPr>
              <a:t>. </a:t>
            </a:r>
            <a:r>
              <a:rPr lang="en-GB" altLang="en-US" sz="2400" b="1" dirty="0">
                <a:ea typeface="Times New Roman" panose="02020603050405020304" pitchFamily="18" charset="0"/>
                <a:cs typeface="Consolas" panose="020B0609020204030204" pitchFamily="49" charset="0"/>
              </a:rPr>
              <a:t>IFNULL</a:t>
            </a:r>
            <a:r>
              <a:rPr lang="en-GB" altLang="en-US" sz="2400" b="1" dirty="0">
                <a:ea typeface="Times New Roman" panose="02020603050405020304" pitchFamily="18" charset="0"/>
              </a:rPr>
              <a:t> </a:t>
            </a:r>
            <a:r>
              <a:rPr lang="en-GB" altLang="en-US" sz="2400" dirty="0">
                <a:ea typeface="Times New Roman" panose="02020603050405020304" pitchFamily="18" charset="0"/>
              </a:rPr>
              <a:t>allows us to specify a value to use in place of </a:t>
            </a:r>
            <a:r>
              <a:rPr lang="en-GB" altLang="en-US" sz="2400" dirty="0">
                <a:ea typeface="Times New Roman" panose="02020603050405020304" pitchFamily="18" charset="0"/>
                <a:cs typeface="Consolas" panose="020B0609020204030204" pitchFamily="49" charset="0"/>
              </a:rPr>
              <a:t>NULL</a:t>
            </a:r>
            <a:r>
              <a:rPr lang="en-GB" altLang="en-US" sz="2400" dirty="0">
                <a:ea typeface="Times New Roman" panose="02020603050405020304" pitchFamily="18" charset="0"/>
              </a:rPr>
              <a:t>.</a:t>
            </a:r>
            <a:endParaRPr lang="en-GB" altLang="en-US" dirty="0">
              <a:ea typeface="Times New Roman" panose="02020603050405020304" pitchFamily="18" charset="0"/>
            </a:endParaRPr>
          </a:p>
          <a:p>
            <a:pPr marL="0" lvl="0" indent="0" eaLnBrk="0" fontAlgn="base" hangingPunct="0">
              <a:lnSpc>
                <a:spcPct val="100000"/>
              </a:lnSpc>
              <a:spcBef>
                <a:spcPct val="0"/>
              </a:spcBef>
              <a:spcAft>
                <a:spcPct val="0"/>
              </a:spcAft>
              <a:buNone/>
            </a:pPr>
            <a:r>
              <a:rPr lang="en-GB" altLang="en-US" sz="2400" dirty="0">
                <a:ea typeface="Times New Roman" panose="02020603050405020304" pitchFamily="18" charset="0"/>
              </a:rPr>
              <a:t>We can represent unknown ids with “U” instead of </a:t>
            </a:r>
            <a:r>
              <a:rPr lang="en-GB" altLang="en-US" sz="2400" dirty="0">
                <a:ea typeface="Times New Roman" panose="02020603050405020304" pitchFamily="18" charset="0"/>
                <a:cs typeface="Consolas" panose="020B0609020204030204" pitchFamily="49" charset="0"/>
              </a:rPr>
              <a:t>NULL</a:t>
            </a:r>
            <a:r>
              <a:rPr lang="en-GB" altLang="en-US" sz="2400" dirty="0">
                <a:ea typeface="Times New Roman" panose="02020603050405020304" pitchFamily="18" charset="0"/>
              </a:rPr>
              <a:t>:</a:t>
            </a:r>
            <a:endParaRPr lang="en-GB" altLang="en-US" sz="4000" dirty="0"/>
          </a:p>
          <a:p>
            <a:pPr marL="0" indent="0">
              <a:buNone/>
            </a:pPr>
            <a:endParaRPr lang="en-GB" dirty="0" smtClean="0"/>
          </a:p>
          <a:p>
            <a:pPr marL="0" indent="0">
              <a:buNone/>
            </a:pPr>
            <a:endParaRPr lang="en-GB" dirty="0"/>
          </a:p>
          <a:p>
            <a:pPr marL="0" indent="0">
              <a:buNone/>
            </a:pPr>
            <a:endParaRPr lang="en-GB"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21510" name="Picture 6"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819"/>
          <a:stretch/>
        </p:blipFill>
        <p:spPr bwMode="auto">
          <a:xfrm>
            <a:off x="8487786" y="4468091"/>
            <a:ext cx="3561915" cy="2286000"/>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rot="5400000">
            <a:off x="3945640" y="3927522"/>
            <a:ext cx="596507" cy="484632"/>
          </a:xfrm>
          <a:prstGeom prst="rightArrow">
            <a:avLst/>
          </a:prstGeom>
          <a:solidFill>
            <a:schemeClr val="accent6">
              <a:lumMod val="60000"/>
              <a:lumOff val="40000"/>
              <a:alpha val="69804"/>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500746" y="4782266"/>
            <a:ext cx="3486296" cy="646331"/>
          </a:xfrm>
          <a:prstGeom prst="rect">
            <a:avLst/>
          </a:prstGeom>
          <a:solidFill>
            <a:schemeClr val="accent6">
              <a:lumMod val="40000"/>
              <a:lumOff val="60000"/>
            </a:schemeClr>
          </a:solidFill>
        </p:spPr>
        <p:txBody>
          <a:bodyPr wrap="square">
            <a:spAutoFit/>
          </a:bodyPr>
          <a:lstStyle/>
          <a:p>
            <a:r>
              <a:rPr lang="en-GB" dirty="0"/>
              <a:t> SELECT </a:t>
            </a:r>
            <a:r>
              <a:rPr lang="en-GB" dirty="0" err="1"/>
              <a:t>eebo</a:t>
            </a:r>
            <a:r>
              <a:rPr lang="en-GB" dirty="0"/>
              <a:t>, vid, IFNULL(vid, 'U')</a:t>
            </a:r>
          </a:p>
          <a:p>
            <a:r>
              <a:rPr lang="en-GB" dirty="0"/>
              <a:t>FROM catalogue;</a:t>
            </a:r>
          </a:p>
        </p:txBody>
      </p:sp>
    </p:spTree>
    <p:extLst>
      <p:ext uri="{BB962C8B-B14F-4D97-AF65-F5344CB8AC3E}">
        <p14:creationId xmlns:p14="http://schemas.microsoft.com/office/powerpoint/2010/main" val="216930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65777"/>
            <a:ext cx="8139545" cy="2580831"/>
          </a:xfrm>
        </p:spPr>
        <p:txBody>
          <a:bodyPr>
            <a:normAutofit fontScale="92500" lnSpcReduction="20000"/>
          </a:bodyPr>
          <a:lstStyle/>
          <a:p>
            <a:pPr marL="0" indent="0">
              <a:buNone/>
            </a:pPr>
            <a:r>
              <a:rPr lang="en-GB" b="1" dirty="0" smtClean="0"/>
              <a:t>Challenge 4</a:t>
            </a:r>
          </a:p>
          <a:p>
            <a:r>
              <a:rPr lang="en-GB" dirty="0" smtClean="0"/>
              <a:t>Write a query that returns 30 instead of NULL for values in the pages column.</a:t>
            </a:r>
          </a:p>
          <a:p>
            <a:endParaRPr lang="en-GB" dirty="0" smtClean="0"/>
          </a:p>
          <a:p>
            <a:r>
              <a:rPr lang="en-GB" dirty="0"/>
              <a:t>Write a query that calculates the average page length of each title, assuming that unknown lengths are 30 (as above).</a:t>
            </a:r>
          </a:p>
          <a:p>
            <a:endParaRPr lang="en-GB" dirty="0" smtClean="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406" y="796926"/>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546206" y="3446608"/>
            <a:ext cx="5791200" cy="3108543"/>
          </a:xfrm>
          <a:prstGeom prst="rect">
            <a:avLst/>
          </a:prstGeom>
        </p:spPr>
        <p:txBody>
          <a:bodyPr wrap="square">
            <a:spAutoFit/>
          </a:bodyPr>
          <a:lstStyle/>
          <a:p>
            <a:r>
              <a:rPr lang="en-GB" sz="2800" b="1" dirty="0" smtClean="0"/>
              <a:t>Solution</a:t>
            </a:r>
          </a:p>
          <a:p>
            <a:r>
              <a:rPr lang="fr-FR" sz="2400" dirty="0"/>
              <a:t>SELECT pages, IFNULL(pages, 30)</a:t>
            </a:r>
          </a:p>
          <a:p>
            <a:r>
              <a:rPr lang="fr-FR" sz="2400" dirty="0"/>
              <a:t>FROM catalogue</a:t>
            </a:r>
            <a:r>
              <a:rPr lang="fr-FR" sz="2400" dirty="0" smtClean="0"/>
              <a:t>;</a:t>
            </a:r>
          </a:p>
          <a:p>
            <a:endParaRPr lang="fr-FR" sz="2400" dirty="0"/>
          </a:p>
          <a:p>
            <a:r>
              <a:rPr lang="en-GB" sz="2400" dirty="0"/>
              <a:t>SELECT title, AVG(IFNULL(pages, 30))</a:t>
            </a:r>
          </a:p>
          <a:p>
            <a:r>
              <a:rPr lang="en-GB" sz="2400" dirty="0"/>
              <a:t>FROM catalogue</a:t>
            </a:r>
          </a:p>
          <a:p>
            <a:r>
              <a:rPr lang="en-GB" sz="2400" dirty="0"/>
              <a:t>GROUP BY title</a:t>
            </a:r>
          </a:p>
          <a:p>
            <a:r>
              <a:rPr lang="en-GB" sz="2400" dirty="0"/>
              <a:t>ORDER BY pages</a:t>
            </a:r>
            <a:r>
              <a:rPr lang="en-GB" sz="2400" dirty="0" smtClean="0"/>
              <a:t>;</a:t>
            </a:r>
            <a:endParaRPr lang="fr-FR" sz="2400" dirty="0"/>
          </a:p>
        </p:txBody>
      </p:sp>
      <p:sp>
        <p:nvSpPr>
          <p:cNvPr id="9" name="TextBox 8"/>
          <p:cNvSpPr txBox="1"/>
          <p:nvPr/>
        </p:nvSpPr>
        <p:spPr>
          <a:xfrm>
            <a:off x="8742218" y="4125191"/>
            <a:ext cx="3061855" cy="1384995"/>
          </a:xfrm>
          <a:prstGeom prst="rect">
            <a:avLst/>
          </a:prstGeom>
          <a:noFill/>
        </p:spPr>
        <p:txBody>
          <a:bodyPr wrap="square" rtlCol="0">
            <a:spAutoFit/>
          </a:bodyPr>
          <a:lstStyle/>
          <a:p>
            <a:r>
              <a:rPr lang="en-GB" sz="2800" dirty="0" smtClean="0"/>
              <a:t>Really useful when you have a join can you guess why?</a:t>
            </a:r>
            <a:endParaRPr lang="en-GB" sz="2800" dirty="0"/>
          </a:p>
        </p:txBody>
      </p:sp>
    </p:spTree>
    <p:extLst>
      <p:ext uri="{BB962C8B-B14F-4D97-AF65-F5344CB8AC3E}">
        <p14:creationId xmlns:p14="http://schemas.microsoft.com/office/powerpoint/2010/main" val="6979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sp>
        <p:nvSpPr>
          <p:cNvPr id="9" name="Content Placeholder 8"/>
          <p:cNvSpPr>
            <a:spLocks noGrp="1"/>
          </p:cNvSpPr>
          <p:nvPr>
            <p:ph idx="1"/>
          </p:nvPr>
        </p:nvSpPr>
        <p:spPr>
          <a:xfrm>
            <a:off x="329045" y="1035916"/>
            <a:ext cx="10515600" cy="4351338"/>
          </a:xfrm>
        </p:spPr>
        <p:txBody>
          <a:bodyPr/>
          <a:lstStyle/>
          <a:p>
            <a:pPr marL="0" indent="0">
              <a:buNone/>
            </a:pPr>
            <a:r>
              <a:rPr lang="en-GB" b="1" dirty="0" err="1" smtClean="0"/>
              <a:t>Nullif</a:t>
            </a:r>
            <a:endParaRPr lang="en-GB" b="1" dirty="0" smtClean="0"/>
          </a:p>
          <a:p>
            <a:pPr marL="0" indent="0">
              <a:buNone/>
            </a:pPr>
            <a:r>
              <a:rPr lang="en-GB" sz="2400" dirty="0" smtClean="0"/>
              <a:t>Is the opposite of </a:t>
            </a:r>
            <a:r>
              <a:rPr lang="en-GB" sz="2400" dirty="0" err="1" smtClean="0"/>
              <a:t>ifnull</a:t>
            </a:r>
            <a:r>
              <a:rPr lang="en-GB" sz="2400" dirty="0" smtClean="0"/>
              <a:t> and restore to NULL the wanted array of data.</a:t>
            </a:r>
          </a:p>
          <a:p>
            <a:pPr marL="0" indent="0">
              <a:buNone/>
            </a:pPr>
            <a:r>
              <a:rPr lang="en-GB" sz="2400" dirty="0"/>
              <a:t>This is useful for “nulling out” specific values.</a:t>
            </a:r>
          </a:p>
          <a:p>
            <a:pPr marL="0" indent="0">
              <a:buNone/>
            </a:pPr>
            <a:endParaRPr lang="en-GB" dirty="0" smtClean="0"/>
          </a:p>
          <a:p>
            <a:pPr marL="0" indent="0">
              <a:buNone/>
            </a:pPr>
            <a:r>
              <a:rPr lang="en-GB" dirty="0" smtClean="0"/>
              <a:t>We </a:t>
            </a:r>
            <a:r>
              <a:rPr lang="en-GB" dirty="0"/>
              <a:t>can “null out” vid:</a:t>
            </a:r>
          </a:p>
          <a:p>
            <a:pPr marL="0" indent="0">
              <a:buNone/>
            </a:pPr>
            <a:endParaRPr lang="en-GB" dirty="0"/>
          </a:p>
        </p:txBody>
      </p:sp>
      <p:pic>
        <p:nvPicPr>
          <p:cNvPr id="10" name="Picture 6"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2819"/>
          <a:stretch/>
        </p:blipFill>
        <p:spPr bwMode="auto">
          <a:xfrm>
            <a:off x="8487786" y="4468091"/>
            <a:ext cx="3561915" cy="2286000"/>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rot="5400000">
            <a:off x="3945640" y="3927522"/>
            <a:ext cx="596507" cy="484632"/>
          </a:xfrm>
          <a:prstGeom prst="rightArrow">
            <a:avLst/>
          </a:prstGeom>
          <a:solidFill>
            <a:schemeClr val="accent6">
              <a:lumMod val="60000"/>
              <a:lumOff val="40000"/>
              <a:alpha val="69804"/>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500746" y="4782266"/>
            <a:ext cx="3900054" cy="646331"/>
          </a:xfrm>
          <a:prstGeom prst="rect">
            <a:avLst/>
          </a:prstGeom>
          <a:solidFill>
            <a:schemeClr val="accent6">
              <a:lumMod val="40000"/>
              <a:lumOff val="60000"/>
            </a:schemeClr>
          </a:solidFill>
        </p:spPr>
        <p:txBody>
          <a:bodyPr wrap="square">
            <a:spAutoFit/>
          </a:bodyPr>
          <a:lstStyle/>
          <a:p>
            <a:r>
              <a:rPr lang="en-US" altLang="en-US" dirty="0">
                <a:latin typeface="Arial Unicode MS" panose="020B0604020202020204" pitchFamily="34" charset="-128"/>
                <a:ea typeface="Menlo"/>
              </a:rPr>
              <a:t>SELECT </a:t>
            </a:r>
            <a:r>
              <a:rPr lang="en-US" altLang="en-US" dirty="0" err="1">
                <a:latin typeface="Arial Unicode MS" panose="020B0604020202020204" pitchFamily="34" charset="-128"/>
                <a:ea typeface="Menlo"/>
              </a:rPr>
              <a:t>eebo</a:t>
            </a:r>
            <a:r>
              <a:rPr lang="en-US" altLang="en-US" dirty="0">
                <a:latin typeface="Arial Unicode MS" panose="020B0604020202020204" pitchFamily="34" charset="-128"/>
                <a:ea typeface="Menlo"/>
              </a:rPr>
              <a:t>, vid, NULLIF(vid, 7) FROM </a:t>
            </a:r>
            <a:r>
              <a:rPr lang="en-US" altLang="en-US" dirty="0" smtClean="0">
                <a:latin typeface="Arial Unicode MS" panose="020B0604020202020204" pitchFamily="34" charset="-128"/>
                <a:ea typeface="Menlo"/>
              </a:rPr>
              <a:t>catalogue;</a:t>
            </a:r>
            <a:endParaRPr lang="en-GB" dirty="0"/>
          </a:p>
        </p:txBody>
      </p:sp>
    </p:spTree>
    <p:extLst>
      <p:ext uri="{BB962C8B-B14F-4D97-AF65-F5344CB8AC3E}">
        <p14:creationId xmlns:p14="http://schemas.microsoft.com/office/powerpoint/2010/main" val="14305262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753515904"/>
              </p:ext>
            </p:extLst>
          </p:nvPr>
        </p:nvGraphicFramePr>
        <p:xfrm>
          <a:off x="623455" y="1433944"/>
          <a:ext cx="9427718" cy="4718918"/>
        </p:xfrm>
        <a:graphic>
          <a:graphicData uri="http://schemas.openxmlformats.org/drawingml/2006/table">
            <a:tbl>
              <a:tblPr/>
              <a:tblGrid>
                <a:gridCol w="4029097"/>
                <a:gridCol w="5398621"/>
              </a:tblGrid>
              <a:tr h="576357">
                <a:tc>
                  <a:txBody>
                    <a:bodyPr/>
                    <a:lstStyle/>
                    <a:p>
                      <a:pPr algn="ctr" fontAlgn="b"/>
                      <a:r>
                        <a:rPr lang="en-GB" sz="2400" b="1" dirty="0">
                          <a:effectLst/>
                        </a:rPr>
                        <a:t>Function</a:t>
                      </a:r>
                    </a:p>
                  </a:txBody>
                  <a:tcPr marL="73794" marR="73794" marT="73794" marB="7379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GB" sz="2400" b="1" dirty="0">
                          <a:effectLst/>
                        </a:rPr>
                        <a:t>Description</a:t>
                      </a:r>
                    </a:p>
                  </a:txBody>
                  <a:tcPr marL="73794" marR="73794" marT="73794" marB="7379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62231">
                <a:tc>
                  <a:txBody>
                    <a:bodyPr/>
                    <a:lstStyle/>
                    <a:p>
                      <a:pPr algn="ctr" fontAlgn="t"/>
                      <a:r>
                        <a:rPr lang="en-GB" sz="1700" b="1" dirty="0">
                          <a:effectLst/>
                        </a:rPr>
                        <a:t>ABS(n)</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GB" sz="1700">
                          <a:effectLst/>
                        </a:rPr>
                        <a:t>Returns the absolute (positive) value of the numeric expression </a:t>
                      </a:r>
                      <a:r>
                        <a:rPr lang="en-GB" sz="1700" i="1">
                          <a:effectLst/>
                        </a:rPr>
                        <a:t>n</a:t>
                      </a:r>
                      <a:endParaRPr lang="en-GB" sz="1700">
                        <a:effectLst/>
                      </a:endParaRP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463967">
                <a:tc>
                  <a:txBody>
                    <a:bodyPr/>
                    <a:lstStyle/>
                    <a:p>
                      <a:pPr algn="ctr" fontAlgn="t"/>
                      <a:r>
                        <a:rPr lang="en-GB" sz="1700" b="1" dirty="0">
                          <a:effectLst/>
                        </a:rPr>
                        <a:t>LENGTH(s)</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sz="1700">
                          <a:effectLst/>
                        </a:rPr>
                        <a:t>Returns the length of the string expression </a:t>
                      </a:r>
                      <a:r>
                        <a:rPr lang="en-GB" sz="1700" i="1">
                          <a:effectLst/>
                        </a:rPr>
                        <a:t>s</a:t>
                      </a:r>
                      <a:endParaRPr lang="en-GB" sz="1700">
                        <a:effectLst/>
                      </a:endParaRP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967">
                <a:tc>
                  <a:txBody>
                    <a:bodyPr/>
                    <a:lstStyle/>
                    <a:p>
                      <a:pPr algn="ctr" fontAlgn="t"/>
                      <a:r>
                        <a:rPr lang="en-GB" sz="1700" b="1" dirty="0">
                          <a:effectLst/>
                        </a:rPr>
                        <a:t>LOWER(s)</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GB" sz="1700">
                          <a:effectLst/>
                        </a:rPr>
                        <a:t>Returns the string expression </a:t>
                      </a:r>
                      <a:r>
                        <a:rPr lang="en-GB" sz="1700" i="1">
                          <a:effectLst/>
                        </a:rPr>
                        <a:t>s</a:t>
                      </a:r>
                      <a:r>
                        <a:rPr lang="en-GB" sz="1700">
                          <a:effectLst/>
                        </a:rPr>
                        <a:t> converted to lowercase</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463967">
                <a:tc>
                  <a:txBody>
                    <a:bodyPr/>
                    <a:lstStyle/>
                    <a:p>
                      <a:pPr algn="ctr" fontAlgn="t"/>
                      <a:r>
                        <a:rPr lang="en-GB" sz="1700" b="1" dirty="0">
                          <a:effectLst/>
                        </a:rPr>
                        <a:t>NULLIF(x, y)</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sz="1700">
                          <a:effectLst/>
                        </a:rPr>
                        <a:t>Returns NULL if </a:t>
                      </a:r>
                      <a:r>
                        <a:rPr lang="en-GB" sz="1700" i="1">
                          <a:effectLst/>
                        </a:rPr>
                        <a:t>x</a:t>
                      </a:r>
                      <a:r>
                        <a:rPr lang="en-GB" sz="1700">
                          <a:effectLst/>
                        </a:rPr>
                        <a:t> is equal to </a:t>
                      </a:r>
                      <a:r>
                        <a:rPr lang="en-GB" sz="1700" i="1">
                          <a:effectLst/>
                        </a:rPr>
                        <a:t>y</a:t>
                      </a:r>
                      <a:r>
                        <a:rPr lang="en-GB" sz="1700">
                          <a:effectLst/>
                        </a:rPr>
                        <a:t>, otherwise returns </a:t>
                      </a:r>
                      <a:r>
                        <a:rPr lang="en-GB" sz="1700" i="1">
                          <a:effectLst/>
                        </a:rPr>
                        <a:t>x</a:t>
                      </a:r>
                      <a:endParaRPr lang="en-GB" sz="1700">
                        <a:effectLst/>
                      </a:endParaRP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62231">
                <a:tc>
                  <a:txBody>
                    <a:bodyPr/>
                    <a:lstStyle/>
                    <a:p>
                      <a:pPr algn="ctr" fontAlgn="t"/>
                      <a:r>
                        <a:rPr lang="en-GB" sz="1700" b="1" dirty="0">
                          <a:effectLst/>
                        </a:rPr>
                        <a:t>ROUND(n) or ROUND(n, x)</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GB" sz="1700">
                          <a:effectLst/>
                        </a:rPr>
                        <a:t>Returns the numeric expression </a:t>
                      </a:r>
                      <a:r>
                        <a:rPr lang="en-GB" sz="1700" i="1">
                          <a:effectLst/>
                        </a:rPr>
                        <a:t>n</a:t>
                      </a:r>
                      <a:r>
                        <a:rPr lang="en-GB" sz="1700">
                          <a:effectLst/>
                        </a:rPr>
                        <a:t> rounded to </a:t>
                      </a:r>
                      <a:r>
                        <a:rPr lang="en-GB" sz="1700" i="1">
                          <a:effectLst/>
                        </a:rPr>
                        <a:t>x</a:t>
                      </a:r>
                      <a:r>
                        <a:rPr lang="en-GB" sz="1700">
                          <a:effectLst/>
                        </a:rPr>
                        <a:t> digits after the decimal point (0 by default)</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762231">
                <a:tc>
                  <a:txBody>
                    <a:bodyPr/>
                    <a:lstStyle/>
                    <a:p>
                      <a:pPr algn="ctr" fontAlgn="t"/>
                      <a:r>
                        <a:rPr lang="en-GB" sz="1700" b="1" dirty="0">
                          <a:effectLst/>
                        </a:rPr>
                        <a:t>TRIM(s)</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sz="1700">
                          <a:effectLst/>
                        </a:rPr>
                        <a:t>Returns the string expression </a:t>
                      </a:r>
                      <a:r>
                        <a:rPr lang="en-GB" sz="1700" i="1">
                          <a:effectLst/>
                        </a:rPr>
                        <a:t>s</a:t>
                      </a:r>
                      <a:r>
                        <a:rPr lang="en-GB" sz="1700">
                          <a:effectLst/>
                        </a:rPr>
                        <a:t> without leading and trailing whitespace characters</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463967">
                <a:tc>
                  <a:txBody>
                    <a:bodyPr/>
                    <a:lstStyle/>
                    <a:p>
                      <a:pPr algn="ctr" fontAlgn="t"/>
                      <a:r>
                        <a:rPr lang="en-GB" sz="1700" b="1" dirty="0">
                          <a:effectLst/>
                        </a:rPr>
                        <a:t>UPPER(s)</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GB" sz="1700" dirty="0">
                          <a:effectLst/>
                        </a:rPr>
                        <a:t>Returns the string expression </a:t>
                      </a:r>
                      <a:r>
                        <a:rPr lang="en-GB" sz="1700" i="1" dirty="0">
                          <a:effectLst/>
                        </a:rPr>
                        <a:t>s</a:t>
                      </a:r>
                      <a:r>
                        <a:rPr lang="en-GB" sz="1700" dirty="0">
                          <a:effectLst/>
                        </a:rPr>
                        <a:t> converted to uppercase</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6" name="TextBox 5"/>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spTree>
    <p:extLst>
      <p:ext uri="{BB962C8B-B14F-4D97-AF65-F5344CB8AC3E}">
        <p14:creationId xmlns:p14="http://schemas.microsoft.com/office/powerpoint/2010/main" val="31121876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graphicFrame>
        <p:nvGraphicFramePr>
          <p:cNvPr id="5" name="Table 4"/>
          <p:cNvGraphicFramePr>
            <a:graphicFrameLocks noGrp="1"/>
          </p:cNvGraphicFramePr>
          <p:nvPr>
            <p:extLst>
              <p:ext uri="{D42A27DB-BD31-4B8C-83A1-F6EECF244321}">
                <p14:modId xmlns:p14="http://schemas.microsoft.com/office/powerpoint/2010/main" val="684484659"/>
              </p:ext>
            </p:extLst>
          </p:nvPr>
        </p:nvGraphicFramePr>
        <p:xfrm>
          <a:off x="962890" y="1517072"/>
          <a:ext cx="9980121" cy="4405745"/>
        </p:xfrm>
        <a:graphic>
          <a:graphicData uri="http://schemas.openxmlformats.org/drawingml/2006/table">
            <a:tbl>
              <a:tblPr/>
              <a:tblGrid>
                <a:gridCol w="3528000"/>
                <a:gridCol w="6452121"/>
              </a:tblGrid>
              <a:tr h="568536">
                <a:tc>
                  <a:txBody>
                    <a:bodyPr/>
                    <a:lstStyle/>
                    <a:p>
                      <a:pPr algn="ctr" fontAlgn="b"/>
                      <a:r>
                        <a:rPr lang="en-GB" sz="2400" b="1" dirty="0">
                          <a:effectLst/>
                        </a:rPr>
                        <a:t>Function</a:t>
                      </a:r>
                    </a:p>
                  </a:txBody>
                  <a:tcPr marL="73794" marR="73794" marT="73794" marB="7379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GB" sz="2400" b="1" dirty="0">
                          <a:effectLst/>
                        </a:rPr>
                        <a:t>Description</a:t>
                      </a:r>
                    </a:p>
                  </a:txBody>
                  <a:tcPr marL="73794" marR="73794" marT="73794" marB="7379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3924">
                <a:tc>
                  <a:txBody>
                    <a:bodyPr/>
                    <a:lstStyle/>
                    <a:p>
                      <a:pPr algn="ctr" fontAlgn="t"/>
                      <a:r>
                        <a:rPr lang="en-GB" sz="1700" b="1">
                          <a:effectLst/>
                        </a:rPr>
                        <a:t>IFNULL(x, y)</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GB" sz="1700" dirty="0">
                          <a:effectLst/>
                        </a:rPr>
                        <a:t>Returns </a:t>
                      </a:r>
                      <a:r>
                        <a:rPr lang="en-GB" sz="1700" i="1" dirty="0">
                          <a:effectLst/>
                        </a:rPr>
                        <a:t>x</a:t>
                      </a:r>
                      <a:r>
                        <a:rPr lang="en-GB" sz="1700" dirty="0">
                          <a:effectLst/>
                        </a:rPr>
                        <a:t> if it is non-NULL, otherwise returns </a:t>
                      </a:r>
                      <a:r>
                        <a:rPr lang="en-GB" sz="1700" i="1" dirty="0">
                          <a:effectLst/>
                        </a:rPr>
                        <a:t>y</a:t>
                      </a:r>
                      <a:endParaRPr lang="en-GB" sz="1700" dirty="0">
                        <a:effectLst/>
                      </a:endParaRP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959302">
                <a:tc>
                  <a:txBody>
                    <a:bodyPr/>
                    <a:lstStyle/>
                    <a:p>
                      <a:pPr algn="ctr" fontAlgn="t"/>
                      <a:r>
                        <a:rPr lang="en-GB" sz="1700" b="1">
                          <a:effectLst/>
                        </a:rPr>
                        <a:t>RANDOM()</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sz="1700" dirty="0">
                          <a:effectLst/>
                        </a:rPr>
                        <a:t>Returns a random integer between -9223372036854775808 and +9223372036854775807.</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59302">
                <a:tc>
                  <a:txBody>
                    <a:bodyPr/>
                    <a:lstStyle/>
                    <a:p>
                      <a:pPr algn="ctr" fontAlgn="t"/>
                      <a:r>
                        <a:rPr lang="en-GB" sz="1700" b="1">
                          <a:effectLst/>
                        </a:rPr>
                        <a:t>REPLACE(s, f, r)</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GB" sz="1700">
                          <a:effectLst/>
                        </a:rPr>
                        <a:t>Returns the string expression </a:t>
                      </a:r>
                      <a:r>
                        <a:rPr lang="en-GB" sz="1700" i="1">
                          <a:effectLst/>
                        </a:rPr>
                        <a:t>s</a:t>
                      </a:r>
                      <a:r>
                        <a:rPr lang="en-GB" sz="1700">
                          <a:effectLst/>
                        </a:rPr>
                        <a:t> in which every occurrence of </a:t>
                      </a:r>
                      <a:r>
                        <a:rPr lang="en-GB" sz="1700" i="1">
                          <a:effectLst/>
                        </a:rPr>
                        <a:t>f</a:t>
                      </a:r>
                      <a:r>
                        <a:rPr lang="en-GB" sz="1700">
                          <a:effectLst/>
                        </a:rPr>
                        <a:t> has been replaced with </a:t>
                      </a:r>
                      <a:r>
                        <a:rPr lang="en-GB" sz="1700" i="1">
                          <a:effectLst/>
                        </a:rPr>
                        <a:t>r</a:t>
                      </a:r>
                      <a:endParaRPr lang="en-GB" sz="1700">
                        <a:effectLst/>
                      </a:endParaRP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1334681">
                <a:tc>
                  <a:txBody>
                    <a:bodyPr/>
                    <a:lstStyle/>
                    <a:p>
                      <a:pPr algn="ctr" fontAlgn="t"/>
                      <a:r>
                        <a:rPr lang="en-GB" sz="1700" b="1" dirty="0">
                          <a:effectLst/>
                        </a:rPr>
                        <a:t>SUBSTR(s, x, y) or SUBSTR(s, x)</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GB" sz="1700" dirty="0">
                          <a:effectLst/>
                        </a:rPr>
                        <a:t>Returns the portion of the string expression </a:t>
                      </a:r>
                      <a:r>
                        <a:rPr lang="en-GB" sz="1700" i="1" dirty="0">
                          <a:effectLst/>
                        </a:rPr>
                        <a:t>s</a:t>
                      </a:r>
                      <a:r>
                        <a:rPr lang="en-GB" sz="1700" dirty="0">
                          <a:effectLst/>
                        </a:rPr>
                        <a:t> starting at the character position </a:t>
                      </a:r>
                      <a:r>
                        <a:rPr lang="en-GB" sz="1700" i="1" dirty="0">
                          <a:effectLst/>
                        </a:rPr>
                        <a:t>x</a:t>
                      </a:r>
                      <a:r>
                        <a:rPr lang="en-GB" sz="1700" dirty="0">
                          <a:effectLst/>
                        </a:rPr>
                        <a:t> (leftmost position is 1), </a:t>
                      </a:r>
                      <a:r>
                        <a:rPr lang="en-GB" sz="1700" i="1" dirty="0">
                          <a:effectLst/>
                        </a:rPr>
                        <a:t>y</a:t>
                      </a:r>
                      <a:r>
                        <a:rPr lang="en-GB" sz="1700" dirty="0">
                          <a:effectLst/>
                        </a:rPr>
                        <a:t> characters long (or to the end of </a:t>
                      </a:r>
                      <a:r>
                        <a:rPr lang="en-GB" sz="1700" i="1" dirty="0">
                          <a:effectLst/>
                        </a:rPr>
                        <a:t>s</a:t>
                      </a:r>
                      <a:r>
                        <a:rPr lang="en-GB" sz="1700" dirty="0">
                          <a:effectLst/>
                        </a:rPr>
                        <a:t> if </a:t>
                      </a:r>
                      <a:r>
                        <a:rPr lang="en-GB" sz="1700" i="1" dirty="0" err="1">
                          <a:effectLst/>
                        </a:rPr>
                        <a:t>y</a:t>
                      </a:r>
                      <a:r>
                        <a:rPr lang="en-GB" sz="1700" dirty="0" err="1">
                          <a:effectLst/>
                        </a:rPr>
                        <a:t>is</a:t>
                      </a:r>
                      <a:r>
                        <a:rPr lang="en-GB" sz="1700" dirty="0">
                          <a:effectLst/>
                        </a:rPr>
                        <a:t> omitted)</a:t>
                      </a:r>
                    </a:p>
                  </a:txBody>
                  <a:tcPr marL="73794" marR="73794" marT="73794" marB="73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3221181" y="810293"/>
            <a:ext cx="5174673" cy="523220"/>
          </a:xfrm>
          <a:prstGeom prst="rect">
            <a:avLst/>
          </a:prstGeom>
          <a:noFill/>
        </p:spPr>
        <p:txBody>
          <a:bodyPr wrap="square" rtlCol="0">
            <a:spAutoFit/>
          </a:bodyPr>
          <a:lstStyle/>
          <a:p>
            <a:pPr algn="ctr"/>
            <a:r>
              <a:rPr lang="en-GB" sz="2800" b="1" dirty="0" smtClean="0"/>
              <a:t>Specific of SQLite</a:t>
            </a:r>
            <a:endParaRPr lang="en-GB" sz="2800" b="1" dirty="0"/>
          </a:p>
        </p:txBody>
      </p:sp>
    </p:spTree>
    <p:extLst>
      <p:ext uri="{BB962C8B-B14F-4D97-AF65-F5344CB8AC3E}">
        <p14:creationId xmlns:p14="http://schemas.microsoft.com/office/powerpoint/2010/main" val="35053666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861" y="865777"/>
            <a:ext cx="8139545" cy="2580831"/>
          </a:xfrm>
        </p:spPr>
        <p:txBody>
          <a:bodyPr>
            <a:normAutofit/>
          </a:bodyPr>
          <a:lstStyle/>
          <a:p>
            <a:pPr marL="0" indent="0">
              <a:buNone/>
            </a:pPr>
            <a:r>
              <a:rPr lang="en-GB" b="1" dirty="0" smtClean="0"/>
              <a:t>Challenge 5</a:t>
            </a:r>
          </a:p>
          <a:p>
            <a:r>
              <a:rPr lang="en-GB" dirty="0"/>
              <a:t>Write a query that returns author names, sorted from longest titles name down to shortest.</a:t>
            </a:r>
            <a:endParaRPr lang="en-GB" dirty="0" smtClean="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7406" y="796926"/>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97961" y="2979017"/>
            <a:ext cx="5791200" cy="1631216"/>
          </a:xfrm>
          <a:prstGeom prst="rect">
            <a:avLst/>
          </a:prstGeom>
        </p:spPr>
        <p:txBody>
          <a:bodyPr wrap="square">
            <a:spAutoFit/>
          </a:bodyPr>
          <a:lstStyle/>
          <a:p>
            <a:r>
              <a:rPr lang="en-GB" sz="2800" b="1" dirty="0" smtClean="0"/>
              <a:t>Solution</a:t>
            </a:r>
          </a:p>
          <a:p>
            <a:r>
              <a:rPr lang="en-GB" sz="2400" dirty="0"/>
              <a:t>SELECT author, LENGTH(author)</a:t>
            </a:r>
          </a:p>
          <a:p>
            <a:r>
              <a:rPr lang="en-GB" sz="2400" dirty="0"/>
              <a:t>FROM catalogue</a:t>
            </a:r>
          </a:p>
          <a:p>
            <a:r>
              <a:rPr lang="en-GB" sz="2400" dirty="0"/>
              <a:t>ORDER BY LENGTH(author);</a:t>
            </a:r>
            <a:endParaRPr lang="fr-FR" sz="2400" dirty="0"/>
          </a:p>
        </p:txBody>
      </p:sp>
    </p:spTree>
    <p:extLst>
      <p:ext uri="{BB962C8B-B14F-4D97-AF65-F5344CB8AC3E}">
        <p14:creationId xmlns:p14="http://schemas.microsoft.com/office/powerpoint/2010/main" val="380961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427" y="1160607"/>
            <a:ext cx="10515600" cy="4351338"/>
          </a:xfrm>
        </p:spPr>
        <p:txBody>
          <a:bodyPr/>
          <a:lstStyle/>
          <a:p>
            <a:pPr marL="0" indent="0">
              <a:buNone/>
            </a:pPr>
            <a:r>
              <a:rPr lang="en-GB" b="1" dirty="0" smtClean="0"/>
              <a:t>Aliases</a:t>
            </a:r>
          </a:p>
          <a:p>
            <a:pPr marL="0" indent="0">
              <a:buNone/>
            </a:pPr>
            <a:endParaRPr lang="en-GB" b="1" dirty="0"/>
          </a:p>
          <a:p>
            <a:pPr marL="0" indent="0">
              <a:buNone/>
            </a:pPr>
            <a:r>
              <a:rPr lang="en-GB" sz="2400" dirty="0"/>
              <a:t>As queries get more complex names can get long and unwieldy (as we saw before). To help make things clearer we can use aliases to assign new names to things in the query</a:t>
            </a:r>
            <a:r>
              <a:rPr lang="en-GB" sz="2400" dirty="0" smtClean="0"/>
              <a:t>.</a:t>
            </a:r>
          </a:p>
          <a:p>
            <a:pPr marL="0" indent="0">
              <a:buNone/>
            </a:pPr>
            <a:endParaRPr lang="en-GB" sz="2400" dirty="0"/>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sp>
        <p:nvSpPr>
          <p:cNvPr id="5" name="Right Arrow 4"/>
          <p:cNvSpPr/>
          <p:nvPr/>
        </p:nvSpPr>
        <p:spPr>
          <a:xfrm rot="5400000">
            <a:off x="3852122" y="3304069"/>
            <a:ext cx="596507" cy="484632"/>
          </a:xfrm>
          <a:prstGeom prst="rightArrow">
            <a:avLst/>
          </a:prstGeom>
          <a:solidFill>
            <a:schemeClr val="accent6">
              <a:lumMod val="60000"/>
              <a:lumOff val="40000"/>
              <a:alpha val="69804"/>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835323" y="4116901"/>
            <a:ext cx="1662545" cy="523220"/>
          </a:xfrm>
          <a:prstGeom prst="rect">
            <a:avLst/>
          </a:prstGeom>
          <a:noFill/>
        </p:spPr>
        <p:txBody>
          <a:bodyPr wrap="square" rtlCol="0">
            <a:spAutoFit/>
          </a:bodyPr>
          <a:lstStyle/>
          <a:p>
            <a:r>
              <a:rPr lang="en-GB" sz="2800" b="1" dirty="0" smtClean="0"/>
              <a:t>AS</a:t>
            </a:r>
            <a:endParaRPr lang="en-GB" sz="2800" b="1" dirty="0"/>
          </a:p>
        </p:txBody>
      </p:sp>
      <p:sp>
        <p:nvSpPr>
          <p:cNvPr id="7" name="Right Arrow 6"/>
          <p:cNvSpPr/>
          <p:nvPr/>
        </p:nvSpPr>
        <p:spPr>
          <a:xfrm>
            <a:off x="4666595" y="4192437"/>
            <a:ext cx="596507" cy="484632"/>
          </a:xfrm>
          <a:prstGeom prst="rightArrow">
            <a:avLst/>
          </a:prstGeom>
          <a:solidFill>
            <a:schemeClr val="accent6">
              <a:lumMod val="60000"/>
              <a:lumOff val="40000"/>
              <a:alpha val="69804"/>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6096000" y="3990109"/>
            <a:ext cx="3900055" cy="954107"/>
          </a:xfrm>
          <a:prstGeom prst="rect">
            <a:avLst/>
          </a:prstGeom>
          <a:noFill/>
        </p:spPr>
        <p:txBody>
          <a:bodyPr wrap="square" rtlCol="0">
            <a:spAutoFit/>
          </a:bodyPr>
          <a:lstStyle/>
          <a:p>
            <a:pPr marL="285750" indent="-285750">
              <a:buFont typeface="Arial" panose="020B0604020202020204" pitchFamily="34" charset="0"/>
              <a:buChar char="•"/>
            </a:pPr>
            <a:r>
              <a:rPr lang="en-GB" sz="2800" dirty="0"/>
              <a:t>T</a:t>
            </a:r>
            <a:r>
              <a:rPr lang="en-GB" sz="2800" dirty="0" smtClean="0"/>
              <a:t>able names</a:t>
            </a:r>
          </a:p>
          <a:p>
            <a:pPr marL="285750" indent="-285750">
              <a:buFont typeface="Arial" panose="020B0604020202020204" pitchFamily="34" charset="0"/>
              <a:buChar char="•"/>
            </a:pPr>
            <a:r>
              <a:rPr lang="en-GB" sz="2800" dirty="0" smtClean="0"/>
              <a:t>Column names</a:t>
            </a:r>
            <a:endParaRPr lang="en-GB" sz="2800" dirty="0"/>
          </a:p>
        </p:txBody>
      </p:sp>
      <p:pic>
        <p:nvPicPr>
          <p:cNvPr id="266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2439" y="3546385"/>
            <a:ext cx="1713028" cy="281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3830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861" y="865777"/>
            <a:ext cx="11626994" cy="2580831"/>
          </a:xfrm>
        </p:spPr>
        <p:txBody>
          <a:bodyPr>
            <a:normAutofit/>
          </a:bodyPr>
          <a:lstStyle/>
          <a:p>
            <a:pPr marL="0" indent="0">
              <a:buNone/>
            </a:pPr>
            <a:r>
              <a:rPr lang="en-GB" b="1" dirty="0" smtClean="0"/>
              <a:t>Last Challenge</a:t>
            </a:r>
          </a:p>
          <a:p>
            <a:pPr marL="0" indent="0">
              <a:buNone/>
            </a:pPr>
            <a:r>
              <a:rPr lang="en-GB" dirty="0"/>
              <a:t>Have a look at the following questions; these questions are written in plain English. Can you translate them to </a:t>
            </a:r>
            <a:r>
              <a:rPr lang="en-GB" i="1" dirty="0"/>
              <a:t>SQL queries</a:t>
            </a:r>
            <a:r>
              <a:rPr lang="en-GB" dirty="0"/>
              <a:t> and give a suitable answer?</a:t>
            </a:r>
          </a:p>
          <a:p>
            <a:r>
              <a:rPr lang="en-GB" dirty="0"/>
              <a:t>How many entries from each year are there per year?</a:t>
            </a:r>
          </a:p>
          <a:p>
            <a:r>
              <a:rPr lang="en-GB" dirty="0"/>
              <a:t>How many years have similar amounts of books published?</a:t>
            </a:r>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smtClean="0"/>
              <a:t>4. Joins and Aliases</a:t>
            </a:r>
            <a:endParaRPr lang="en-GB" sz="2800" dirty="0"/>
          </a:p>
        </p:txBody>
      </p:sp>
      <p:pic>
        <p:nvPicPr>
          <p:cNvPr id="5"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7569" y="4101235"/>
            <a:ext cx="3466667" cy="26496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987137" y="3456298"/>
            <a:ext cx="6141027" cy="3354765"/>
          </a:xfrm>
          <a:prstGeom prst="rect">
            <a:avLst/>
          </a:prstGeom>
          <a:solidFill>
            <a:schemeClr val="bg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effectLst/>
              </a:rPr>
              <a:t>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effectLst/>
            </a:endParaRPr>
          </a:p>
          <a:p>
            <a:pPr lvl="0" eaLnBrk="0" fontAlgn="base" hangingPunct="0">
              <a:spcBef>
                <a:spcPct val="0"/>
              </a:spcBef>
              <a:spcAft>
                <a:spcPct val="0"/>
              </a:spcAft>
              <a:buFontTx/>
              <a:buAutoNum type="arabicPeriod"/>
            </a:pPr>
            <a:r>
              <a:rPr kumimoji="0" lang="en-US" altLang="en-US" sz="2400" b="0" i="0" u="none" strike="noStrike" cap="none" normalizeH="0" baseline="0" dirty="0" smtClean="0">
                <a:ln>
                  <a:noFill/>
                </a:ln>
                <a:effectLst/>
                <a:ea typeface="Helvetica Neue"/>
              </a:rPr>
              <a:t> </a:t>
            </a:r>
            <a:r>
              <a:rPr lang="en-GB" altLang="en-US" sz="2400" dirty="0">
                <a:ea typeface="Menlo"/>
              </a:rPr>
              <a:t>SELECT date AS year, count(*) </a:t>
            </a:r>
            <a:r>
              <a:rPr lang="en-GB" altLang="en-US" sz="2400" dirty="0" smtClean="0">
                <a:ea typeface="Menlo"/>
              </a:rPr>
              <a:t>FROM </a:t>
            </a:r>
            <a:r>
              <a:rPr lang="en-GB" altLang="en-US" sz="2400" dirty="0">
                <a:ea typeface="Menlo"/>
              </a:rPr>
              <a:t>catalogue </a:t>
            </a:r>
            <a:r>
              <a:rPr lang="en-GB" altLang="en-US" sz="2400" dirty="0" smtClean="0">
                <a:ea typeface="Menlo"/>
              </a:rPr>
              <a:t>GROUP </a:t>
            </a:r>
            <a:r>
              <a:rPr lang="en-GB" altLang="en-US" sz="2400" dirty="0">
                <a:ea typeface="Menlo"/>
              </a:rPr>
              <a:t>BY year </a:t>
            </a:r>
            <a:r>
              <a:rPr lang="en-GB" altLang="en-US" sz="2400" dirty="0" smtClean="0">
                <a:ea typeface="Menlo"/>
              </a:rPr>
              <a:t>ORDER </a:t>
            </a:r>
            <a:r>
              <a:rPr lang="en-GB" altLang="en-US" sz="2400" dirty="0">
                <a:ea typeface="Menlo"/>
              </a:rPr>
              <a:t>BY year DESC</a:t>
            </a:r>
            <a:r>
              <a:rPr lang="en-GB" altLang="en-US" sz="2400" dirty="0" smtClean="0">
                <a:ea typeface="Menlo"/>
              </a:rPr>
              <a:t>;</a:t>
            </a:r>
          </a:p>
          <a:p>
            <a:pPr lvl="0" eaLnBrk="0" fontAlgn="base" hangingPunct="0">
              <a:spcBef>
                <a:spcPct val="0"/>
              </a:spcBef>
              <a:spcAft>
                <a:spcPct val="0"/>
              </a:spcAft>
              <a:buFontTx/>
              <a:buAutoNum type="arabicPeriod"/>
            </a:pPr>
            <a:endParaRPr lang="en-GB" altLang="en-US" sz="2400" dirty="0">
              <a:ea typeface="Menlo"/>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smtClean="0">
                <a:ln>
                  <a:noFill/>
                </a:ln>
                <a:effectLst/>
                <a:ea typeface="Menlo"/>
              </a:rPr>
              <a:t> SELECT date AS year, count(*) AS volumes FROM catalogue GROUP BY year ORDER BY volumes DESC;</a:t>
            </a:r>
            <a:endParaRPr kumimoji="0" lang="en-US" altLang="en-US" sz="2400" b="0" i="0" u="none" strike="noStrike" cap="none" normalizeH="0" baseline="0" dirty="0" smtClean="0">
              <a:ln>
                <a:noFill/>
              </a:ln>
              <a:effectLst/>
              <a:ea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896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65" y="2250353"/>
            <a:ext cx="5427518" cy="4351338"/>
          </a:xfrm>
        </p:spPr>
        <p:txBody>
          <a:bodyPr/>
          <a:lstStyle/>
          <a:p>
            <a:pPr>
              <a:spcAft>
                <a:spcPts val="1200"/>
              </a:spcAft>
            </a:pPr>
            <a:r>
              <a:rPr lang="en-GB" dirty="0"/>
              <a:t>How has the length and dates of </a:t>
            </a:r>
            <a:r>
              <a:rPr lang="en-GB" i="1" dirty="0"/>
              <a:t>Martin Luther</a:t>
            </a:r>
            <a:r>
              <a:rPr lang="en-GB" dirty="0"/>
              <a:t> title attributions changed over time?</a:t>
            </a:r>
          </a:p>
          <a:p>
            <a:pPr>
              <a:spcAft>
                <a:spcPts val="1200"/>
              </a:spcAft>
            </a:pPr>
            <a:r>
              <a:rPr lang="en-GB" dirty="0"/>
              <a:t>What is the average number of each titles, per year?</a:t>
            </a:r>
          </a:p>
          <a:p>
            <a:pPr>
              <a:spcAft>
                <a:spcPts val="1200"/>
              </a:spcAft>
            </a:pPr>
            <a:r>
              <a:rPr lang="en-GB" dirty="0"/>
              <a:t>What information can I learn about </a:t>
            </a:r>
            <a:r>
              <a:rPr lang="en-GB" i="1" dirty="0"/>
              <a:t>Martin Luther</a:t>
            </a:r>
            <a:r>
              <a:rPr lang="en-GB" dirty="0"/>
              <a:t> species in the 1500s, over time?</a:t>
            </a:r>
          </a:p>
          <a:p>
            <a:endParaRPr lang="en-GB" dirty="0"/>
          </a:p>
        </p:txBody>
      </p:sp>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sp>
        <p:nvSpPr>
          <p:cNvPr id="5" name="Rectangle 4"/>
          <p:cNvSpPr/>
          <p:nvPr/>
        </p:nvSpPr>
        <p:spPr>
          <a:xfrm>
            <a:off x="255650" y="873958"/>
            <a:ext cx="3236399" cy="1077218"/>
          </a:xfrm>
          <a:prstGeom prst="rect">
            <a:avLst/>
          </a:prstGeom>
        </p:spPr>
        <p:txBody>
          <a:bodyPr wrap="none">
            <a:spAutoFit/>
          </a:bodyPr>
          <a:lstStyle/>
          <a:p>
            <a:r>
              <a:rPr lang="de-DE" sz="3200" dirty="0" smtClean="0"/>
              <a:t>Challenge 1</a:t>
            </a:r>
            <a:endParaRPr lang="en-GB" sz="3200" dirty="0" smtClean="0"/>
          </a:p>
          <a:p>
            <a:r>
              <a:rPr lang="en-GB" sz="3200" dirty="0" smtClean="0"/>
              <a:t>Querying the Data</a:t>
            </a:r>
            <a:endParaRPr lang="en-GB" sz="3200" b="0" i="0" dirty="0">
              <a:effectLst/>
            </a:endParaRPr>
          </a:p>
        </p:txBody>
      </p:sp>
      <p:sp>
        <p:nvSpPr>
          <p:cNvPr id="6" name="Right Arrow 5"/>
          <p:cNvSpPr/>
          <p:nvPr/>
        </p:nvSpPr>
        <p:spPr>
          <a:xfrm>
            <a:off x="5867400" y="3532910"/>
            <a:ext cx="978408" cy="484632"/>
          </a:xfrm>
          <a:prstGeom prst="rightArrow">
            <a:avLst/>
          </a:prstGeom>
          <a:solidFill>
            <a:srgbClr val="FF0000">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p:nvSpPr>
        <p:spPr>
          <a:xfrm>
            <a:off x="7193325" y="1412567"/>
            <a:ext cx="4912083" cy="3970318"/>
          </a:xfrm>
          <a:prstGeom prst="rect">
            <a:avLst/>
          </a:prstGeom>
        </p:spPr>
        <p:txBody>
          <a:bodyPr wrap="square">
            <a:spAutoFit/>
          </a:bodyPr>
          <a:lstStyle/>
          <a:p>
            <a:r>
              <a:rPr lang="en-GB" sz="2800" b="0" i="0" dirty="0" smtClean="0">
                <a:effectLst/>
              </a:rPr>
              <a:t>What would I need to answer these questions?</a:t>
            </a:r>
          </a:p>
          <a:p>
            <a:endParaRPr lang="en-GB" sz="2800" b="0" i="0" dirty="0" smtClean="0">
              <a:effectLst/>
            </a:endParaRPr>
          </a:p>
          <a:p>
            <a:r>
              <a:rPr lang="en-GB" sz="2800" b="0" i="0" dirty="0" smtClean="0">
                <a:effectLst/>
              </a:rPr>
              <a:t>Which files have the data I need?</a:t>
            </a:r>
          </a:p>
          <a:p>
            <a:endParaRPr lang="en-GB" sz="2800" b="0" i="0" dirty="0" smtClean="0">
              <a:effectLst/>
            </a:endParaRPr>
          </a:p>
          <a:p>
            <a:r>
              <a:rPr lang="en-GB" sz="2800" b="0" i="0" dirty="0" smtClean="0">
                <a:effectLst/>
              </a:rPr>
              <a:t>What operations would I need to perform if I were doing these analyses by hand?</a:t>
            </a:r>
            <a:endParaRPr lang="en-GB" sz="2800" dirty="0"/>
          </a:p>
        </p:txBody>
      </p:sp>
    </p:spTree>
    <p:extLst>
      <p:ext uri="{BB962C8B-B14F-4D97-AF65-F5344CB8AC3E}">
        <p14:creationId xmlns:p14="http://schemas.microsoft.com/office/powerpoint/2010/main" val="13266359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42" name="Picture 2" descr="math in a nutshell | AND THAT IS HOW YOU WRITE A SQL QUERY ANY QUESTIONS? | image tagged in math in a nutshell | made w/ Imgflip meme ma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404" y="1410582"/>
            <a:ext cx="7935191" cy="437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175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sp>
        <p:nvSpPr>
          <p:cNvPr id="6" name="Rectangle 5"/>
          <p:cNvSpPr/>
          <p:nvPr/>
        </p:nvSpPr>
        <p:spPr>
          <a:xfrm>
            <a:off x="494290" y="2446485"/>
            <a:ext cx="6509183" cy="2708434"/>
          </a:xfrm>
          <a:prstGeom prst="rect">
            <a:avLst/>
          </a:prstGeom>
        </p:spPr>
        <p:txBody>
          <a:bodyPr wrap="square">
            <a:spAutoFit/>
          </a:bodyPr>
          <a:lstStyle/>
          <a:p>
            <a:pPr>
              <a:spcAft>
                <a:spcPts val="1200"/>
              </a:spcAft>
              <a:buFont typeface="Arial" panose="020B0604020202020204" pitchFamily="34" charset="0"/>
              <a:buChar char="•"/>
            </a:pPr>
            <a:r>
              <a:rPr lang="en-GB" sz="2800" dirty="0"/>
              <a:t> </a:t>
            </a:r>
            <a:r>
              <a:rPr lang="en-GB" sz="2800" dirty="0" smtClean="0"/>
              <a:t>S</a:t>
            </a:r>
            <a:r>
              <a:rPr lang="en-GB" sz="2800" b="0" i="0" dirty="0" smtClean="0">
                <a:effectLst/>
              </a:rPr>
              <a:t>elect subsets of the data (rows and columns)</a:t>
            </a:r>
          </a:p>
          <a:p>
            <a:pPr>
              <a:spcAft>
                <a:spcPts val="1200"/>
              </a:spcAft>
              <a:buFont typeface="Arial" panose="020B0604020202020204" pitchFamily="34" charset="0"/>
              <a:buChar char="•"/>
            </a:pPr>
            <a:r>
              <a:rPr lang="en-GB" sz="2800" dirty="0"/>
              <a:t> </a:t>
            </a:r>
            <a:r>
              <a:rPr lang="en-GB" sz="2800" dirty="0" smtClean="0"/>
              <a:t>G</a:t>
            </a:r>
            <a:r>
              <a:rPr lang="en-GB" sz="2800" b="0" i="0" dirty="0" smtClean="0">
                <a:effectLst/>
              </a:rPr>
              <a:t>roup subsets of data</a:t>
            </a:r>
          </a:p>
          <a:p>
            <a:pPr>
              <a:spcAft>
                <a:spcPts val="1200"/>
              </a:spcAft>
              <a:buFont typeface="Arial" panose="020B0604020202020204" pitchFamily="34" charset="0"/>
              <a:buChar char="•"/>
            </a:pPr>
            <a:r>
              <a:rPr lang="en-GB" sz="2800" dirty="0"/>
              <a:t> </a:t>
            </a:r>
            <a:r>
              <a:rPr lang="en-GB" sz="2800" dirty="0" smtClean="0"/>
              <a:t>D</a:t>
            </a:r>
            <a:r>
              <a:rPr lang="en-GB" sz="2800" b="0" i="0" dirty="0" smtClean="0">
                <a:effectLst/>
              </a:rPr>
              <a:t>o math and other calculations</a:t>
            </a:r>
          </a:p>
          <a:p>
            <a:pPr>
              <a:spcAft>
                <a:spcPts val="1200"/>
              </a:spcAft>
              <a:buFont typeface="Arial" panose="020B0604020202020204" pitchFamily="34" charset="0"/>
              <a:buChar char="•"/>
            </a:pPr>
            <a:r>
              <a:rPr lang="en-GB" sz="2800" dirty="0"/>
              <a:t> </a:t>
            </a:r>
            <a:r>
              <a:rPr lang="en-GB" sz="2800" dirty="0" smtClean="0"/>
              <a:t>C</a:t>
            </a:r>
            <a:r>
              <a:rPr lang="en-GB" sz="2800" b="0" i="0" dirty="0" smtClean="0">
                <a:effectLst/>
              </a:rPr>
              <a:t>ombine data across spreadsheets</a:t>
            </a:r>
            <a:endParaRPr lang="en-GB" sz="2800" b="0" i="0" dirty="0">
              <a:effectLst/>
            </a:endParaRPr>
          </a:p>
        </p:txBody>
      </p:sp>
      <p:sp>
        <p:nvSpPr>
          <p:cNvPr id="7" name="TextBox 6"/>
          <p:cNvSpPr txBox="1"/>
          <p:nvPr/>
        </p:nvSpPr>
        <p:spPr>
          <a:xfrm>
            <a:off x="571500" y="1333532"/>
            <a:ext cx="3512127" cy="584775"/>
          </a:xfrm>
          <a:prstGeom prst="rect">
            <a:avLst/>
          </a:prstGeom>
          <a:noFill/>
        </p:spPr>
        <p:txBody>
          <a:bodyPr wrap="square" rtlCol="0">
            <a:spAutoFit/>
          </a:bodyPr>
          <a:lstStyle/>
          <a:p>
            <a:r>
              <a:rPr lang="en-GB" sz="3200" dirty="0" smtClean="0"/>
              <a:t>Workflow</a:t>
            </a:r>
            <a:endParaRPr lang="en-GB" sz="3200" dirty="0"/>
          </a:p>
        </p:txBody>
      </p:sp>
      <p:sp>
        <p:nvSpPr>
          <p:cNvPr id="8" name="Right Arrow 7"/>
          <p:cNvSpPr/>
          <p:nvPr/>
        </p:nvSpPr>
        <p:spPr>
          <a:xfrm>
            <a:off x="5836227" y="3316070"/>
            <a:ext cx="978408" cy="484632"/>
          </a:xfrm>
          <a:prstGeom prst="rightArrow">
            <a:avLst/>
          </a:prstGeom>
          <a:solidFill>
            <a:srgbClr val="FF0000">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p:cNvSpPr txBox="1"/>
          <p:nvPr/>
        </p:nvSpPr>
        <p:spPr>
          <a:xfrm>
            <a:off x="7003473" y="1537854"/>
            <a:ext cx="5008418" cy="2308324"/>
          </a:xfrm>
          <a:prstGeom prst="rect">
            <a:avLst/>
          </a:prstGeom>
          <a:noFill/>
        </p:spPr>
        <p:txBody>
          <a:bodyPr wrap="square" rtlCol="0">
            <a:spAutoFit/>
          </a:bodyPr>
          <a:lstStyle/>
          <a:p>
            <a:r>
              <a:rPr lang="en-GB" sz="2400" dirty="0" smtClean="0"/>
              <a:t>Do you really want to do it manually?</a:t>
            </a:r>
          </a:p>
          <a:p>
            <a:endParaRPr lang="en-GB" sz="2400" dirty="0"/>
          </a:p>
          <a:p>
            <a:r>
              <a:rPr lang="en-GB" sz="2400" dirty="0" smtClean="0"/>
              <a:t>Doing it manually does also imply that whatever change you will have to do to the spreadsheet you will have to repeat the whole path again</a:t>
            </a:r>
            <a:endParaRPr lang="en-GB" sz="2400" dirty="0"/>
          </a:p>
        </p:txBody>
      </p:sp>
      <p:sp>
        <p:nvSpPr>
          <p:cNvPr id="10" name="Right Arrow 9"/>
          <p:cNvSpPr/>
          <p:nvPr/>
        </p:nvSpPr>
        <p:spPr>
          <a:xfrm rot="5400000">
            <a:off x="8841961" y="3983073"/>
            <a:ext cx="550319" cy="484632"/>
          </a:xfrm>
          <a:prstGeom prst="rightArrow">
            <a:avLst/>
          </a:prstGeom>
          <a:solidFill>
            <a:srgbClr val="FF0000">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p:cNvSpPr txBox="1"/>
          <p:nvPr/>
        </p:nvSpPr>
        <p:spPr>
          <a:xfrm>
            <a:off x="7710054" y="4604600"/>
            <a:ext cx="3515839" cy="954107"/>
          </a:xfrm>
          <a:prstGeom prst="rect">
            <a:avLst/>
          </a:prstGeom>
          <a:noFill/>
        </p:spPr>
        <p:txBody>
          <a:bodyPr wrap="square" rtlCol="0">
            <a:spAutoFit/>
          </a:bodyPr>
          <a:lstStyle/>
          <a:p>
            <a:r>
              <a:rPr lang="en-GB" sz="2800" b="1" dirty="0" smtClean="0"/>
              <a:t>Automatization of </a:t>
            </a:r>
            <a:r>
              <a:rPr lang="en-GB" sz="2800" b="1" dirty="0" smtClean="0"/>
              <a:t>the Data mining!!!!</a:t>
            </a:r>
            <a:endParaRPr lang="en-GB" sz="2800" b="1" dirty="0"/>
          </a:p>
        </p:txBody>
      </p:sp>
    </p:spTree>
    <p:extLst>
      <p:ext uri="{BB962C8B-B14F-4D97-AF65-F5344CB8AC3E}">
        <p14:creationId xmlns:p14="http://schemas.microsoft.com/office/powerpoint/2010/main" val="30643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64" y="1698048"/>
            <a:ext cx="10903526" cy="2995757"/>
          </a:xfrm>
        </p:spPr>
        <p:txBody>
          <a:bodyPr/>
          <a:lstStyle/>
          <a:p>
            <a:pPr marL="0" indent="0">
              <a:buNone/>
            </a:pPr>
            <a:r>
              <a:rPr lang="en-GB" dirty="0"/>
              <a:t>A relational database </a:t>
            </a:r>
            <a:r>
              <a:rPr lang="en-GB" b="1" dirty="0"/>
              <a:t>stores data</a:t>
            </a:r>
            <a:r>
              <a:rPr lang="en-GB" dirty="0"/>
              <a:t> in </a:t>
            </a:r>
            <a:r>
              <a:rPr lang="en-GB" b="1" i="1" dirty="0"/>
              <a:t>relations</a:t>
            </a:r>
            <a:r>
              <a:rPr lang="en-GB" dirty="0"/>
              <a:t> made up of </a:t>
            </a:r>
            <a:r>
              <a:rPr lang="en-GB" b="1" i="1" dirty="0"/>
              <a:t>records</a:t>
            </a:r>
            <a:r>
              <a:rPr lang="en-GB" b="1" dirty="0"/>
              <a:t> with </a:t>
            </a:r>
            <a:r>
              <a:rPr lang="en-GB" b="1" i="1" dirty="0"/>
              <a:t>fields</a:t>
            </a:r>
            <a:r>
              <a:rPr lang="en-GB" dirty="0"/>
              <a:t>. The relations are usually represented as </a:t>
            </a:r>
            <a:r>
              <a:rPr lang="en-GB" b="1" i="1" dirty="0"/>
              <a:t>tables</a:t>
            </a:r>
            <a:r>
              <a:rPr lang="en-GB" dirty="0"/>
              <a:t>; each record is usually shown as a row, and the fields as columns. In most cases, </a:t>
            </a:r>
            <a:r>
              <a:rPr lang="en-GB" b="1" dirty="0"/>
              <a:t>each record will have a unique identifier</a:t>
            </a:r>
            <a:r>
              <a:rPr lang="en-GB" dirty="0"/>
              <a:t>, called a </a:t>
            </a:r>
            <a:r>
              <a:rPr lang="en-GB" b="1" i="1" dirty="0" smtClean="0"/>
              <a:t>key</a:t>
            </a:r>
            <a:r>
              <a:rPr lang="en-GB" dirty="0" smtClean="0"/>
              <a:t>, </a:t>
            </a:r>
            <a:r>
              <a:rPr lang="en-GB" dirty="0"/>
              <a:t>which is stored as one of its </a:t>
            </a:r>
            <a:r>
              <a:rPr lang="en-GB" dirty="0" smtClean="0"/>
              <a:t>fields (foreign key). </a:t>
            </a:r>
            <a:r>
              <a:rPr lang="en-GB" dirty="0"/>
              <a:t>Records may also contain keys that refer to records in other tables, which enables us to combine information from two or more sources.</a:t>
            </a:r>
          </a:p>
        </p:txBody>
      </p:sp>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sp>
        <p:nvSpPr>
          <p:cNvPr id="5" name="TextBox 4"/>
          <p:cNvSpPr txBox="1"/>
          <p:nvPr/>
        </p:nvSpPr>
        <p:spPr>
          <a:xfrm>
            <a:off x="536864" y="870004"/>
            <a:ext cx="5683827" cy="584775"/>
          </a:xfrm>
          <a:prstGeom prst="rect">
            <a:avLst/>
          </a:prstGeom>
          <a:noFill/>
        </p:spPr>
        <p:txBody>
          <a:bodyPr wrap="square" rtlCol="0">
            <a:spAutoFit/>
          </a:bodyPr>
          <a:lstStyle/>
          <a:p>
            <a:r>
              <a:rPr lang="en-GB" sz="3200" dirty="0" smtClean="0"/>
              <a:t>What a Relational Database is?</a:t>
            </a:r>
            <a:endParaRPr lang="en-GB" sz="3200" dirty="0"/>
          </a:p>
        </p:txBody>
      </p:sp>
      <p:pic>
        <p:nvPicPr>
          <p:cNvPr id="2050" name="Picture 2" descr="Image result for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577" y="4578060"/>
            <a:ext cx="4286250" cy="2238376"/>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1502228" y="5281749"/>
            <a:ext cx="5045529" cy="1077218"/>
          </a:xfrm>
          <a:prstGeom prst="rect">
            <a:avLst/>
          </a:prstGeom>
          <a:noFill/>
        </p:spPr>
        <p:txBody>
          <a:bodyPr wrap="square" rtlCol="0">
            <a:spAutoFit/>
          </a:bodyPr>
          <a:lstStyle/>
          <a:p>
            <a:pPr algn="ctr"/>
            <a:r>
              <a:rPr lang="de-DE" sz="3200" b="1" dirty="0" err="1" smtClean="0"/>
              <a:t>Keeping</a:t>
            </a:r>
            <a:r>
              <a:rPr lang="de-DE" sz="3200" b="1" dirty="0" smtClean="0"/>
              <a:t> </a:t>
            </a:r>
            <a:r>
              <a:rPr lang="de-DE" sz="3200" b="1" dirty="0" err="1" smtClean="0"/>
              <a:t>it</a:t>
            </a:r>
            <a:r>
              <a:rPr lang="de-DE" sz="3200" b="1" dirty="0" smtClean="0"/>
              <a:t> simple: a </a:t>
            </a:r>
            <a:r>
              <a:rPr lang="de-DE" sz="3200" b="1" dirty="0" err="1" smtClean="0"/>
              <a:t>series</a:t>
            </a:r>
            <a:r>
              <a:rPr lang="de-DE" sz="3200" b="1" dirty="0" smtClean="0"/>
              <a:t> </a:t>
            </a:r>
            <a:r>
              <a:rPr lang="de-DE" sz="3200" b="1" dirty="0" err="1" smtClean="0"/>
              <a:t>of</a:t>
            </a:r>
            <a:r>
              <a:rPr lang="de-DE" sz="3200" b="1" dirty="0" smtClean="0"/>
              <a:t> </a:t>
            </a:r>
            <a:r>
              <a:rPr lang="de-DE" sz="3200" b="1" dirty="0" err="1" smtClean="0"/>
              <a:t>linked</a:t>
            </a:r>
            <a:r>
              <a:rPr lang="de-DE" sz="3200" b="1" dirty="0" smtClean="0"/>
              <a:t> </a:t>
            </a:r>
            <a:r>
              <a:rPr lang="de-DE" sz="3200" b="1" dirty="0" err="1" smtClean="0"/>
              <a:t>tables</a:t>
            </a:r>
            <a:r>
              <a:rPr lang="de-DE" sz="3200" b="1" dirty="0" smtClean="0"/>
              <a:t> </a:t>
            </a:r>
            <a:endParaRPr lang="en-GB" sz="3200" b="1" dirty="0"/>
          </a:p>
        </p:txBody>
      </p:sp>
      <p:sp>
        <p:nvSpPr>
          <p:cNvPr id="7" name="Right Arrow 9"/>
          <p:cNvSpPr/>
          <p:nvPr/>
        </p:nvSpPr>
        <p:spPr>
          <a:xfrm rot="5400000">
            <a:off x="3820925" y="4719742"/>
            <a:ext cx="550319" cy="484632"/>
          </a:xfrm>
          <a:prstGeom prst="rightArrow">
            <a:avLst/>
          </a:prstGeom>
          <a:solidFill>
            <a:srgbClr val="FF0000">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900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27" y="624898"/>
            <a:ext cx="10515600" cy="1325563"/>
          </a:xfrm>
        </p:spPr>
        <p:txBody>
          <a:bodyPr>
            <a:normAutofit/>
          </a:bodyPr>
          <a:lstStyle/>
          <a:p>
            <a:r>
              <a:rPr lang="en-GB" sz="3200" dirty="0">
                <a:latin typeface="+mn-lt"/>
              </a:rPr>
              <a:t>Why use relational </a:t>
            </a:r>
            <a:r>
              <a:rPr lang="en-GB" sz="3200" dirty="0" smtClean="0">
                <a:latin typeface="+mn-lt"/>
              </a:rPr>
              <a:t>databases?</a:t>
            </a:r>
            <a:endParaRPr lang="en-GB" sz="3200" dirty="0">
              <a:latin typeface="+mn-lt"/>
            </a:endParaRPr>
          </a:p>
        </p:txBody>
      </p:sp>
      <p:sp>
        <p:nvSpPr>
          <p:cNvPr id="4" name="Rectangle 3"/>
          <p:cNvSpPr/>
          <p:nvPr/>
        </p:nvSpPr>
        <p:spPr>
          <a:xfrm>
            <a:off x="232064" y="1807386"/>
            <a:ext cx="9067800" cy="4555093"/>
          </a:xfrm>
          <a:prstGeom prst="rect">
            <a:avLst/>
          </a:prstGeom>
        </p:spPr>
        <p:txBody>
          <a:bodyPr wrap="square">
            <a:spAutoFit/>
          </a:bodyPr>
          <a:lstStyle/>
          <a:p>
            <a:pPr marL="342900" indent="-342900">
              <a:spcAft>
                <a:spcPts val="1200"/>
              </a:spcAft>
              <a:buFont typeface="Arial" panose="020B0604020202020204" pitchFamily="34" charset="0"/>
              <a:buChar char="•"/>
            </a:pPr>
            <a:r>
              <a:rPr lang="en-GB" sz="2400" b="0" i="0" dirty="0" smtClean="0">
                <a:effectLst/>
              </a:rPr>
              <a:t>It keeps your data separate from your analysis.</a:t>
            </a:r>
          </a:p>
          <a:p>
            <a:pPr marL="914400" lvl="1" indent="-457200">
              <a:spcAft>
                <a:spcPts val="1200"/>
              </a:spcAft>
              <a:buFont typeface="+mj-lt"/>
              <a:buAutoNum type="arabicPeriod"/>
            </a:pPr>
            <a:r>
              <a:rPr lang="en-GB" sz="2400" b="0" i="0" dirty="0" smtClean="0">
                <a:effectLst/>
              </a:rPr>
              <a:t>This means there’s no risk of accidentally changing data when you analyse it.</a:t>
            </a:r>
          </a:p>
          <a:p>
            <a:pPr marL="914400" lvl="1" indent="-457200">
              <a:spcAft>
                <a:spcPts val="1200"/>
              </a:spcAft>
              <a:buFont typeface="+mj-lt"/>
              <a:buAutoNum type="arabicPeriod"/>
            </a:pPr>
            <a:r>
              <a:rPr lang="en-GB" sz="2400" b="0" i="0" dirty="0" smtClean="0">
                <a:effectLst/>
              </a:rPr>
              <a:t>If we get new data we can just rerun the query.</a:t>
            </a:r>
          </a:p>
          <a:p>
            <a:pPr marL="342900" indent="-342900">
              <a:spcAft>
                <a:spcPts val="1200"/>
              </a:spcAft>
              <a:buFont typeface="Arial" panose="020B0604020202020204" pitchFamily="34" charset="0"/>
              <a:buChar char="•"/>
            </a:pPr>
            <a:r>
              <a:rPr lang="en-GB" sz="2400" b="0" i="0" dirty="0" smtClean="0">
                <a:effectLst/>
              </a:rPr>
              <a:t>It’s fast, even for large amounts of data.</a:t>
            </a:r>
          </a:p>
          <a:p>
            <a:pPr marL="342900" indent="-342900">
              <a:spcAft>
                <a:spcPts val="1200"/>
              </a:spcAft>
              <a:buFont typeface="Arial" panose="020B0604020202020204" pitchFamily="34" charset="0"/>
              <a:buChar char="•"/>
            </a:pPr>
            <a:r>
              <a:rPr lang="en-GB" sz="2400" b="0" i="0" dirty="0" smtClean="0">
                <a:effectLst/>
              </a:rPr>
              <a:t>It improves quality control of data entry (type constraints and use of forms in MS Access, </a:t>
            </a:r>
            <a:r>
              <a:rPr lang="en-GB" sz="2400" b="0" i="0" dirty="0" err="1" smtClean="0">
                <a:effectLst/>
              </a:rPr>
              <a:t>Filemaker</a:t>
            </a:r>
            <a:r>
              <a:rPr lang="en-GB" sz="2400" b="0" i="0" dirty="0" smtClean="0">
                <a:effectLst/>
              </a:rPr>
              <a:t>, Oracle Application Express etc.)</a:t>
            </a:r>
          </a:p>
          <a:p>
            <a:pPr marL="342900" indent="-342900">
              <a:spcAft>
                <a:spcPts val="1200"/>
              </a:spcAft>
              <a:buFont typeface="Arial" panose="020B0604020202020204" pitchFamily="34" charset="0"/>
              <a:buChar char="•"/>
            </a:pPr>
            <a:r>
              <a:rPr lang="en-GB" sz="2400" b="0" i="0" dirty="0" smtClean="0">
                <a:effectLst/>
              </a:rPr>
              <a:t>The concepts of relational database querying are core to understanding how to do similar things using programming languages such as R or Python.</a:t>
            </a:r>
            <a:endParaRPr lang="en-GB" sz="2400" b="0" i="0" dirty="0">
              <a:effectLst/>
            </a:endParaRPr>
          </a:p>
        </p:txBody>
      </p:sp>
      <p:sp>
        <p:nvSpPr>
          <p:cNvPr id="5" name="TextBox 4"/>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pic>
        <p:nvPicPr>
          <p:cNvPr id="7170" name="Picture 2" descr="Image result for relational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617" y="4582391"/>
            <a:ext cx="2902905" cy="2185333"/>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9384557" y="1284166"/>
            <a:ext cx="2717965" cy="523220"/>
          </a:xfrm>
          <a:prstGeom prst="rect">
            <a:avLst/>
          </a:prstGeom>
          <a:noFill/>
        </p:spPr>
        <p:txBody>
          <a:bodyPr wrap="square" rtlCol="0">
            <a:spAutoFit/>
          </a:bodyPr>
          <a:lstStyle/>
          <a:p>
            <a:r>
              <a:rPr lang="de-DE" sz="2800" b="1" dirty="0" smtClean="0"/>
              <a:t>Lern </a:t>
            </a:r>
            <a:r>
              <a:rPr lang="de-DE" sz="2800" b="1" dirty="0" err="1" smtClean="0"/>
              <a:t>how</a:t>
            </a:r>
            <a:r>
              <a:rPr lang="de-DE" sz="2800" b="1" dirty="0" smtClean="0"/>
              <a:t> </a:t>
            </a:r>
            <a:r>
              <a:rPr lang="de-DE" sz="2800" b="1" dirty="0" err="1" smtClean="0"/>
              <a:t>to</a:t>
            </a:r>
            <a:r>
              <a:rPr lang="de-DE" sz="2800" b="1" dirty="0" smtClean="0"/>
              <a:t> </a:t>
            </a:r>
            <a:r>
              <a:rPr lang="de-DE" sz="2800" b="1" dirty="0" err="1" smtClean="0"/>
              <a:t>ask</a:t>
            </a:r>
            <a:endParaRPr lang="en-GB" sz="2800" b="1" dirty="0"/>
          </a:p>
        </p:txBody>
      </p:sp>
    </p:spTree>
    <p:extLst>
      <p:ext uri="{BB962C8B-B14F-4D97-AF65-F5344CB8AC3E}">
        <p14:creationId xmlns:p14="http://schemas.microsoft.com/office/powerpoint/2010/main" val="229342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282" y="1181388"/>
            <a:ext cx="5884718" cy="709757"/>
          </a:xfrm>
        </p:spPr>
        <p:txBody>
          <a:bodyPr/>
          <a:lstStyle/>
          <a:p>
            <a:pPr marL="0" indent="0">
              <a:buNone/>
            </a:pPr>
            <a:r>
              <a:rPr lang="en-GB" dirty="0"/>
              <a:t>Database Management Systems</a:t>
            </a:r>
          </a:p>
          <a:p>
            <a:pPr marL="0" indent="0">
              <a:buNone/>
            </a:pPr>
            <a:endParaRPr lang="en-GB" dirty="0"/>
          </a:p>
        </p:txBody>
      </p:sp>
      <p:sp>
        <p:nvSpPr>
          <p:cNvPr id="4" name="TextBox 3"/>
          <p:cNvSpPr txBox="1"/>
          <p:nvPr/>
        </p:nvSpPr>
        <p:spPr>
          <a:xfrm>
            <a:off x="0" y="103515"/>
            <a:ext cx="12192000" cy="523220"/>
          </a:xfrm>
          <a:prstGeom prst="rect">
            <a:avLst/>
          </a:prstGeom>
          <a:solidFill>
            <a:srgbClr val="CC0000">
              <a:alpha val="69804"/>
            </a:srgbClr>
          </a:solidFill>
        </p:spPr>
        <p:txBody>
          <a:bodyPr wrap="square" rtlCol="0">
            <a:spAutoFit/>
          </a:bodyPr>
          <a:lstStyle/>
          <a:p>
            <a:pPr algn="r"/>
            <a:r>
              <a:rPr lang="en-GB" sz="2800" dirty="0" smtClean="0"/>
              <a:t>1. </a:t>
            </a:r>
            <a:r>
              <a:rPr lang="en-GB" sz="2800" dirty="0"/>
              <a:t>Databases using </a:t>
            </a:r>
            <a:r>
              <a:rPr lang="en-GB" sz="2800" dirty="0" smtClean="0"/>
              <a:t>SQL</a:t>
            </a:r>
            <a:endParaRPr lang="en-GB" sz="2800" dirty="0"/>
          </a:p>
        </p:txBody>
      </p:sp>
      <p:sp>
        <p:nvSpPr>
          <p:cNvPr id="6" name="Rectangle 5"/>
          <p:cNvSpPr/>
          <p:nvPr/>
        </p:nvSpPr>
        <p:spPr>
          <a:xfrm>
            <a:off x="448195" y="2092451"/>
            <a:ext cx="6096000" cy="2246769"/>
          </a:xfrm>
          <a:prstGeom prst="rect">
            <a:avLst/>
          </a:prstGeom>
        </p:spPr>
        <p:txBody>
          <a:bodyPr>
            <a:spAutoFit/>
          </a:bodyPr>
          <a:lstStyle/>
          <a:p>
            <a:r>
              <a:rPr lang="en-GB" sz="2800" b="0" i="0" dirty="0" smtClean="0">
                <a:effectLst/>
              </a:rPr>
              <a:t>MySQL</a:t>
            </a:r>
          </a:p>
          <a:p>
            <a:r>
              <a:rPr lang="en-GB" sz="2800" b="0" i="0" dirty="0" smtClean="0">
                <a:effectLst/>
              </a:rPr>
              <a:t>PostgreSQL</a:t>
            </a:r>
          </a:p>
          <a:p>
            <a:r>
              <a:rPr lang="en-GB" sz="2800" b="0" i="0" dirty="0" smtClean="0">
                <a:effectLst/>
              </a:rPr>
              <a:t>MS Access</a:t>
            </a:r>
          </a:p>
          <a:p>
            <a:r>
              <a:rPr lang="en-GB" sz="2800" b="0" i="0" dirty="0" smtClean="0">
                <a:effectLst/>
              </a:rPr>
              <a:t>MS SQL Server </a:t>
            </a:r>
          </a:p>
          <a:p>
            <a:r>
              <a:rPr lang="en-GB" sz="2800" b="0" i="0" dirty="0" smtClean="0">
                <a:effectLst/>
              </a:rPr>
              <a:t>Oracle Database</a:t>
            </a:r>
            <a:endParaRPr lang="en-GB" sz="2800" dirty="0"/>
          </a:p>
        </p:txBody>
      </p:sp>
      <p:sp>
        <p:nvSpPr>
          <p:cNvPr id="7" name="Right Arrow 6"/>
          <p:cNvSpPr/>
          <p:nvPr/>
        </p:nvSpPr>
        <p:spPr>
          <a:xfrm>
            <a:off x="3895205" y="2315426"/>
            <a:ext cx="978408" cy="484632"/>
          </a:xfrm>
          <a:prstGeom prst="rightArrow">
            <a:avLst/>
          </a:prstGeom>
          <a:solidFill>
            <a:srgbClr val="FF0000">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rot="5400000">
            <a:off x="7518159" y="2855483"/>
            <a:ext cx="550319" cy="484632"/>
          </a:xfrm>
          <a:prstGeom prst="rightArrow">
            <a:avLst>
              <a:gd name="adj1" fmla="val 45283"/>
              <a:gd name="adj2" fmla="val 50000"/>
            </a:avLst>
          </a:prstGeom>
          <a:solidFill>
            <a:srgbClr val="FF0000">
              <a:alpha val="6980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6096000" y="2184188"/>
            <a:ext cx="4286250" cy="523220"/>
          </a:xfrm>
          <a:prstGeom prst="rect">
            <a:avLst/>
          </a:prstGeom>
          <a:noFill/>
        </p:spPr>
        <p:txBody>
          <a:bodyPr wrap="square" rtlCol="0">
            <a:spAutoFit/>
          </a:bodyPr>
          <a:lstStyle/>
          <a:p>
            <a:r>
              <a:rPr lang="en-GB" sz="2800" dirty="0" smtClean="0"/>
              <a:t>Which one should I use?</a:t>
            </a:r>
            <a:endParaRPr lang="en-GB" sz="2800" dirty="0"/>
          </a:p>
        </p:txBody>
      </p:sp>
      <p:sp>
        <p:nvSpPr>
          <p:cNvPr id="10" name="TextBox 9"/>
          <p:cNvSpPr txBox="1"/>
          <p:nvPr/>
        </p:nvSpPr>
        <p:spPr>
          <a:xfrm>
            <a:off x="6045778" y="3488190"/>
            <a:ext cx="5521382" cy="3046988"/>
          </a:xfrm>
          <a:prstGeom prst="rect">
            <a:avLst/>
          </a:prstGeom>
          <a:noFill/>
        </p:spPr>
        <p:txBody>
          <a:bodyPr wrap="square" rtlCol="0">
            <a:spAutoFit/>
          </a:bodyPr>
          <a:lstStyle/>
          <a:p>
            <a:r>
              <a:rPr lang="en-GB" sz="2400" dirty="0" smtClean="0"/>
              <a:t>Depend on what you need to do. </a:t>
            </a:r>
          </a:p>
          <a:p>
            <a:r>
              <a:rPr lang="en-GB" sz="2400" dirty="0" smtClean="0"/>
              <a:t>Few things to take into account:</a:t>
            </a:r>
          </a:p>
          <a:p>
            <a:endParaRPr lang="en-GB" sz="2400" dirty="0" smtClean="0"/>
          </a:p>
          <a:p>
            <a:pPr marL="285750" indent="-285750">
              <a:buFont typeface="Arial" panose="020B0604020202020204" pitchFamily="34" charset="0"/>
              <a:buChar char="•"/>
            </a:pPr>
            <a:r>
              <a:rPr lang="en-GB" sz="2400" dirty="0" smtClean="0"/>
              <a:t>Size of the Dataset</a:t>
            </a:r>
          </a:p>
          <a:p>
            <a:pPr marL="285750" indent="-285750">
              <a:buFont typeface="Arial" panose="020B0604020202020204" pitchFamily="34" charset="0"/>
              <a:buChar char="•"/>
            </a:pPr>
            <a:r>
              <a:rPr lang="en-GB" sz="2400" dirty="0" smtClean="0"/>
              <a:t>Single/multiple user</a:t>
            </a:r>
          </a:p>
          <a:p>
            <a:pPr marL="285750" indent="-285750">
              <a:buFont typeface="Arial" panose="020B0604020202020204" pitchFamily="34" charset="0"/>
              <a:buChar char="•"/>
            </a:pPr>
            <a:r>
              <a:rPr lang="en-GB" sz="2400" dirty="0" smtClean="0"/>
              <a:t>User friendly </a:t>
            </a:r>
          </a:p>
          <a:p>
            <a:pPr marL="285750" indent="-285750">
              <a:buFont typeface="Arial" panose="020B0604020202020204" pitchFamily="34" charset="0"/>
              <a:buChar char="•"/>
            </a:pPr>
            <a:r>
              <a:rPr lang="en-GB" sz="2400" dirty="0" smtClean="0"/>
              <a:t>Costs</a:t>
            </a:r>
          </a:p>
          <a:p>
            <a:pPr marL="285750" indent="-285750">
              <a:buFont typeface="Arial" panose="020B0604020202020204" pitchFamily="34" charset="0"/>
              <a:buChar char="•"/>
            </a:pPr>
            <a:r>
              <a:rPr lang="en-GB" sz="2400" dirty="0" smtClean="0"/>
              <a:t>Need to link it to other system (e.g. GIS)</a:t>
            </a:r>
          </a:p>
        </p:txBody>
      </p:sp>
      <p:sp>
        <p:nvSpPr>
          <p:cNvPr id="2" name="CasellaDiTesto 1"/>
          <p:cNvSpPr txBox="1"/>
          <p:nvPr/>
        </p:nvSpPr>
        <p:spPr>
          <a:xfrm>
            <a:off x="2784022" y="5152017"/>
            <a:ext cx="1208314" cy="523220"/>
          </a:xfrm>
          <a:prstGeom prst="rect">
            <a:avLst/>
          </a:prstGeom>
          <a:noFill/>
        </p:spPr>
        <p:txBody>
          <a:bodyPr wrap="square" rtlCol="0">
            <a:spAutoFit/>
          </a:bodyPr>
          <a:lstStyle/>
          <a:p>
            <a:r>
              <a:rPr lang="de-DE" sz="2800" b="1" dirty="0" err="1" smtClean="0"/>
              <a:t>SQLite</a:t>
            </a:r>
            <a:endParaRPr lang="en-GB" sz="2800" b="1" dirty="0"/>
          </a:p>
        </p:txBody>
      </p:sp>
    </p:spTree>
    <p:extLst>
      <p:ext uri="{BB962C8B-B14F-4D97-AF65-F5344CB8AC3E}">
        <p14:creationId xmlns:p14="http://schemas.microsoft.com/office/powerpoint/2010/main" val="3805966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2853</Words>
  <Application>Microsoft Office PowerPoint</Application>
  <PresentationFormat>Personalizzato</PresentationFormat>
  <Paragraphs>541</Paragraphs>
  <Slides>50</Slides>
  <Notes>1</Notes>
  <HiddenSlides>0</HiddenSlides>
  <MMClips>0</MMClips>
  <ScaleCrop>false</ScaleCrop>
  <HeadingPairs>
    <vt:vector size="4" baseType="variant">
      <vt:variant>
        <vt:lpstr>Tema</vt:lpstr>
      </vt:variant>
      <vt:variant>
        <vt:i4>1</vt:i4>
      </vt:variant>
      <vt:variant>
        <vt:lpstr>Titoli diapositive</vt:lpstr>
      </vt:variant>
      <vt:variant>
        <vt:i4>50</vt:i4>
      </vt:variant>
    </vt:vector>
  </HeadingPairs>
  <TitlesOfParts>
    <vt:vector size="51" baseType="lpstr">
      <vt:lpstr>Office Theme</vt:lpstr>
      <vt:lpstr>SQL  for Humanities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Why use relational databases?</vt:lpstr>
      <vt:lpstr>Presentazione standard di PowerPoint</vt:lpstr>
      <vt:lpstr>Presentazione standard di PowerPoint</vt:lpstr>
      <vt:lpstr>Presentazione standard di PowerPoint</vt:lpstr>
      <vt:lpstr>Keying is the key</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University of Edinburgh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Humanities</dc:title>
  <dc:creator>MICHIELIN Lucia</dc:creator>
  <cp:lastModifiedBy>SEVEN</cp:lastModifiedBy>
  <cp:revision>77</cp:revision>
  <dcterms:created xsi:type="dcterms:W3CDTF">2017-09-22T11:41:55Z</dcterms:created>
  <dcterms:modified xsi:type="dcterms:W3CDTF">2017-09-27T11:37:05Z</dcterms:modified>
</cp:coreProperties>
</file>