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71" r:id="rId4"/>
    <p:sldId id="258" r:id="rId5"/>
    <p:sldId id="259" r:id="rId6"/>
    <p:sldId id="260" r:id="rId7"/>
    <p:sldId id="267" r:id="rId8"/>
    <p:sldId id="266" r:id="rId9"/>
    <p:sldId id="261" r:id="rId10"/>
    <p:sldId id="270" r:id="rId11"/>
    <p:sldId id="263" r:id="rId12"/>
    <p:sldId id="264" r:id="rId13"/>
    <p:sldId id="265"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92"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706087-2602-4B22-A4EC-030C0A5FDAC2}" type="datetimeFigureOut">
              <a:rPr lang="en-GB" smtClean="0"/>
              <a:t>2014-11-30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84F90-CAA1-4AE4-A8DC-655DEF17E5A8}" type="slidenum">
              <a:rPr lang="en-GB" smtClean="0"/>
              <a:t>‹#›</a:t>
            </a:fld>
            <a:endParaRPr lang="en-GB"/>
          </a:p>
        </p:txBody>
      </p:sp>
    </p:spTree>
    <p:extLst>
      <p:ext uri="{BB962C8B-B14F-4D97-AF65-F5344CB8AC3E}">
        <p14:creationId xmlns:p14="http://schemas.microsoft.com/office/powerpoint/2010/main" val="3163646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2F84F90-CAA1-4AE4-A8DC-655DEF17E5A8}" type="slidenum">
              <a:rPr lang="en-GB" smtClean="0"/>
              <a:t>1</a:t>
            </a:fld>
            <a:endParaRPr lang="en-GB"/>
          </a:p>
        </p:txBody>
      </p:sp>
    </p:spTree>
    <p:extLst>
      <p:ext uri="{BB962C8B-B14F-4D97-AF65-F5344CB8AC3E}">
        <p14:creationId xmlns:p14="http://schemas.microsoft.com/office/powerpoint/2010/main" val="83832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2F84F90-CAA1-4AE4-A8DC-655DEF17E5A8}" type="slidenum">
              <a:rPr lang="en-GB" smtClean="0"/>
              <a:t>2</a:t>
            </a:fld>
            <a:endParaRPr lang="en-GB"/>
          </a:p>
        </p:txBody>
      </p:sp>
    </p:spTree>
    <p:extLst>
      <p:ext uri="{BB962C8B-B14F-4D97-AF65-F5344CB8AC3E}">
        <p14:creationId xmlns:p14="http://schemas.microsoft.com/office/powerpoint/2010/main" val="1250809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2F84F90-CAA1-4AE4-A8DC-655DEF17E5A8}" type="slidenum">
              <a:rPr lang="en-GB" smtClean="0"/>
              <a:t>3</a:t>
            </a:fld>
            <a:endParaRPr lang="en-GB"/>
          </a:p>
        </p:txBody>
      </p:sp>
    </p:spTree>
    <p:extLst>
      <p:ext uri="{BB962C8B-B14F-4D97-AF65-F5344CB8AC3E}">
        <p14:creationId xmlns:p14="http://schemas.microsoft.com/office/powerpoint/2010/main" val="2341931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E102BFF-5D54-4040-86D0-0AC40FACE680}" type="datetime1">
              <a:rPr lang="en-CA" smtClean="0"/>
              <a:t>2014-11-30</a:t>
            </a:fld>
            <a:endParaRPr lang="en-CA"/>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CA"/>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3A7A0B6-B590-41AD-844B-280747D26E66}" type="slidenum">
              <a:rPr lang="en-CA" smtClean="0"/>
              <a:t>‹#›</a:t>
            </a:fld>
            <a:endParaRPr lang="en-CA"/>
          </a:p>
        </p:txBody>
      </p:sp>
    </p:spTree>
    <p:extLst>
      <p:ext uri="{BB962C8B-B14F-4D97-AF65-F5344CB8AC3E}">
        <p14:creationId xmlns:p14="http://schemas.microsoft.com/office/powerpoint/2010/main" val="2376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83D8C-ECC7-4343-BBD2-F47EFF01F9B7}" type="datetime1">
              <a:rPr lang="en-CA" smtClean="0"/>
              <a:t>2014-11-30</a:t>
            </a:fld>
            <a:endParaRPr lang="en-CA"/>
          </a:p>
        </p:txBody>
      </p:sp>
      <p:sp>
        <p:nvSpPr>
          <p:cNvPr id="6" name="Footer Placeholder 5"/>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3A7A0B6-B590-41AD-844B-280747D26E66}" type="slidenum">
              <a:rPr lang="en-CA" smtClean="0"/>
              <a:t>‹#›</a:t>
            </a:fld>
            <a:endParaRPr lang="en-CA"/>
          </a:p>
        </p:txBody>
      </p:sp>
    </p:spTree>
    <p:extLst>
      <p:ext uri="{BB962C8B-B14F-4D97-AF65-F5344CB8AC3E}">
        <p14:creationId xmlns:p14="http://schemas.microsoft.com/office/powerpoint/2010/main" val="128465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EE80B1-332D-462D-8BF5-7F35DA422293}" type="datetime1">
              <a:rPr lang="en-CA" smtClean="0"/>
              <a:t>2014-11-30</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A7A0B6-B590-41AD-844B-280747D26E66}" type="slidenum">
              <a:rPr lang="en-CA" smtClean="0"/>
              <a:t>‹#›</a:t>
            </a:fld>
            <a:endParaRPr lang="en-CA"/>
          </a:p>
        </p:txBody>
      </p:sp>
    </p:spTree>
    <p:extLst>
      <p:ext uri="{BB962C8B-B14F-4D97-AF65-F5344CB8AC3E}">
        <p14:creationId xmlns:p14="http://schemas.microsoft.com/office/powerpoint/2010/main" val="3753348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E0293A-F5FC-4BE3-BD4D-5616CBF61DDD}" type="datetime1">
              <a:rPr lang="en-CA" smtClean="0"/>
              <a:t>2014-11-30</a:t>
            </a:fld>
            <a:endParaRPr lang="en-CA"/>
          </a:p>
        </p:txBody>
      </p:sp>
      <p:sp>
        <p:nvSpPr>
          <p:cNvPr id="5" name="Footer Placeholder 4"/>
          <p:cNvSpPr>
            <a:spLocks noGrp="1"/>
          </p:cNvSpPr>
          <p:nvPr>
            <p:ph type="ftr" sz="quarter" idx="11"/>
          </p:nvPr>
        </p:nvSpPr>
        <p:spPr/>
        <p:txBody>
          <a:bodyPr/>
          <a:lstStyle/>
          <a:p>
            <a:endParaRPr lang="en-CA"/>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A7A0B6-B590-41AD-844B-280747D26E66}" type="slidenum">
              <a:rPr lang="en-CA" smtClean="0"/>
              <a:t>‹#›</a:t>
            </a:fld>
            <a:endParaRPr lang="en-CA"/>
          </a:p>
        </p:txBody>
      </p:sp>
    </p:spTree>
    <p:extLst>
      <p:ext uri="{BB962C8B-B14F-4D97-AF65-F5344CB8AC3E}">
        <p14:creationId xmlns:p14="http://schemas.microsoft.com/office/powerpoint/2010/main" val="1656095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DFAF1B-6B2C-4FF7-B061-0E750AF3025B}" type="datetime1">
              <a:rPr lang="en-CA" smtClean="0"/>
              <a:t>2014-11-30</a:t>
            </a:fld>
            <a:endParaRPr lang="en-CA"/>
          </a:p>
        </p:txBody>
      </p:sp>
      <p:sp>
        <p:nvSpPr>
          <p:cNvPr id="5" name="Footer Placeholder 4"/>
          <p:cNvSpPr>
            <a:spLocks noGrp="1"/>
          </p:cNvSpPr>
          <p:nvPr>
            <p:ph type="ftr" sz="quarter" idx="11"/>
          </p:nvPr>
        </p:nvSpPr>
        <p:spPr/>
        <p:txBody>
          <a:bodyPr/>
          <a:lstStyle/>
          <a:p>
            <a:endParaRPr lang="en-CA"/>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A7A0B6-B590-41AD-844B-280747D26E66}" type="slidenum">
              <a:rPr lang="en-CA" smtClean="0"/>
              <a:t>‹#›</a:t>
            </a:fld>
            <a:endParaRPr lang="en-CA"/>
          </a:p>
        </p:txBody>
      </p:sp>
    </p:spTree>
    <p:extLst>
      <p:ext uri="{BB962C8B-B14F-4D97-AF65-F5344CB8AC3E}">
        <p14:creationId xmlns:p14="http://schemas.microsoft.com/office/powerpoint/2010/main" val="3640253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1CB608-F928-44EA-93BF-166E153DF3A1}" type="datetime1">
              <a:rPr lang="en-CA" smtClean="0"/>
              <a:t>2014-11-30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3A7A0B6-B590-41AD-844B-280747D26E66}" type="slidenum">
              <a:rPr lang="en-CA" smtClean="0"/>
              <a:t>‹#›</a:t>
            </a:fld>
            <a:endParaRPr lang="en-CA"/>
          </a:p>
        </p:txBody>
      </p:sp>
    </p:spTree>
    <p:extLst>
      <p:ext uri="{BB962C8B-B14F-4D97-AF65-F5344CB8AC3E}">
        <p14:creationId xmlns:p14="http://schemas.microsoft.com/office/powerpoint/2010/main" val="124610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CD339D-6261-45C7-9181-C9FEE000878E}" type="datetime1">
              <a:rPr lang="en-CA" smtClean="0"/>
              <a:t>2014-11-30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3A7A0B6-B590-41AD-844B-280747D26E66}" type="slidenum">
              <a:rPr lang="en-CA" smtClean="0"/>
              <a:t>‹#›</a:t>
            </a:fld>
            <a:endParaRPr lang="en-CA"/>
          </a:p>
        </p:txBody>
      </p:sp>
    </p:spTree>
    <p:extLst>
      <p:ext uri="{BB962C8B-B14F-4D97-AF65-F5344CB8AC3E}">
        <p14:creationId xmlns:p14="http://schemas.microsoft.com/office/powerpoint/2010/main" val="91321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29A5A1-493C-4C13-B9A4-D6B988B2C8E9}" type="datetime1">
              <a:rPr lang="en-CA" smtClean="0"/>
              <a:t>2014-11-30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A7A0B6-B590-41AD-844B-280747D26E66}" type="slidenum">
              <a:rPr lang="en-CA" smtClean="0"/>
              <a:t>‹#›</a:t>
            </a:fld>
            <a:endParaRPr lang="en-CA"/>
          </a:p>
        </p:txBody>
      </p:sp>
    </p:spTree>
    <p:extLst>
      <p:ext uri="{BB962C8B-B14F-4D97-AF65-F5344CB8AC3E}">
        <p14:creationId xmlns:p14="http://schemas.microsoft.com/office/powerpoint/2010/main" val="3086145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21CE9D-9817-4D72-BFCB-968A2B448CFF}" type="datetime1">
              <a:rPr lang="en-CA" smtClean="0"/>
              <a:t>2014-11-30</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A7A0B6-B590-41AD-844B-280747D26E66}" type="slidenum">
              <a:rPr lang="en-CA" smtClean="0"/>
              <a:t>‹#›</a:t>
            </a:fld>
            <a:endParaRPr lang="en-CA"/>
          </a:p>
        </p:txBody>
      </p:sp>
    </p:spTree>
    <p:extLst>
      <p:ext uri="{BB962C8B-B14F-4D97-AF65-F5344CB8AC3E}">
        <p14:creationId xmlns:p14="http://schemas.microsoft.com/office/powerpoint/2010/main" val="95694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F6AF97-A70A-433E-AFB5-80F73DBB22F3}" type="datetime1">
              <a:rPr lang="en-CA" smtClean="0"/>
              <a:t>2014-11-30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A7A0B6-B590-41AD-844B-280747D26E66}" type="slidenum">
              <a:rPr lang="en-CA" smtClean="0"/>
              <a:t>‹#›</a:t>
            </a:fld>
            <a:endParaRPr lang="en-CA"/>
          </a:p>
        </p:txBody>
      </p:sp>
    </p:spTree>
    <p:extLst>
      <p:ext uri="{BB962C8B-B14F-4D97-AF65-F5344CB8AC3E}">
        <p14:creationId xmlns:p14="http://schemas.microsoft.com/office/powerpoint/2010/main" val="167441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6FA2BE-2D06-43BF-A375-4F588395C5CE}" type="datetime1">
              <a:rPr lang="en-CA" smtClean="0"/>
              <a:t>2014-11-30</a:t>
            </a:fld>
            <a:endParaRPr lang="en-CA"/>
          </a:p>
        </p:txBody>
      </p:sp>
      <p:sp>
        <p:nvSpPr>
          <p:cNvPr id="5" name="Footer Placeholder 4"/>
          <p:cNvSpPr>
            <a:spLocks noGrp="1"/>
          </p:cNvSpPr>
          <p:nvPr>
            <p:ph type="ftr" sz="quarter" idx="11"/>
          </p:nvPr>
        </p:nvSpPr>
        <p:spPr/>
        <p:txBody>
          <a:bodyPr/>
          <a:lstStyle/>
          <a:p>
            <a:endParaRPr lang="en-CA"/>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A7A0B6-B590-41AD-844B-280747D26E66}" type="slidenum">
              <a:rPr lang="en-CA" smtClean="0"/>
              <a:t>‹#›</a:t>
            </a:fld>
            <a:endParaRPr lang="en-CA"/>
          </a:p>
        </p:txBody>
      </p:sp>
    </p:spTree>
    <p:extLst>
      <p:ext uri="{BB962C8B-B14F-4D97-AF65-F5344CB8AC3E}">
        <p14:creationId xmlns:p14="http://schemas.microsoft.com/office/powerpoint/2010/main" val="428481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0DEE7-75A2-4D74-ABED-A6B02B563EB5}" type="datetime1">
              <a:rPr lang="en-CA" smtClean="0"/>
              <a:t>2014-11-30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3A7A0B6-B590-41AD-844B-280747D26E66}" type="slidenum">
              <a:rPr lang="en-CA" smtClean="0"/>
              <a:t>‹#›</a:t>
            </a:fld>
            <a:endParaRPr lang="en-CA"/>
          </a:p>
        </p:txBody>
      </p:sp>
    </p:spTree>
    <p:extLst>
      <p:ext uri="{BB962C8B-B14F-4D97-AF65-F5344CB8AC3E}">
        <p14:creationId xmlns:p14="http://schemas.microsoft.com/office/powerpoint/2010/main" val="265959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17A914-EFA1-4CA2-8474-E8FFB784A706}" type="datetime1">
              <a:rPr lang="en-CA" smtClean="0"/>
              <a:t>2014-11-30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3A7A0B6-B590-41AD-844B-280747D26E66}" type="slidenum">
              <a:rPr lang="en-CA" smtClean="0"/>
              <a:t>‹#›</a:t>
            </a:fld>
            <a:endParaRPr lang="en-CA"/>
          </a:p>
        </p:txBody>
      </p:sp>
    </p:spTree>
    <p:extLst>
      <p:ext uri="{BB962C8B-B14F-4D97-AF65-F5344CB8AC3E}">
        <p14:creationId xmlns:p14="http://schemas.microsoft.com/office/powerpoint/2010/main" val="292681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05CD39-36C0-41E4-8584-C2C8C81A03FC}" type="datetime1">
              <a:rPr lang="en-CA" smtClean="0"/>
              <a:t>2014-11-30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3A7A0B6-B590-41AD-844B-280747D26E66}" type="slidenum">
              <a:rPr lang="en-CA" smtClean="0"/>
              <a:t>‹#›</a:t>
            </a:fld>
            <a:endParaRPr lang="en-CA"/>
          </a:p>
        </p:txBody>
      </p:sp>
    </p:spTree>
    <p:extLst>
      <p:ext uri="{BB962C8B-B14F-4D97-AF65-F5344CB8AC3E}">
        <p14:creationId xmlns:p14="http://schemas.microsoft.com/office/powerpoint/2010/main" val="170499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211BD-D5D1-43D8-8DAD-1BB32E435A4E}" type="datetime1">
              <a:rPr lang="en-CA" smtClean="0"/>
              <a:t>2014-11-30</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3A7A0B6-B590-41AD-844B-280747D26E66}" type="slidenum">
              <a:rPr lang="en-CA" smtClean="0"/>
              <a:t>‹#›</a:t>
            </a:fld>
            <a:endParaRPr lang="en-CA"/>
          </a:p>
        </p:txBody>
      </p:sp>
    </p:spTree>
    <p:extLst>
      <p:ext uri="{BB962C8B-B14F-4D97-AF65-F5344CB8AC3E}">
        <p14:creationId xmlns:p14="http://schemas.microsoft.com/office/powerpoint/2010/main" val="326652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1CA6FA-6942-469B-8951-D7BE24376284}" type="datetime1">
              <a:rPr lang="en-CA" smtClean="0"/>
              <a:t>2014-11-30</a:t>
            </a:fld>
            <a:endParaRPr lang="en-CA"/>
          </a:p>
        </p:txBody>
      </p:sp>
      <p:sp>
        <p:nvSpPr>
          <p:cNvPr id="6" name="Footer Placeholder 5"/>
          <p:cNvSpPr>
            <a:spLocks noGrp="1"/>
          </p:cNvSpPr>
          <p:nvPr>
            <p:ph type="ftr" sz="quarter" idx="11"/>
          </p:nvPr>
        </p:nvSpPr>
        <p:spPr/>
        <p:txBody>
          <a:bodyPr/>
          <a:lstStyle/>
          <a:p>
            <a:endParaRPr lang="en-CA"/>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3A7A0B6-B590-41AD-844B-280747D26E66}" type="slidenum">
              <a:rPr lang="en-CA" smtClean="0"/>
              <a:t>‹#›</a:t>
            </a:fld>
            <a:endParaRPr lang="en-CA"/>
          </a:p>
        </p:txBody>
      </p:sp>
    </p:spTree>
    <p:extLst>
      <p:ext uri="{BB962C8B-B14F-4D97-AF65-F5344CB8AC3E}">
        <p14:creationId xmlns:p14="http://schemas.microsoft.com/office/powerpoint/2010/main" val="128913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8D719-40ED-4522-9ADD-528577F9E972}" type="datetime1">
              <a:rPr lang="en-CA" smtClean="0"/>
              <a:t>2014-11-30</a:t>
            </a:fld>
            <a:endParaRPr lang="en-CA"/>
          </a:p>
        </p:txBody>
      </p:sp>
      <p:sp>
        <p:nvSpPr>
          <p:cNvPr id="6" name="Footer Placeholder 5"/>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3A7A0B6-B590-41AD-844B-280747D26E66}" type="slidenum">
              <a:rPr lang="en-CA" smtClean="0"/>
              <a:t>‹#›</a:t>
            </a:fld>
            <a:endParaRPr lang="en-CA"/>
          </a:p>
        </p:txBody>
      </p:sp>
    </p:spTree>
    <p:extLst>
      <p:ext uri="{BB962C8B-B14F-4D97-AF65-F5344CB8AC3E}">
        <p14:creationId xmlns:p14="http://schemas.microsoft.com/office/powerpoint/2010/main" val="39065502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B0AEF42-D372-413F-9B2E-F758912559BA}" type="datetime1">
              <a:rPr lang="en-CA" smtClean="0"/>
              <a:t>2014-11-30</a:t>
            </a:fld>
            <a:endParaRPr lang="en-CA"/>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CA"/>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13A7A0B6-B590-41AD-844B-280747D26E66}" type="slidenum">
              <a:rPr lang="en-CA" smtClean="0"/>
              <a:t>‹#›</a:t>
            </a:fld>
            <a:endParaRPr lang="en-CA"/>
          </a:p>
        </p:txBody>
      </p:sp>
    </p:spTree>
    <p:extLst>
      <p:ext uri="{BB962C8B-B14F-4D97-AF65-F5344CB8AC3E}">
        <p14:creationId xmlns:p14="http://schemas.microsoft.com/office/powerpoint/2010/main" val="42293705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Volunteer Movie Scheduler</a:t>
            </a:r>
            <a:br>
              <a:rPr lang="en-CA" dirty="0" smtClean="0"/>
            </a:br>
            <a:r>
              <a:rPr lang="en-CA" dirty="0" err="1" smtClean="0"/>
              <a:t>Achievatron</a:t>
            </a:r>
            <a:r>
              <a:rPr lang="en-CA" dirty="0" smtClean="0"/>
              <a:t> Unlimited</a:t>
            </a:r>
            <a:endParaRPr lang="en-CA" dirty="0"/>
          </a:p>
        </p:txBody>
      </p:sp>
      <p:sp>
        <p:nvSpPr>
          <p:cNvPr id="3" name="Subtitle 2"/>
          <p:cNvSpPr>
            <a:spLocks noGrp="1"/>
          </p:cNvSpPr>
          <p:nvPr>
            <p:ph type="subTitle" idx="1"/>
          </p:nvPr>
        </p:nvSpPr>
        <p:spPr>
          <a:xfrm>
            <a:off x="1524000" y="4777380"/>
            <a:ext cx="9144000" cy="1326239"/>
          </a:xfrm>
        </p:spPr>
        <p:txBody>
          <a:bodyPr>
            <a:normAutofit/>
          </a:bodyPr>
          <a:lstStyle/>
          <a:p>
            <a:r>
              <a:rPr lang="en-CA" dirty="0" smtClean="0"/>
              <a:t>Group 06</a:t>
            </a:r>
          </a:p>
          <a:p>
            <a:r>
              <a:rPr lang="en-CA" cap="none" dirty="0" smtClean="0"/>
              <a:t>Iain Workman, John Mason, Ryan La Forge , Matthew Galbraith, Mitchell Corbett</a:t>
            </a:r>
          </a:p>
          <a:p>
            <a:endParaRPr lang="en-CA" dirty="0"/>
          </a:p>
        </p:txBody>
      </p:sp>
      <p:sp>
        <p:nvSpPr>
          <p:cNvPr id="4" name="Slide Number Placeholder 3"/>
          <p:cNvSpPr>
            <a:spLocks noGrp="1"/>
          </p:cNvSpPr>
          <p:nvPr>
            <p:ph type="sldNum" sz="quarter" idx="12"/>
          </p:nvPr>
        </p:nvSpPr>
        <p:spPr/>
        <p:txBody>
          <a:bodyPr/>
          <a:lstStyle/>
          <a:p>
            <a:fld id="{13A7A0B6-B590-41AD-844B-280747D26E66}" type="slidenum">
              <a:rPr lang="en-CA" smtClean="0"/>
              <a:t>1</a:t>
            </a:fld>
            <a:endParaRPr lang="en-CA"/>
          </a:p>
        </p:txBody>
      </p:sp>
    </p:spTree>
    <p:extLst>
      <p:ext uri="{BB962C8B-B14F-4D97-AF65-F5344CB8AC3E}">
        <p14:creationId xmlns:p14="http://schemas.microsoft.com/office/powerpoint/2010/main" val="859096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have we done so far?</a:t>
            </a:r>
            <a:endParaRPr lang="en-CA" dirty="0"/>
          </a:p>
        </p:txBody>
      </p:sp>
      <p:sp>
        <p:nvSpPr>
          <p:cNvPr id="3" name="Content Placeholder 2"/>
          <p:cNvSpPr>
            <a:spLocks noGrp="1"/>
          </p:cNvSpPr>
          <p:nvPr>
            <p:ph idx="1"/>
          </p:nvPr>
        </p:nvSpPr>
        <p:spPr>
          <a:xfrm>
            <a:off x="1154955" y="2603500"/>
            <a:ext cx="8761412" cy="3867638"/>
          </a:xfrm>
        </p:spPr>
        <p:txBody>
          <a:bodyPr>
            <a:normAutofit/>
          </a:bodyPr>
          <a:lstStyle/>
          <a:p>
            <a:r>
              <a:rPr lang="en-CA" dirty="0" smtClean="0"/>
              <a:t>Schedule</a:t>
            </a:r>
          </a:p>
          <a:p>
            <a:pPr lvl="1"/>
            <a:r>
              <a:rPr lang="en-CA" dirty="0" smtClean="0"/>
              <a:t>Can add and remove Scenes to and from the Schedule</a:t>
            </a:r>
          </a:p>
          <a:p>
            <a:pPr lvl="1"/>
            <a:r>
              <a:rPr lang="en-CA" dirty="0" smtClean="0"/>
              <a:t>Provides feedback on which Scenes can and Can’t be shot</a:t>
            </a:r>
          </a:p>
          <a:p>
            <a:r>
              <a:rPr lang="en-CA" dirty="0"/>
              <a:t>Script and Scenes</a:t>
            </a:r>
          </a:p>
          <a:p>
            <a:pPr lvl="1"/>
            <a:r>
              <a:rPr lang="en-CA" dirty="0"/>
              <a:t>Can create Script</a:t>
            </a:r>
          </a:p>
          <a:p>
            <a:pPr lvl="1"/>
            <a:r>
              <a:rPr lang="en-CA" dirty="0"/>
              <a:t>Can add new Scenes to Script</a:t>
            </a:r>
          </a:p>
          <a:p>
            <a:pPr lvl="1"/>
            <a:r>
              <a:rPr lang="en-CA" dirty="0"/>
              <a:t>Can add required Volunteers and Equipment to Scenes</a:t>
            </a:r>
          </a:p>
          <a:p>
            <a:r>
              <a:rPr lang="en-CA" dirty="0" smtClean="0"/>
              <a:t>Conflict Management</a:t>
            </a:r>
          </a:p>
          <a:p>
            <a:pPr lvl="1"/>
            <a:r>
              <a:rPr lang="en-CA" dirty="0" smtClean="0"/>
              <a:t>Can email relevant Volunteers when a Scene cannot be scheduled</a:t>
            </a:r>
          </a:p>
          <a:p>
            <a:pPr lvl="1"/>
            <a:r>
              <a:rPr lang="en-CA" dirty="0" smtClean="0"/>
              <a:t>Can ignore a conflict in a Schedule</a:t>
            </a:r>
          </a:p>
          <a:p>
            <a:endParaRPr lang="en-CA" dirty="0" smtClean="0"/>
          </a:p>
        </p:txBody>
      </p:sp>
      <p:sp>
        <p:nvSpPr>
          <p:cNvPr id="4" name="Slide Number Placeholder 3"/>
          <p:cNvSpPr>
            <a:spLocks noGrp="1"/>
          </p:cNvSpPr>
          <p:nvPr>
            <p:ph type="sldNum" sz="quarter" idx="12"/>
          </p:nvPr>
        </p:nvSpPr>
        <p:spPr/>
        <p:txBody>
          <a:bodyPr/>
          <a:lstStyle/>
          <a:p>
            <a:fld id="{13A7A0B6-B590-41AD-844B-280747D26E66}" type="slidenum">
              <a:rPr lang="en-CA" smtClean="0"/>
              <a:t>10</a:t>
            </a:fld>
            <a:endParaRPr lang="en-CA"/>
          </a:p>
        </p:txBody>
      </p:sp>
      <p:sp>
        <p:nvSpPr>
          <p:cNvPr id="5" name="TextBox 4"/>
          <p:cNvSpPr txBox="1"/>
          <p:nvPr/>
        </p:nvSpPr>
        <p:spPr>
          <a:xfrm>
            <a:off x="2391508" y="1680632"/>
            <a:ext cx="4129657" cy="369332"/>
          </a:xfrm>
          <a:prstGeom prst="rect">
            <a:avLst/>
          </a:prstGeom>
          <a:noFill/>
        </p:spPr>
        <p:txBody>
          <a:bodyPr wrap="none" rtlCol="0">
            <a:spAutoFit/>
          </a:bodyPr>
          <a:lstStyle/>
          <a:p>
            <a:r>
              <a:rPr lang="en-CA" dirty="0" smtClean="0">
                <a:solidFill>
                  <a:schemeClr val="bg1"/>
                </a:solidFill>
              </a:rPr>
              <a:t>Success Scenarios Achieved(</a:t>
            </a:r>
            <a:r>
              <a:rPr lang="en-CA" dirty="0" err="1" smtClean="0">
                <a:solidFill>
                  <a:schemeClr val="bg1"/>
                </a:solidFill>
              </a:rPr>
              <a:t>atron</a:t>
            </a:r>
            <a:r>
              <a:rPr lang="en-CA" dirty="0" smtClean="0">
                <a:solidFill>
                  <a:schemeClr val="bg1"/>
                </a:solidFill>
              </a:rPr>
              <a:t>)</a:t>
            </a:r>
            <a:endParaRPr lang="en-GB" dirty="0">
              <a:solidFill>
                <a:schemeClr val="bg1"/>
              </a:solidFill>
            </a:endParaRPr>
          </a:p>
        </p:txBody>
      </p:sp>
    </p:spTree>
    <p:extLst>
      <p:ext uri="{BB962C8B-B14F-4D97-AF65-F5344CB8AC3E}">
        <p14:creationId xmlns:p14="http://schemas.microsoft.com/office/powerpoint/2010/main" val="18410623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Challenges</a:t>
            </a:r>
            <a:endParaRPr lang="en-CA" dirty="0"/>
          </a:p>
        </p:txBody>
      </p:sp>
      <p:sp>
        <p:nvSpPr>
          <p:cNvPr id="3" name="Content Placeholder 2"/>
          <p:cNvSpPr>
            <a:spLocks noGrp="1"/>
          </p:cNvSpPr>
          <p:nvPr>
            <p:ph idx="1"/>
          </p:nvPr>
        </p:nvSpPr>
        <p:spPr/>
        <p:txBody>
          <a:bodyPr/>
          <a:lstStyle/>
          <a:p>
            <a:r>
              <a:rPr lang="en-CA" dirty="0" smtClean="0"/>
              <a:t>We didn’t know what we didn’t know when we started</a:t>
            </a:r>
          </a:p>
          <a:p>
            <a:pPr lvl="1"/>
            <a:r>
              <a:rPr lang="en-CA" dirty="0" smtClean="0"/>
              <a:t>Getting </a:t>
            </a:r>
            <a:r>
              <a:rPr lang="en-CA" dirty="0" smtClean="0"/>
              <a:t>this stuff right at the beginning is all </a:t>
            </a:r>
            <a:r>
              <a:rPr lang="en-CA" dirty="0" smtClean="0"/>
              <a:t>important</a:t>
            </a:r>
            <a:endParaRPr lang="en-CA" dirty="0" smtClean="0"/>
          </a:p>
          <a:p>
            <a:pPr lvl="1"/>
            <a:r>
              <a:rPr lang="en-CA" dirty="0" smtClean="0"/>
              <a:t>Lots of time was wasted, lots of work had to be redone – both in documentation and implementation</a:t>
            </a:r>
          </a:p>
          <a:p>
            <a:r>
              <a:rPr lang="en-CA" dirty="0" smtClean="0"/>
              <a:t>So, yeah…third year</a:t>
            </a:r>
          </a:p>
          <a:p>
            <a:endParaRPr lang="en-CA" dirty="0" smtClean="0"/>
          </a:p>
        </p:txBody>
      </p:sp>
      <p:sp>
        <p:nvSpPr>
          <p:cNvPr id="4" name="Slide Number Placeholder 3"/>
          <p:cNvSpPr>
            <a:spLocks noGrp="1"/>
          </p:cNvSpPr>
          <p:nvPr>
            <p:ph type="sldNum" sz="quarter" idx="12"/>
          </p:nvPr>
        </p:nvSpPr>
        <p:spPr/>
        <p:txBody>
          <a:bodyPr/>
          <a:lstStyle/>
          <a:p>
            <a:fld id="{13A7A0B6-B590-41AD-844B-280747D26E66}" type="slidenum">
              <a:rPr lang="en-CA" smtClean="0"/>
              <a:t>11</a:t>
            </a:fld>
            <a:endParaRPr lang="en-CA"/>
          </a:p>
        </p:txBody>
      </p:sp>
    </p:spTree>
    <p:extLst>
      <p:ext uri="{BB962C8B-B14F-4D97-AF65-F5344CB8AC3E}">
        <p14:creationId xmlns:p14="http://schemas.microsoft.com/office/powerpoint/2010/main" val="3504715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Other Issues</a:t>
            </a:r>
            <a:endParaRPr lang="en-CA" dirty="0"/>
          </a:p>
        </p:txBody>
      </p:sp>
      <p:sp>
        <p:nvSpPr>
          <p:cNvPr id="3" name="Content Placeholder 2"/>
          <p:cNvSpPr>
            <a:spLocks noGrp="1"/>
          </p:cNvSpPr>
          <p:nvPr>
            <p:ph idx="1"/>
          </p:nvPr>
        </p:nvSpPr>
        <p:spPr/>
        <p:txBody>
          <a:bodyPr/>
          <a:lstStyle/>
          <a:p>
            <a:r>
              <a:rPr lang="en-CA" dirty="0" smtClean="0"/>
              <a:t>Initial API was designed to be general purpose, and expandable</a:t>
            </a:r>
          </a:p>
          <a:p>
            <a:pPr lvl="1"/>
            <a:r>
              <a:rPr lang="en-CA" dirty="0" smtClean="0"/>
              <a:t>A noble aim, but for a project of this scope…maybe not so much.</a:t>
            </a:r>
          </a:p>
          <a:p>
            <a:pPr lvl="1"/>
            <a:r>
              <a:rPr lang="en-CA" dirty="0" smtClean="0"/>
              <a:t>Time that should have been spent getting the implementation done was spent learning the API</a:t>
            </a:r>
          </a:p>
          <a:p>
            <a:r>
              <a:rPr lang="en-CA" dirty="0" smtClean="0"/>
              <a:t>Java: No one’s first choice</a:t>
            </a:r>
          </a:p>
          <a:p>
            <a:r>
              <a:rPr lang="en-CA" dirty="0" err="1"/>
              <a:t>j</a:t>
            </a:r>
            <a:r>
              <a:rPr lang="en-CA" dirty="0" err="1" smtClean="0"/>
              <a:t>avax.swing</a:t>
            </a:r>
            <a:r>
              <a:rPr lang="en-CA" dirty="0" smtClean="0"/>
              <a:t>: Everyone’s last choice (at least now)</a:t>
            </a:r>
          </a:p>
          <a:p>
            <a:r>
              <a:rPr lang="en-CA" dirty="0" smtClean="0"/>
              <a:t>Git: Cross platform problems</a:t>
            </a:r>
            <a:endParaRPr lang="en-CA" dirty="0"/>
          </a:p>
        </p:txBody>
      </p:sp>
      <p:sp>
        <p:nvSpPr>
          <p:cNvPr id="4" name="Slide Number Placeholder 3"/>
          <p:cNvSpPr>
            <a:spLocks noGrp="1"/>
          </p:cNvSpPr>
          <p:nvPr>
            <p:ph type="sldNum" sz="quarter" idx="12"/>
          </p:nvPr>
        </p:nvSpPr>
        <p:spPr/>
        <p:txBody>
          <a:bodyPr/>
          <a:lstStyle/>
          <a:p>
            <a:fld id="{13A7A0B6-B590-41AD-844B-280747D26E66}" type="slidenum">
              <a:rPr lang="en-CA" smtClean="0"/>
              <a:t>12</a:t>
            </a:fld>
            <a:endParaRPr lang="en-CA"/>
          </a:p>
        </p:txBody>
      </p:sp>
    </p:spTree>
    <p:extLst>
      <p:ext uri="{BB962C8B-B14F-4D97-AF65-F5344CB8AC3E}">
        <p14:creationId xmlns:p14="http://schemas.microsoft.com/office/powerpoint/2010/main" val="274956927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idx="1"/>
          </p:nvPr>
        </p:nvSpPr>
        <p:spPr/>
        <p:txBody>
          <a:bodyPr>
            <a:normAutofit fontScale="77500" lnSpcReduction="20000"/>
          </a:bodyPr>
          <a:lstStyle/>
          <a:p>
            <a:r>
              <a:rPr lang="en-CA" dirty="0"/>
              <a:t>We set out to learn how to build a software product that could be used outside of the classroom and we succeeded. </a:t>
            </a:r>
          </a:p>
          <a:p>
            <a:r>
              <a:rPr lang="en-CA" dirty="0" smtClean="0"/>
              <a:t>After all of the h</a:t>
            </a:r>
            <a:r>
              <a:rPr lang="en-CA" dirty="0" smtClean="0"/>
              <a:t>ours spent staring at computer screens, joking with each other in group-chat, and all of the endless collaborating we have managed to fit all of the building blocks of code into a working project.</a:t>
            </a:r>
          </a:p>
          <a:p>
            <a:r>
              <a:rPr lang="en-CA" dirty="0" smtClean="0"/>
              <a:t>Our plan to create an information database and scheduling application, specifically tailored to a producer working with volunteers, has come together.</a:t>
            </a:r>
          </a:p>
          <a:p>
            <a:r>
              <a:rPr lang="en-CA" dirty="0" smtClean="0"/>
              <a:t>Sometimes we got things right the first time sometimes the tenth. More often than not we learned by getting it wrong (hello cluttered main menu, hello model-view-controller)</a:t>
            </a:r>
          </a:p>
          <a:p>
            <a:r>
              <a:rPr lang="en-CA" dirty="0" smtClean="0"/>
              <a:t>By stumbling around in the dark on this project and trying to do things our own way we invariably learned why the standard techniques exist and why it is much better to design first code second. We learned to appreciate how much easier following a design pattern made things.</a:t>
            </a:r>
          </a:p>
          <a:p>
            <a:r>
              <a:rPr lang="en-CA" dirty="0" smtClean="0"/>
              <a:t>The next time we attempt to build a piece of software we will be better prepared because of the skills we learned together in this course.</a:t>
            </a:r>
          </a:p>
        </p:txBody>
      </p:sp>
      <p:sp>
        <p:nvSpPr>
          <p:cNvPr id="4" name="Slide Number Placeholder 3"/>
          <p:cNvSpPr>
            <a:spLocks noGrp="1"/>
          </p:cNvSpPr>
          <p:nvPr>
            <p:ph type="sldNum" sz="quarter" idx="12"/>
          </p:nvPr>
        </p:nvSpPr>
        <p:spPr/>
        <p:txBody>
          <a:bodyPr/>
          <a:lstStyle/>
          <a:p>
            <a:fld id="{13A7A0B6-B590-41AD-844B-280747D26E66}" type="slidenum">
              <a:rPr lang="en-CA" smtClean="0"/>
              <a:t>13</a:t>
            </a:fld>
            <a:endParaRPr lang="en-CA"/>
          </a:p>
        </p:txBody>
      </p:sp>
    </p:spTree>
    <p:extLst>
      <p:ext uri="{BB962C8B-B14F-4D97-AF65-F5344CB8AC3E}">
        <p14:creationId xmlns:p14="http://schemas.microsoft.com/office/powerpoint/2010/main" val="77655702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 TIEM</a:t>
            </a:r>
            <a:endParaRPr lang="en-CA" dirty="0"/>
          </a:p>
        </p:txBody>
      </p:sp>
      <p:sp>
        <p:nvSpPr>
          <p:cNvPr id="3" name="Content Placeholder 2"/>
          <p:cNvSpPr>
            <a:spLocks noGrp="1"/>
          </p:cNvSpPr>
          <p:nvPr>
            <p:ph idx="1"/>
          </p:nvPr>
        </p:nvSpPr>
        <p:spPr/>
        <p:txBody>
          <a:bodyPr/>
          <a:lstStyle/>
          <a:p>
            <a:r>
              <a:rPr lang="en-CA" dirty="0" smtClean="0"/>
              <a:t>Thanks </a:t>
            </a:r>
            <a:r>
              <a:rPr lang="en-CA" smtClean="0"/>
              <a:t>for listening!</a:t>
            </a:r>
            <a:endParaRPr lang="en-CA"/>
          </a:p>
        </p:txBody>
      </p:sp>
      <p:sp>
        <p:nvSpPr>
          <p:cNvPr id="4" name="Slide Number Placeholder 3"/>
          <p:cNvSpPr>
            <a:spLocks noGrp="1"/>
          </p:cNvSpPr>
          <p:nvPr>
            <p:ph type="sldNum" sz="quarter" idx="12"/>
          </p:nvPr>
        </p:nvSpPr>
        <p:spPr/>
        <p:txBody>
          <a:bodyPr/>
          <a:lstStyle/>
          <a:p>
            <a:fld id="{13A7A0B6-B590-41AD-844B-280747D26E66}" type="slidenum">
              <a:rPr lang="en-CA" smtClean="0"/>
              <a:t>14</a:t>
            </a:fld>
            <a:endParaRPr lang="en-CA"/>
          </a:p>
        </p:txBody>
      </p:sp>
    </p:spTree>
    <p:extLst>
      <p:ext uri="{BB962C8B-B14F-4D97-AF65-F5344CB8AC3E}">
        <p14:creationId xmlns:p14="http://schemas.microsoft.com/office/powerpoint/2010/main" val="27283796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Motivation/Business Case</a:t>
            </a:r>
            <a:endParaRPr lang="en-CA" dirty="0"/>
          </a:p>
        </p:txBody>
      </p:sp>
      <p:sp>
        <p:nvSpPr>
          <p:cNvPr id="3" name="Content Placeholder 2"/>
          <p:cNvSpPr>
            <a:spLocks noGrp="1"/>
          </p:cNvSpPr>
          <p:nvPr>
            <p:ph idx="1"/>
          </p:nvPr>
        </p:nvSpPr>
        <p:spPr/>
        <p:txBody>
          <a:bodyPr/>
          <a:lstStyle/>
          <a:p>
            <a:r>
              <a:rPr lang="en-CA" dirty="0" smtClean="0"/>
              <a:t>Being a film producer is a tricky business</a:t>
            </a:r>
          </a:p>
          <a:p>
            <a:pPr lvl="1"/>
            <a:r>
              <a:rPr lang="en-CA" dirty="0" smtClean="0"/>
              <a:t>Equipment, Shooting Days, Volunteers</a:t>
            </a:r>
          </a:p>
          <a:p>
            <a:pPr lvl="1"/>
            <a:r>
              <a:rPr lang="en-CA" dirty="0" smtClean="0"/>
              <a:t>Managing all these resources in order to produce anything is like herding cats.</a:t>
            </a:r>
          </a:p>
          <a:p>
            <a:r>
              <a:rPr lang="en-CA" dirty="0" smtClean="0"/>
              <a:t>No current tool does the job (except Excel)</a:t>
            </a:r>
          </a:p>
          <a:p>
            <a:r>
              <a:rPr lang="en-CA" dirty="0" smtClean="0"/>
              <a:t>Can We do better than Excel?</a:t>
            </a:r>
            <a:endParaRPr lang="en-CA" dirty="0"/>
          </a:p>
        </p:txBody>
      </p:sp>
      <p:sp>
        <p:nvSpPr>
          <p:cNvPr id="4" name="Slide Number Placeholder 3"/>
          <p:cNvSpPr>
            <a:spLocks noGrp="1"/>
          </p:cNvSpPr>
          <p:nvPr>
            <p:ph type="sldNum" sz="quarter" idx="12"/>
          </p:nvPr>
        </p:nvSpPr>
        <p:spPr/>
        <p:txBody>
          <a:bodyPr/>
          <a:lstStyle/>
          <a:p>
            <a:fld id="{13A7A0B6-B590-41AD-844B-280747D26E66}" type="slidenum">
              <a:rPr lang="en-CA" smtClean="0"/>
              <a:t>2</a:t>
            </a:fld>
            <a:endParaRPr lang="en-CA"/>
          </a:p>
        </p:txBody>
      </p:sp>
    </p:spTree>
    <p:extLst>
      <p:ext uri="{BB962C8B-B14F-4D97-AF65-F5344CB8AC3E}">
        <p14:creationId xmlns:p14="http://schemas.microsoft.com/office/powerpoint/2010/main" val="37821036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Motivation/Business Case</a:t>
            </a:r>
            <a:endParaRPr lang="en-CA" dirty="0"/>
          </a:p>
        </p:txBody>
      </p:sp>
      <p:sp>
        <p:nvSpPr>
          <p:cNvPr id="3" name="Content Placeholder 2"/>
          <p:cNvSpPr>
            <a:spLocks noGrp="1"/>
          </p:cNvSpPr>
          <p:nvPr>
            <p:ph idx="1"/>
          </p:nvPr>
        </p:nvSpPr>
        <p:spPr/>
        <p:txBody>
          <a:bodyPr/>
          <a:lstStyle/>
          <a:p>
            <a:r>
              <a:rPr lang="en-CA" dirty="0" smtClean="0"/>
              <a:t>Being a film producer is a tricky business</a:t>
            </a:r>
          </a:p>
          <a:p>
            <a:pPr lvl="1"/>
            <a:r>
              <a:rPr lang="en-CA" dirty="0" smtClean="0"/>
              <a:t>Equipment, Shooting Days, Volunteers</a:t>
            </a:r>
          </a:p>
          <a:p>
            <a:pPr lvl="1"/>
            <a:r>
              <a:rPr lang="en-CA" dirty="0" smtClean="0"/>
              <a:t>Managing all these resources in order to produce anything is like herding cats.</a:t>
            </a:r>
          </a:p>
          <a:p>
            <a:r>
              <a:rPr lang="en-CA" dirty="0" smtClean="0"/>
              <a:t>No current tool does the job (except Excel)</a:t>
            </a:r>
          </a:p>
          <a:p>
            <a:r>
              <a:rPr lang="en-CA" dirty="0" smtClean="0"/>
              <a:t>Can We do better than Excel?</a:t>
            </a:r>
            <a:endParaRPr lang="en-CA" dirty="0"/>
          </a:p>
        </p:txBody>
      </p:sp>
      <p:sp>
        <p:nvSpPr>
          <p:cNvPr id="4" name="Slide Number Placeholder 3"/>
          <p:cNvSpPr>
            <a:spLocks noGrp="1"/>
          </p:cNvSpPr>
          <p:nvPr>
            <p:ph type="sldNum" sz="quarter" idx="12"/>
          </p:nvPr>
        </p:nvSpPr>
        <p:spPr/>
        <p:txBody>
          <a:bodyPr/>
          <a:lstStyle/>
          <a:p>
            <a:fld id="{13A7A0B6-B590-41AD-844B-280747D26E66}" type="slidenum">
              <a:rPr lang="en-CA" smtClean="0"/>
              <a:t>3</a:t>
            </a:fld>
            <a:endParaRPr lang="en-CA"/>
          </a:p>
        </p:txBody>
      </p:sp>
      <p:sp>
        <p:nvSpPr>
          <p:cNvPr id="5" name="TextBox 4"/>
          <p:cNvSpPr txBox="1"/>
          <p:nvPr/>
        </p:nvSpPr>
        <p:spPr>
          <a:xfrm>
            <a:off x="3924887" y="4642338"/>
            <a:ext cx="4142481" cy="1200329"/>
          </a:xfrm>
          <a:prstGeom prst="rect">
            <a:avLst/>
          </a:prstGeom>
          <a:noFill/>
        </p:spPr>
        <p:txBody>
          <a:bodyPr wrap="none" rtlCol="0">
            <a:spAutoFit/>
          </a:bodyPr>
          <a:lstStyle/>
          <a:p>
            <a:r>
              <a:rPr lang="en-CA" sz="7200" dirty="0" smtClean="0">
                <a:solidFill>
                  <a:schemeClr val="accent4">
                    <a:lumMod val="50000"/>
                  </a:schemeClr>
                </a:solidFill>
              </a:rPr>
              <a:t>ALWAYS!</a:t>
            </a:r>
            <a:endParaRPr lang="en-GB" sz="7200" dirty="0">
              <a:solidFill>
                <a:schemeClr val="accent4">
                  <a:lumMod val="50000"/>
                </a:schemeClr>
              </a:solidFill>
            </a:endParaRPr>
          </a:p>
        </p:txBody>
      </p:sp>
    </p:spTree>
    <p:extLst>
      <p:ext uri="{BB962C8B-B14F-4D97-AF65-F5344CB8AC3E}">
        <p14:creationId xmlns:p14="http://schemas.microsoft.com/office/powerpoint/2010/main" val="39715274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what can be done?</a:t>
            </a:r>
            <a:endParaRPr lang="en-CA" dirty="0"/>
          </a:p>
        </p:txBody>
      </p:sp>
      <p:sp>
        <p:nvSpPr>
          <p:cNvPr id="3" name="Content Placeholder 2"/>
          <p:cNvSpPr>
            <a:spLocks noGrp="1"/>
          </p:cNvSpPr>
          <p:nvPr>
            <p:ph idx="1"/>
          </p:nvPr>
        </p:nvSpPr>
        <p:spPr/>
        <p:txBody>
          <a:bodyPr/>
          <a:lstStyle/>
          <a:p>
            <a:r>
              <a:rPr lang="en-CA" dirty="0" smtClean="0"/>
              <a:t>A system in 5 parts</a:t>
            </a:r>
          </a:p>
          <a:p>
            <a:pPr lvl="1"/>
            <a:r>
              <a:rPr lang="en-CA" dirty="0" smtClean="0"/>
              <a:t>Resources – Volunteers and Equipment</a:t>
            </a:r>
          </a:p>
          <a:p>
            <a:pPr lvl="2"/>
            <a:r>
              <a:rPr lang="en-CA" dirty="0" smtClean="0"/>
              <a:t>Traditional name, and contact info</a:t>
            </a:r>
          </a:p>
          <a:p>
            <a:pPr lvl="2"/>
            <a:r>
              <a:rPr lang="en-CA" dirty="0" smtClean="0"/>
              <a:t>A list of time periods for which they are available for filming</a:t>
            </a:r>
          </a:p>
          <a:p>
            <a:pPr lvl="1"/>
            <a:endParaRPr lang="en-CA" dirty="0" smtClean="0"/>
          </a:p>
          <a:p>
            <a:pPr lvl="1"/>
            <a:r>
              <a:rPr lang="en-CA" dirty="0" smtClean="0"/>
              <a:t>Script and Scenes</a:t>
            </a:r>
          </a:p>
          <a:p>
            <a:pPr lvl="2"/>
            <a:r>
              <a:rPr lang="en-CA" dirty="0" smtClean="0"/>
              <a:t>Each script has multiple scenes to be filmed</a:t>
            </a:r>
          </a:p>
          <a:p>
            <a:pPr lvl="2"/>
            <a:r>
              <a:rPr lang="en-CA" dirty="0" smtClean="0"/>
              <a:t>Each scene has a number of resources that are needed to film it</a:t>
            </a:r>
            <a:endParaRPr lang="en-CA" dirty="0"/>
          </a:p>
        </p:txBody>
      </p:sp>
      <p:sp>
        <p:nvSpPr>
          <p:cNvPr id="4" name="Slide Number Placeholder 3"/>
          <p:cNvSpPr>
            <a:spLocks noGrp="1"/>
          </p:cNvSpPr>
          <p:nvPr>
            <p:ph type="sldNum" sz="quarter" idx="12"/>
          </p:nvPr>
        </p:nvSpPr>
        <p:spPr/>
        <p:txBody>
          <a:bodyPr/>
          <a:lstStyle/>
          <a:p>
            <a:fld id="{13A7A0B6-B590-41AD-844B-280747D26E66}" type="slidenum">
              <a:rPr lang="en-CA" smtClean="0"/>
              <a:t>4</a:t>
            </a:fld>
            <a:endParaRPr lang="en-CA"/>
          </a:p>
        </p:txBody>
      </p:sp>
    </p:spTree>
    <p:extLst>
      <p:ext uri="{BB962C8B-B14F-4D97-AF65-F5344CB8AC3E}">
        <p14:creationId xmlns:p14="http://schemas.microsoft.com/office/powerpoint/2010/main" val="168731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what can be done?</a:t>
            </a:r>
            <a:endParaRPr lang="en-CA" dirty="0"/>
          </a:p>
        </p:txBody>
      </p:sp>
      <p:sp>
        <p:nvSpPr>
          <p:cNvPr id="3" name="Content Placeholder 2"/>
          <p:cNvSpPr>
            <a:spLocks noGrp="1"/>
          </p:cNvSpPr>
          <p:nvPr>
            <p:ph idx="1"/>
          </p:nvPr>
        </p:nvSpPr>
        <p:spPr/>
        <p:txBody>
          <a:bodyPr/>
          <a:lstStyle/>
          <a:p>
            <a:pPr lvl="1"/>
            <a:r>
              <a:rPr lang="en-CA" dirty="0" smtClean="0"/>
              <a:t>The schedule</a:t>
            </a:r>
          </a:p>
          <a:p>
            <a:pPr lvl="2"/>
            <a:r>
              <a:rPr lang="en-CA" dirty="0" smtClean="0"/>
              <a:t>A list of time intervals over which each scene will be filmed</a:t>
            </a:r>
          </a:p>
          <a:p>
            <a:pPr lvl="2"/>
            <a:r>
              <a:rPr lang="en-CA" dirty="0" smtClean="0"/>
              <a:t>Essentially this is the core of what the system is helping the producer to organize</a:t>
            </a:r>
          </a:p>
          <a:p>
            <a:pPr lvl="1"/>
            <a:endParaRPr lang="en-CA" dirty="0" smtClean="0"/>
          </a:p>
          <a:p>
            <a:pPr lvl="1"/>
            <a:r>
              <a:rPr lang="en-CA" dirty="0" smtClean="0"/>
              <a:t>Conflict Management</a:t>
            </a:r>
          </a:p>
          <a:p>
            <a:pPr lvl="2"/>
            <a:r>
              <a:rPr lang="en-CA" dirty="0" smtClean="0"/>
              <a:t>Allows the producer to contact Volunteers when a scene cannot be scheduled</a:t>
            </a:r>
          </a:p>
          <a:p>
            <a:pPr lvl="1"/>
            <a:endParaRPr lang="en-CA" dirty="0" smtClean="0"/>
          </a:p>
          <a:p>
            <a:pPr lvl="1"/>
            <a:r>
              <a:rPr lang="en-CA" dirty="0" smtClean="0"/>
              <a:t>Volunteer Application</a:t>
            </a:r>
          </a:p>
          <a:p>
            <a:pPr lvl="2"/>
            <a:r>
              <a:rPr lang="en-CA" dirty="0" smtClean="0"/>
              <a:t>Allows each volunteer to update their information and availabilities themselves</a:t>
            </a:r>
            <a:endParaRPr lang="en-CA" dirty="0"/>
          </a:p>
        </p:txBody>
      </p:sp>
      <p:sp>
        <p:nvSpPr>
          <p:cNvPr id="4" name="Slide Number Placeholder 3"/>
          <p:cNvSpPr>
            <a:spLocks noGrp="1"/>
          </p:cNvSpPr>
          <p:nvPr>
            <p:ph type="sldNum" sz="quarter" idx="12"/>
          </p:nvPr>
        </p:nvSpPr>
        <p:spPr/>
        <p:txBody>
          <a:bodyPr/>
          <a:lstStyle/>
          <a:p>
            <a:fld id="{13A7A0B6-B590-41AD-844B-280747D26E66}" type="slidenum">
              <a:rPr lang="en-CA" smtClean="0"/>
              <a:t>5</a:t>
            </a:fld>
            <a:endParaRPr lang="en-CA"/>
          </a:p>
        </p:txBody>
      </p:sp>
    </p:spTree>
    <p:extLst>
      <p:ext uri="{BB962C8B-B14F-4D97-AF65-F5344CB8AC3E}">
        <p14:creationId xmlns:p14="http://schemas.microsoft.com/office/powerpoint/2010/main" val="182829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 diagram</a:t>
            </a:r>
            <a:endParaRPr lang="en-CA" dirty="0"/>
          </a:p>
        </p:txBody>
      </p:sp>
      <p:sp>
        <p:nvSpPr>
          <p:cNvPr id="4" name="Slide Number Placeholder 3"/>
          <p:cNvSpPr>
            <a:spLocks noGrp="1"/>
          </p:cNvSpPr>
          <p:nvPr>
            <p:ph type="sldNum" sz="quarter" idx="12"/>
          </p:nvPr>
        </p:nvSpPr>
        <p:spPr/>
        <p:txBody>
          <a:bodyPr/>
          <a:lstStyle/>
          <a:p>
            <a:fld id="{13A7A0B6-B590-41AD-844B-280747D26E66}" type="slidenum">
              <a:rPr lang="en-CA" smtClean="0"/>
              <a:t>6</a:t>
            </a:fld>
            <a:endParaRPr lang="en-CA"/>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848" y="2644726"/>
            <a:ext cx="10953203" cy="3024553"/>
          </a:xfrm>
        </p:spPr>
      </p:pic>
    </p:spTree>
    <p:extLst>
      <p:ext uri="{BB962C8B-B14F-4D97-AF65-F5344CB8AC3E}">
        <p14:creationId xmlns:p14="http://schemas.microsoft.com/office/powerpoint/2010/main" val="265940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Sequence Diagram</a:t>
            </a:r>
            <a:endParaRPr lang="en-CA"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9465" y="2603500"/>
            <a:ext cx="3281682" cy="4077572"/>
          </a:xfrm>
        </p:spPr>
      </p:pic>
      <p:sp>
        <p:nvSpPr>
          <p:cNvPr id="4" name="Slide Number Placeholder 3"/>
          <p:cNvSpPr>
            <a:spLocks noGrp="1"/>
          </p:cNvSpPr>
          <p:nvPr>
            <p:ph type="sldNum" sz="quarter" idx="12"/>
          </p:nvPr>
        </p:nvSpPr>
        <p:spPr/>
        <p:txBody>
          <a:bodyPr/>
          <a:lstStyle/>
          <a:p>
            <a:fld id="{13A7A0B6-B590-41AD-844B-280747D26E66}" type="slidenum">
              <a:rPr lang="en-CA" smtClean="0"/>
              <a:t>7</a:t>
            </a:fld>
            <a:endParaRPr lang="en-CA"/>
          </a:p>
        </p:txBody>
      </p:sp>
    </p:spTree>
    <p:extLst>
      <p:ext uri="{BB962C8B-B14F-4D97-AF65-F5344CB8AC3E}">
        <p14:creationId xmlns:p14="http://schemas.microsoft.com/office/powerpoint/2010/main" val="17097210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8350" y="295729"/>
            <a:ext cx="8761413" cy="706964"/>
          </a:xfrm>
        </p:spPr>
        <p:txBody>
          <a:bodyPr/>
          <a:lstStyle/>
          <a:p>
            <a:r>
              <a:rPr lang="en-CA" dirty="0" smtClean="0">
                <a:solidFill>
                  <a:schemeClr val="tx2">
                    <a:lumMod val="75000"/>
                  </a:schemeClr>
                </a:solidFill>
              </a:rPr>
              <a:t>Class Diagram</a:t>
            </a:r>
            <a:endParaRPr lang="en-CA" dirty="0">
              <a:solidFill>
                <a:schemeClr val="tx2">
                  <a:lumMod val="75000"/>
                </a:schemeClr>
              </a:solidFill>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1476" y="1002693"/>
            <a:ext cx="7538287" cy="5706065"/>
          </a:xfrm>
        </p:spPr>
      </p:pic>
      <p:sp>
        <p:nvSpPr>
          <p:cNvPr id="4" name="Slide Number Placeholder 3"/>
          <p:cNvSpPr>
            <a:spLocks noGrp="1"/>
          </p:cNvSpPr>
          <p:nvPr>
            <p:ph type="sldNum" sz="quarter" idx="12"/>
          </p:nvPr>
        </p:nvSpPr>
        <p:spPr/>
        <p:txBody>
          <a:bodyPr/>
          <a:lstStyle/>
          <a:p>
            <a:fld id="{13A7A0B6-B590-41AD-844B-280747D26E66}" type="slidenum">
              <a:rPr lang="en-CA" smtClean="0">
                <a:solidFill>
                  <a:schemeClr val="tx2">
                    <a:lumMod val="75000"/>
                  </a:schemeClr>
                </a:solidFill>
              </a:rPr>
              <a:t>8</a:t>
            </a:fld>
            <a:endParaRPr lang="en-CA">
              <a:solidFill>
                <a:schemeClr val="tx2">
                  <a:lumMod val="75000"/>
                </a:schemeClr>
              </a:solidFill>
            </a:endParaRPr>
          </a:p>
        </p:txBody>
      </p:sp>
    </p:spTree>
    <p:extLst>
      <p:ext uri="{BB962C8B-B14F-4D97-AF65-F5344CB8AC3E}">
        <p14:creationId xmlns:p14="http://schemas.microsoft.com/office/powerpoint/2010/main" val="37247437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have we done so far?</a:t>
            </a:r>
            <a:endParaRPr lang="en-CA" dirty="0"/>
          </a:p>
        </p:txBody>
      </p:sp>
      <p:sp>
        <p:nvSpPr>
          <p:cNvPr id="3" name="Content Placeholder 2"/>
          <p:cNvSpPr>
            <a:spLocks noGrp="1"/>
          </p:cNvSpPr>
          <p:nvPr>
            <p:ph idx="1"/>
          </p:nvPr>
        </p:nvSpPr>
        <p:spPr/>
        <p:txBody>
          <a:bodyPr>
            <a:normAutofit/>
          </a:bodyPr>
          <a:lstStyle/>
          <a:p>
            <a:r>
              <a:rPr lang="en-CA" dirty="0" smtClean="0"/>
              <a:t>Volunteer Application </a:t>
            </a:r>
          </a:p>
          <a:p>
            <a:pPr lvl="1"/>
            <a:r>
              <a:rPr lang="en-CA" dirty="0" smtClean="0"/>
              <a:t>Can  log in</a:t>
            </a:r>
          </a:p>
          <a:p>
            <a:pPr lvl="1"/>
            <a:r>
              <a:rPr lang="en-CA" dirty="0" smtClean="0"/>
              <a:t>Can update details and availabilities of logged in Volunteer</a:t>
            </a:r>
            <a:endParaRPr lang="en-CA" dirty="0"/>
          </a:p>
          <a:p>
            <a:r>
              <a:rPr lang="en-CA" dirty="0" smtClean="0"/>
              <a:t>Resources – Volunteer and Equipment</a:t>
            </a:r>
          </a:p>
          <a:p>
            <a:pPr lvl="1"/>
            <a:r>
              <a:rPr lang="en-CA" dirty="0" smtClean="0"/>
              <a:t>Can create new Volunteers and Equipment</a:t>
            </a:r>
          </a:p>
          <a:p>
            <a:pPr lvl="1"/>
            <a:r>
              <a:rPr lang="en-CA" dirty="0" smtClean="0"/>
              <a:t>Can add/remove Volunteers and Equipment to/from a Scene</a:t>
            </a:r>
          </a:p>
          <a:p>
            <a:pPr lvl="1"/>
            <a:r>
              <a:rPr lang="en-CA" dirty="0" smtClean="0"/>
              <a:t>Can update the times which Volunteers and Equipment are available</a:t>
            </a:r>
          </a:p>
          <a:p>
            <a:endParaRPr lang="en-CA" dirty="0" smtClean="0"/>
          </a:p>
        </p:txBody>
      </p:sp>
      <p:sp>
        <p:nvSpPr>
          <p:cNvPr id="4" name="Slide Number Placeholder 3"/>
          <p:cNvSpPr>
            <a:spLocks noGrp="1"/>
          </p:cNvSpPr>
          <p:nvPr>
            <p:ph type="sldNum" sz="quarter" idx="12"/>
          </p:nvPr>
        </p:nvSpPr>
        <p:spPr/>
        <p:txBody>
          <a:bodyPr/>
          <a:lstStyle/>
          <a:p>
            <a:fld id="{13A7A0B6-B590-41AD-844B-280747D26E66}" type="slidenum">
              <a:rPr lang="en-CA" smtClean="0"/>
              <a:t>9</a:t>
            </a:fld>
            <a:endParaRPr lang="en-CA"/>
          </a:p>
        </p:txBody>
      </p:sp>
      <p:sp>
        <p:nvSpPr>
          <p:cNvPr id="5" name="TextBox 4"/>
          <p:cNvSpPr txBox="1"/>
          <p:nvPr/>
        </p:nvSpPr>
        <p:spPr>
          <a:xfrm>
            <a:off x="2391508" y="1680632"/>
            <a:ext cx="4129657" cy="369332"/>
          </a:xfrm>
          <a:prstGeom prst="rect">
            <a:avLst/>
          </a:prstGeom>
          <a:noFill/>
        </p:spPr>
        <p:txBody>
          <a:bodyPr wrap="none" rtlCol="0">
            <a:spAutoFit/>
          </a:bodyPr>
          <a:lstStyle/>
          <a:p>
            <a:r>
              <a:rPr lang="en-CA" dirty="0" smtClean="0">
                <a:solidFill>
                  <a:schemeClr val="bg1"/>
                </a:solidFill>
              </a:rPr>
              <a:t>Success Scenarios Achieved(</a:t>
            </a:r>
            <a:r>
              <a:rPr lang="en-CA" dirty="0" err="1" smtClean="0">
                <a:solidFill>
                  <a:schemeClr val="bg1"/>
                </a:solidFill>
              </a:rPr>
              <a:t>atron</a:t>
            </a:r>
            <a:r>
              <a:rPr lang="en-CA" dirty="0" smtClean="0">
                <a:solidFill>
                  <a:schemeClr val="bg1"/>
                </a:solidFill>
              </a:rPr>
              <a:t>)</a:t>
            </a:r>
            <a:endParaRPr lang="en-GB" dirty="0">
              <a:solidFill>
                <a:schemeClr val="bg1"/>
              </a:solidFill>
            </a:endParaRPr>
          </a:p>
        </p:txBody>
      </p:sp>
    </p:spTree>
    <p:extLst>
      <p:ext uri="{BB962C8B-B14F-4D97-AF65-F5344CB8AC3E}">
        <p14:creationId xmlns:p14="http://schemas.microsoft.com/office/powerpoint/2010/main" val="118262947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114</TotalTime>
  <Words>718</Words>
  <Application>Microsoft Macintosh PowerPoint</Application>
  <PresentationFormat>Custom</PresentationFormat>
  <Paragraphs>97</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Volunteer Movie Scheduler Achievatron Unlimited</vt:lpstr>
      <vt:lpstr>Motivation/Business Case</vt:lpstr>
      <vt:lpstr>Motivation/Business Case</vt:lpstr>
      <vt:lpstr>So what can be done?</vt:lpstr>
      <vt:lpstr>So what can be done?</vt:lpstr>
      <vt:lpstr>Use case diagram</vt:lpstr>
      <vt:lpstr>Sequence Diagram</vt:lpstr>
      <vt:lpstr>Class Diagram</vt:lpstr>
      <vt:lpstr>What have we done so far?</vt:lpstr>
      <vt:lpstr>What have we done so far?</vt:lpstr>
      <vt:lpstr>Challenges</vt:lpstr>
      <vt:lpstr>Other Issues</vt:lpstr>
      <vt:lpstr>Conclusion</vt:lpstr>
      <vt:lpstr>DEMO TIEM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Volunteer Movie Scheduler Achievatron Unlimited</dc:title>
  <dc:creator>Mitchell</dc:creator>
  <cp:lastModifiedBy>John Mason</cp:lastModifiedBy>
  <cp:revision>16</cp:revision>
  <dcterms:created xsi:type="dcterms:W3CDTF">2014-11-27T06:15:52Z</dcterms:created>
  <dcterms:modified xsi:type="dcterms:W3CDTF">2014-12-01T01:57:36Z</dcterms:modified>
</cp:coreProperties>
</file>