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>
        <p:scale>
          <a:sx n="67" d="100"/>
          <a:sy n="67" d="100"/>
        </p:scale>
        <p:origin x="644" y="3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8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CL" noProof="0" dirty="0">
              <a:latin typeface="+mn-lt"/>
            </a:rPr>
            <a:t>Carga de datos</a:t>
          </a:r>
          <a:endParaRPr lang="es-ES" noProof="0" dirty="0">
            <a:latin typeface="+mn-lt"/>
          </a:endParaRPr>
        </a:p>
      </dgm:t>
    </dgm:pt>
    <dgm:pt modelId="{558EBD23-69F9-4C9C-951B-35AE04F45DF2}" type="parTrans" cxnId="{2FD75CCC-F144-4E90-A89B-6B8CF534C6A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ES" b="0" i="0" u="none" strike="noStrike" cap="none" normalizeH="0" noProof="0" dirty="0">
              <a:ln/>
              <a:effectLst/>
              <a:latin typeface="+mn-lt"/>
            </a:rPr>
            <a:t>Análisis Exploratorio</a:t>
          </a:r>
        </a:p>
      </dgm:t>
    </dgm:pt>
    <dgm:pt modelId="{4CF2B930-4CBC-4FEC-8F76-E4271D22ACC1}" type="parTrans" cxnId="{48216F9C-11C3-49EB-906D-D6D952E132F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ES" b="0" i="0" u="none" strike="noStrike" cap="none" normalizeH="0" noProof="0" dirty="0">
              <a:ln/>
              <a:effectLst/>
              <a:latin typeface="+mn-lt"/>
            </a:rPr>
            <a:t>Elaboración del modelo</a:t>
          </a:r>
        </a:p>
      </dgm:t>
    </dgm:pt>
    <dgm:pt modelId="{6798258A-CE66-400B-BAA5-62EB85BD6B99}" type="parTrans" cxnId="{8F9C65CA-CD63-4E75-812F-0489056A9E13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ES" b="0" i="0" u="none" strike="noStrike" cap="none" normalizeH="0" noProof="0" dirty="0">
              <a:ln/>
              <a:effectLst/>
              <a:latin typeface="+mn-lt"/>
            </a:rPr>
            <a:t>Validación </a:t>
          </a:r>
        </a:p>
      </dgm:t>
    </dgm:pt>
    <dgm:pt modelId="{36F3B829-1134-43FE-9040-CCCFCF9016EB}" type="parTrans" cxnId="{0FBA7D36-4A19-459D-8DE1-94836224200A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F8ED1CD3-5461-4787-9767-2C0A1421A913}">
      <dgm:prSet/>
      <dgm:spPr/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CL" noProof="0" dirty="0">
              <a:latin typeface="+mn-lt"/>
            </a:rPr>
            <a:t>Data </a:t>
          </a:r>
          <a:r>
            <a:rPr lang="es-CL" noProof="0" dirty="0" err="1">
              <a:latin typeface="+mn-lt"/>
            </a:rPr>
            <a:t>cleaning</a:t>
          </a:r>
          <a:endParaRPr lang="es-ES" noProof="0" dirty="0">
            <a:latin typeface="+mn-lt"/>
          </a:endParaRPr>
        </a:p>
      </dgm:t>
    </dgm:pt>
    <dgm:pt modelId="{3D1FA648-106F-40C3-87A7-D51F9E8C99A8}" type="parTrans" cxnId="{BD642812-D4C7-438B-A4E1-6701D7CC4AD4}">
      <dgm:prSet/>
      <dgm:spPr/>
      <dgm:t>
        <a:bodyPr/>
        <a:lstStyle/>
        <a:p>
          <a:endParaRPr lang="es-ES"/>
        </a:p>
      </dgm:t>
    </dgm:pt>
    <dgm:pt modelId="{DD202FFB-E1CD-4461-8028-304FEA56EDBA}" type="sibTrans" cxnId="{BD642812-D4C7-438B-A4E1-6701D7CC4AD4}">
      <dgm:prSet/>
      <dgm:spPr/>
      <dgm:t>
        <a:bodyPr/>
        <a:lstStyle/>
        <a:p>
          <a:endParaRPr lang="es-ES"/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5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6C21C14-5459-4B4E-B308-C19C9F74CEBF}" type="pres">
      <dgm:prSet presAssocID="{F8ED1CD3-5461-4787-9767-2C0A1421A913}" presName="circ2" presStyleLbl="vennNode1" presStyleIdx="1" presStyleCnt="5"/>
      <dgm:spPr/>
    </dgm:pt>
    <dgm:pt modelId="{21D1810E-7793-438C-8A0D-D3172351F9EF}" type="pres">
      <dgm:prSet presAssocID="{F8ED1CD3-5461-4787-9767-2C0A1421A91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D5B7A24-8AD2-42D9-AC0E-32E658BD1D15}" type="pres">
      <dgm:prSet presAssocID="{7857A2B9-82F1-47E0-A1E4-CF4F93602F77}" presName="circ3" presStyleLbl="vennNode1" presStyleIdx="2" presStyleCnt="5"/>
      <dgm:spPr/>
    </dgm:pt>
    <dgm:pt modelId="{ED2C22DC-1412-407B-9AF1-97F421D8D552}" type="pres">
      <dgm:prSet presAssocID="{7857A2B9-82F1-47E0-A1E4-CF4F93602F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D2FE5C-9974-4396-B7C9-D4328DE1E47F}" type="pres">
      <dgm:prSet presAssocID="{72E6E978-ACDC-4EB6-A64E-0818A3CE1713}" presName="circ4" presStyleLbl="vennNode1" presStyleIdx="3" presStyleCnt="5"/>
      <dgm:spPr/>
    </dgm:pt>
    <dgm:pt modelId="{C129DF94-1943-46B7-9F1A-209C574EA7A5}" type="pres">
      <dgm:prSet presAssocID="{72E6E978-ACDC-4EB6-A64E-0818A3CE171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86CB208-1D01-4298-B2D8-255FD34A0ACD}" type="pres">
      <dgm:prSet presAssocID="{3F365547-0919-4C94-A54E-69A7DF73309A}" presName="circ5" presStyleLbl="vennNode1" presStyleIdx="4" presStyleCnt="5"/>
      <dgm:spPr/>
    </dgm:pt>
    <dgm:pt modelId="{64CC41F9-0329-4525-9E5E-AB12B44F03D9}" type="pres">
      <dgm:prSet presAssocID="{3F365547-0919-4C94-A54E-69A7DF73309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BD642812-D4C7-438B-A4E1-6701D7CC4AD4}" srcId="{94425BE1-5216-4905-BFA8-3A50E745A0F1}" destId="{F8ED1CD3-5461-4787-9767-2C0A1421A913}" srcOrd="1" destOrd="0" parTransId="{3D1FA648-106F-40C3-87A7-D51F9E8C99A8}" sibTransId="{DD202FFB-E1CD-4461-8028-304FEA56EDBA}"/>
    <dgm:cxn modelId="{0FBA7D36-4A19-459D-8DE1-94836224200A}" srcId="{94425BE1-5216-4905-BFA8-3A50E745A0F1}" destId="{3F365547-0919-4C94-A54E-69A7DF73309A}" srcOrd="4" destOrd="0" parTransId="{36F3B829-1134-43FE-9040-CCCFCF9016EB}" sibTransId="{A8D71198-7393-4BB2-A6DF-A980A7496AE3}"/>
    <dgm:cxn modelId="{032C1240-8110-4083-A40C-8A43C1AEF9CB}" type="presOf" srcId="{F8ED1CD3-5461-4787-9767-2C0A1421A913}" destId="{21D1810E-7793-438C-8A0D-D3172351F9EF}" srcOrd="0" destOrd="0" presId="urn:microsoft.com/office/officeart/2005/8/layout/venn1"/>
    <dgm:cxn modelId="{11CDAA4E-BC2C-46A4-B99E-DF2F25706AD7}" type="presOf" srcId="{31A511EF-82E6-46F2-8D56-3B41766940E2}" destId="{7AB5939A-09FD-457D-8364-2463FA124054}" srcOrd="0" destOrd="0" presId="urn:microsoft.com/office/officeart/2005/8/layout/venn1"/>
    <dgm:cxn modelId="{071BC259-97DE-4903-82B2-0FE7C95203EA}" type="presOf" srcId="{7857A2B9-82F1-47E0-A1E4-CF4F93602F77}" destId="{ED2C22DC-1412-407B-9AF1-97F421D8D552}" srcOrd="0" destOrd="0" presId="urn:microsoft.com/office/officeart/2005/8/layout/venn1"/>
    <dgm:cxn modelId="{48216F9C-11C3-49EB-906D-D6D952E132F7}" srcId="{94425BE1-5216-4905-BFA8-3A50E745A0F1}" destId="{7857A2B9-82F1-47E0-A1E4-CF4F93602F77}" srcOrd="2" destOrd="0" parTransId="{4CF2B930-4CBC-4FEC-8F76-E4271D22ACC1}" sibTransId="{FBF4032C-6BF0-45B2-963F-81F9DEBFE1BC}"/>
    <dgm:cxn modelId="{8F9C65CA-CD63-4E75-812F-0489056A9E13}" srcId="{94425BE1-5216-4905-BFA8-3A50E745A0F1}" destId="{72E6E978-ACDC-4EB6-A64E-0818A3CE1713}" srcOrd="3" destOrd="0" parTransId="{6798258A-CE66-400B-BAA5-62EB85BD6B99}" sibTransId="{DBF0854F-D6D6-4677-842A-EC4FFEC6BDED}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7B981DD0-910A-4985-98AA-58C2DC2C11A5}" type="presOf" srcId="{3F365547-0919-4C94-A54E-69A7DF73309A}" destId="{64CC41F9-0329-4525-9E5E-AB12B44F03D9}" srcOrd="0" destOrd="0" presId="urn:microsoft.com/office/officeart/2005/8/layout/venn1"/>
    <dgm:cxn modelId="{F90F1CF8-6181-40B5-8419-65C7D16898E7}" type="presOf" srcId="{72E6E978-ACDC-4EB6-A64E-0818A3CE1713}" destId="{C129DF94-1943-46B7-9F1A-209C574EA7A5}" srcOrd="0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5463BE16-4478-4809-97EE-AFC86E9DFFD2}" type="presParOf" srcId="{2EC7B525-8CD9-45FA-8836-339D46FDD2A6}" destId="{B6C21C14-5459-4B4E-B308-C19C9F74CEBF}" srcOrd="2" destOrd="0" presId="urn:microsoft.com/office/officeart/2005/8/layout/venn1"/>
    <dgm:cxn modelId="{D14E9962-D808-49D7-A157-300FCF58FE42}" type="presParOf" srcId="{2EC7B525-8CD9-45FA-8836-339D46FDD2A6}" destId="{21D1810E-7793-438C-8A0D-D3172351F9EF}" srcOrd="3" destOrd="0" presId="urn:microsoft.com/office/officeart/2005/8/layout/venn1"/>
    <dgm:cxn modelId="{1AFFC022-3C88-49E2-BFC4-D0CEF84A1F10}" type="presParOf" srcId="{2EC7B525-8CD9-45FA-8836-339D46FDD2A6}" destId="{1D5B7A24-8AD2-42D9-AC0E-32E658BD1D15}" srcOrd="4" destOrd="0" presId="urn:microsoft.com/office/officeart/2005/8/layout/venn1"/>
    <dgm:cxn modelId="{C709ADB1-4808-478D-A327-B814E79EF998}" type="presParOf" srcId="{2EC7B525-8CD9-45FA-8836-339D46FDD2A6}" destId="{ED2C22DC-1412-407B-9AF1-97F421D8D552}" srcOrd="5" destOrd="0" presId="urn:microsoft.com/office/officeart/2005/8/layout/venn1"/>
    <dgm:cxn modelId="{77AE4588-B1DE-40BE-87DF-1067C83E0855}" type="presParOf" srcId="{2EC7B525-8CD9-45FA-8836-339D46FDD2A6}" destId="{2CD2FE5C-9974-4396-B7C9-D4328DE1E47F}" srcOrd="6" destOrd="0" presId="urn:microsoft.com/office/officeart/2005/8/layout/venn1"/>
    <dgm:cxn modelId="{80EDFD68-ABB2-4014-9876-3180529E5161}" type="presParOf" srcId="{2EC7B525-8CD9-45FA-8836-339D46FDD2A6}" destId="{C129DF94-1943-46B7-9F1A-209C574EA7A5}" srcOrd="7" destOrd="0" presId="urn:microsoft.com/office/officeart/2005/8/layout/venn1"/>
    <dgm:cxn modelId="{87B249AB-A064-41E5-B433-2F55342C0973}" type="presParOf" srcId="{2EC7B525-8CD9-45FA-8836-339D46FDD2A6}" destId="{886CB208-1D01-4298-B2D8-255FD34A0ACD}" srcOrd="8" destOrd="0" presId="urn:microsoft.com/office/officeart/2005/8/layout/venn1"/>
    <dgm:cxn modelId="{85A99F45-78ED-4EBA-A39C-2D85773F9F5A}" type="presParOf" srcId="{2EC7B525-8CD9-45FA-8836-339D46FDD2A6}" destId="{64CC41F9-0329-4525-9E5E-AB12B44F03D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2113954" y="1344085"/>
          <a:ext cx="1409303" cy="140930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B5939A-09FD-457D-8364-2463FA124054}">
      <dsp:nvSpPr>
        <dsp:cNvPr id="0" name=""/>
        <dsp:cNvSpPr/>
      </dsp:nvSpPr>
      <dsp:spPr>
        <a:xfrm>
          <a:off x="2001210" y="196509"/>
          <a:ext cx="1634791" cy="9462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10223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CL" sz="2300" kern="1200" noProof="0" dirty="0">
              <a:latin typeface="+mn-lt"/>
            </a:rPr>
            <a:t>Carga de datos</a:t>
          </a:r>
          <a:endParaRPr lang="es-ES" sz="2300" kern="1200" noProof="0" dirty="0">
            <a:latin typeface="+mn-lt"/>
          </a:endParaRPr>
        </a:p>
      </dsp:txBody>
      <dsp:txXfrm>
        <a:off x="2001210" y="196509"/>
        <a:ext cx="1634791" cy="946246"/>
      </dsp:txXfrm>
    </dsp:sp>
    <dsp:sp modelId="{B6C21C14-5459-4B4E-B308-C19C9F74CEBF}">
      <dsp:nvSpPr>
        <dsp:cNvPr id="0" name=""/>
        <dsp:cNvSpPr/>
      </dsp:nvSpPr>
      <dsp:spPr>
        <a:xfrm>
          <a:off x="2650053" y="1733455"/>
          <a:ext cx="1409303" cy="140930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1D1810E-7793-438C-8A0D-D3172351F9EF}">
      <dsp:nvSpPr>
        <dsp:cNvPr id="0" name=""/>
        <dsp:cNvSpPr/>
      </dsp:nvSpPr>
      <dsp:spPr>
        <a:xfrm>
          <a:off x="4171536" y="1444749"/>
          <a:ext cx="1465675" cy="10267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10223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CL" sz="2300" kern="1200" noProof="0" dirty="0">
              <a:latin typeface="+mn-lt"/>
            </a:rPr>
            <a:t>Data </a:t>
          </a:r>
          <a:r>
            <a:rPr lang="es-CL" sz="2300" kern="1200" noProof="0" dirty="0" err="1">
              <a:latin typeface="+mn-lt"/>
            </a:rPr>
            <a:t>cleaning</a:t>
          </a:r>
          <a:endParaRPr lang="es-ES" sz="2300" kern="1200" noProof="0" dirty="0">
            <a:latin typeface="+mn-lt"/>
          </a:endParaRPr>
        </a:p>
      </dsp:txBody>
      <dsp:txXfrm>
        <a:off x="4171536" y="1444749"/>
        <a:ext cx="1465675" cy="1026777"/>
      </dsp:txXfrm>
    </dsp:sp>
    <dsp:sp modelId="{1D5B7A24-8AD2-42D9-AC0E-32E658BD1D15}">
      <dsp:nvSpPr>
        <dsp:cNvPr id="0" name=""/>
        <dsp:cNvSpPr/>
      </dsp:nvSpPr>
      <dsp:spPr>
        <a:xfrm>
          <a:off x="2445422" y="2364018"/>
          <a:ext cx="1409303" cy="140930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2C22DC-1412-407B-9AF1-97F421D8D552}">
      <dsp:nvSpPr>
        <dsp:cNvPr id="0" name=""/>
        <dsp:cNvSpPr/>
      </dsp:nvSpPr>
      <dsp:spPr>
        <a:xfrm>
          <a:off x="3946048" y="3196312"/>
          <a:ext cx="1465675" cy="10267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10223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ES" sz="2300" b="0" i="0" u="none" strike="noStrike" kern="1200" cap="none" normalizeH="0" noProof="0" dirty="0">
              <a:ln/>
              <a:effectLst/>
              <a:latin typeface="+mn-lt"/>
            </a:rPr>
            <a:t>Análisis Exploratorio</a:t>
          </a:r>
        </a:p>
      </dsp:txBody>
      <dsp:txXfrm>
        <a:off x="3946048" y="3196312"/>
        <a:ext cx="1465675" cy="1026777"/>
      </dsp:txXfrm>
    </dsp:sp>
    <dsp:sp modelId="{2CD2FE5C-9974-4396-B7C9-D4328DE1E47F}">
      <dsp:nvSpPr>
        <dsp:cNvPr id="0" name=""/>
        <dsp:cNvSpPr/>
      </dsp:nvSpPr>
      <dsp:spPr>
        <a:xfrm>
          <a:off x="1782486" y="2364018"/>
          <a:ext cx="1409303" cy="140930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29DF94-1943-46B7-9F1A-209C574EA7A5}">
      <dsp:nvSpPr>
        <dsp:cNvPr id="0" name=""/>
        <dsp:cNvSpPr/>
      </dsp:nvSpPr>
      <dsp:spPr>
        <a:xfrm>
          <a:off x="225488" y="3196312"/>
          <a:ext cx="1465675" cy="10267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10223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ES" sz="2300" b="0" i="0" u="none" strike="noStrike" kern="1200" cap="none" normalizeH="0" noProof="0" dirty="0">
              <a:ln/>
              <a:effectLst/>
              <a:latin typeface="+mn-lt"/>
            </a:rPr>
            <a:t>Elaboración del modelo</a:t>
          </a:r>
        </a:p>
      </dsp:txBody>
      <dsp:txXfrm>
        <a:off x="225488" y="3196312"/>
        <a:ext cx="1465675" cy="1026777"/>
      </dsp:txXfrm>
    </dsp:sp>
    <dsp:sp modelId="{886CB208-1D01-4298-B2D8-255FD34A0ACD}">
      <dsp:nvSpPr>
        <dsp:cNvPr id="0" name=""/>
        <dsp:cNvSpPr/>
      </dsp:nvSpPr>
      <dsp:spPr>
        <a:xfrm>
          <a:off x="1577855" y="1733455"/>
          <a:ext cx="1409303" cy="1409303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4CC41F9-0329-4525-9E5E-AB12B44F03D9}">
      <dsp:nvSpPr>
        <dsp:cNvPr id="0" name=""/>
        <dsp:cNvSpPr/>
      </dsp:nvSpPr>
      <dsp:spPr>
        <a:xfrm>
          <a:off x="0" y="1444749"/>
          <a:ext cx="1465675" cy="10267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10223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ES" sz="2300" b="0" i="0" u="none" strike="noStrike" kern="1200" cap="none" normalizeH="0" noProof="0" dirty="0">
              <a:ln/>
              <a:effectLst/>
              <a:latin typeface="+mn-lt"/>
            </a:rPr>
            <a:t>Validación </a:t>
          </a:r>
        </a:p>
      </dsp:txBody>
      <dsp:txXfrm>
        <a:off x="0" y="1444749"/>
        <a:ext cx="1465675" cy="1026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23BF18-0209-4468-8B80-50771062CD84}" type="datetime1">
              <a:rPr lang="es-ES" smtClean="0"/>
              <a:t>23/06/2019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91AF14-1CFC-4955-9C8E-FB628ADB1A7F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34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86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75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907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99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ángulo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0ABC749-D890-4FAD-8F9E-74EF6406EA2F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5F665-47FF-4981-A959-20C3D291A3D7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DB7D9-F356-448A-85D5-C2EAA8CABC64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D3DE7-0BDE-4D30-9AE1-B54BDDC332C9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7A7F5F-6D77-4D8D-9E47-A78342E1157B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CABBD8-1E0D-4AAE-8073-BC697296B063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D05F4-8840-432D-A02E-1A84D77156D7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EBF60-86C4-4641-B6BC-CE79C2AB4176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9581E-B2F6-43B3-A522-0D44E3CE6715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1D5DC-78E1-4C0A-8D72-54B654E9072F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943D8-17D4-41BA-AE1E-C1EB7639D418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94A7BB7-9D04-4153-B1C6-5B5DED9CC659}" type="datetime1">
              <a:rPr lang="es-ES" noProof="0" smtClean="0"/>
              <a:t>23/06/2019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989" y="1052736"/>
            <a:ext cx="4262263" cy="1955304"/>
          </a:xfrm>
        </p:spPr>
        <p:txBody>
          <a:bodyPr rtlCol="0"/>
          <a:lstStyle/>
          <a:p>
            <a:pPr rtl="0"/>
            <a:r>
              <a:rPr lang="es-ES" dirty="0"/>
              <a:t>PRECIO BASE</a:t>
            </a:r>
            <a:br>
              <a:rPr lang="es-ES" dirty="0"/>
            </a:br>
            <a:r>
              <a:rPr lang="es-ES" dirty="0"/>
              <a:t>SEGURO POR PERSONA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756" y="6268183"/>
            <a:ext cx="3962400" cy="762000"/>
          </a:xfrm>
        </p:spPr>
        <p:txBody>
          <a:bodyPr rtlCol="0"/>
          <a:lstStyle/>
          <a:p>
            <a:pPr rtl="0"/>
            <a:r>
              <a:rPr lang="es-CL" i="1" dirty="0"/>
              <a:t>A</a:t>
            </a:r>
            <a:r>
              <a:rPr lang="es-ES" i="1" dirty="0" err="1"/>
              <a:t>ndrea</a:t>
            </a:r>
            <a:r>
              <a:rPr lang="es-ES" i="1" dirty="0"/>
              <a:t> Faúndez Q.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788" y="116632"/>
            <a:ext cx="10971372" cy="1066800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3"/>
          </p:nvPr>
        </p:nvSpPr>
        <p:spPr>
          <a:xfrm>
            <a:off x="819974" y="1556792"/>
            <a:ext cx="10287000" cy="4190999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s-ES" dirty="0"/>
              <a:t>El cliente (Banco) ha solicitado entregar una estimación del precio base de un seguro por persona.</a:t>
            </a:r>
          </a:p>
          <a:p>
            <a:pPr rtl="0">
              <a:lnSpc>
                <a:spcPct val="100000"/>
              </a:lnSpc>
            </a:pPr>
            <a:r>
              <a:rPr lang="es-ES" dirty="0"/>
              <a:t>Nuestro economista ha generado la fórmula: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91EF9C4-A29D-47B6-BB6C-399F81A58328}"/>
              </a:ext>
            </a:extLst>
          </p:cNvPr>
          <p:cNvSpPr/>
          <p:nvPr/>
        </p:nvSpPr>
        <p:spPr>
          <a:xfrm>
            <a:off x="2854052" y="3356992"/>
            <a:ext cx="6264696" cy="93610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9A701F-B72C-40A5-9BB9-4F73BBC9B82F}"/>
              </a:ext>
            </a:extLst>
          </p:cNvPr>
          <p:cNvSpPr txBox="1"/>
          <p:nvPr/>
        </p:nvSpPr>
        <p:spPr>
          <a:xfrm>
            <a:off x="3110737" y="3573016"/>
            <a:ext cx="5705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CL" sz="2800" dirty="0"/>
              <a:t>Precio base = 3*(1 + 0,03 + p))   [UF] </a:t>
            </a:r>
            <a:endParaRPr lang="es-ES" sz="28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6CFF445-3DAA-406A-8387-CCA5EC858F8C}"/>
              </a:ext>
            </a:extLst>
          </p:cNvPr>
          <p:cNvSpPr/>
          <p:nvPr/>
        </p:nvSpPr>
        <p:spPr>
          <a:xfrm>
            <a:off x="2854052" y="4442065"/>
            <a:ext cx="6264696" cy="93610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C68623-E88D-454B-BA23-34E19B436B82}"/>
              </a:ext>
            </a:extLst>
          </p:cNvPr>
          <p:cNvSpPr txBox="1"/>
          <p:nvPr/>
        </p:nvSpPr>
        <p:spPr>
          <a:xfrm>
            <a:off x="3110737" y="4658089"/>
            <a:ext cx="5585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CL" sz="2800" dirty="0"/>
              <a:t>Precio base = 3,09 + 0,3 * Y         [UF] </a:t>
            </a:r>
            <a:endParaRPr lang="es-ES" sz="2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061C63D-4B53-4457-8D4E-18A21EBD4038}"/>
              </a:ext>
            </a:extLst>
          </p:cNvPr>
          <p:cNvSpPr/>
          <p:nvPr/>
        </p:nvSpPr>
        <p:spPr>
          <a:xfrm rot="12951363">
            <a:off x="7007104" y="5254110"/>
            <a:ext cx="1849243" cy="585646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726" y="116632"/>
            <a:ext cx="10971372" cy="1066800"/>
          </a:xfrm>
        </p:spPr>
        <p:txBody>
          <a:bodyPr rtlCol="0"/>
          <a:lstStyle/>
          <a:p>
            <a:pPr rtl="0"/>
            <a:r>
              <a:rPr lang="es-ES" dirty="0"/>
              <a:t>Y ?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3EB3A674-4EC8-49D3-90F8-1D71D4798E4C}"/>
              </a:ext>
            </a:extLst>
          </p:cNvPr>
          <p:cNvSpPr txBox="1">
            <a:spLocks/>
          </p:cNvSpPr>
          <p:nvPr/>
        </p:nvSpPr>
        <p:spPr>
          <a:xfrm>
            <a:off x="1701924" y="1333500"/>
            <a:ext cx="9145016" cy="4191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Contamos con datos de los clientes.</a:t>
            </a:r>
          </a:p>
          <a:p>
            <a:r>
              <a:rPr lang="es-ES" dirty="0"/>
              <a:t>Sabemos lo que queremos calcular</a:t>
            </a:r>
          </a:p>
          <a:p>
            <a:endParaRPr lang="es-ES" dirty="0"/>
          </a:p>
          <a:p>
            <a:pPr lvl="1"/>
            <a:r>
              <a:rPr lang="es-ES" dirty="0"/>
              <a:t>Probabilidad de que un cliente caiga en mora.</a:t>
            </a:r>
          </a:p>
          <a:p>
            <a:pPr lvl="2"/>
            <a:r>
              <a:rPr lang="es-ES" dirty="0"/>
              <a:t>Y = 1 : Si es “cliente bueno” – baja probabilidad de caer en mora.</a:t>
            </a:r>
          </a:p>
          <a:p>
            <a:pPr lvl="2"/>
            <a:r>
              <a:rPr lang="es-ES" dirty="0"/>
              <a:t>Y = 0 : Si es “cliente malo” – alta probabilidad de caer en mora.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Algoritmo supervisado		   REGRESIÓN LOGÍSTICA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832F38-A4A9-49A0-ABE4-F4E60DAFD0E8}"/>
              </a:ext>
            </a:extLst>
          </p:cNvPr>
          <p:cNvSpPr/>
          <p:nvPr/>
        </p:nvSpPr>
        <p:spPr>
          <a:xfrm>
            <a:off x="5302324" y="4581128"/>
            <a:ext cx="1102786" cy="419198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12" y="116632"/>
            <a:ext cx="2244611" cy="1066800"/>
          </a:xfrm>
        </p:spPr>
        <p:txBody>
          <a:bodyPr rtlCol="0"/>
          <a:lstStyle/>
          <a:p>
            <a:pPr rtl="0"/>
            <a:r>
              <a:rPr lang="es-ES" dirty="0"/>
              <a:t>Proceso</a:t>
            </a:r>
          </a:p>
        </p:txBody>
      </p:sp>
      <p:graphicFrame>
        <p:nvGraphicFramePr>
          <p:cNvPr id="5" name="Marcador de contenido 4" descr="Diagrama de Venn básico en el que se muestran las relaciones superpuestas entre 4 tar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0551290"/>
              </p:ext>
            </p:extLst>
          </p:nvPr>
        </p:nvGraphicFramePr>
        <p:xfrm>
          <a:off x="2782044" y="1052736"/>
          <a:ext cx="5637212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" y="-64669"/>
            <a:ext cx="10971372" cy="1066800"/>
          </a:xfrm>
        </p:spPr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Marcador de contenido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50804258"/>
                  </p:ext>
                </p:extLst>
              </p:nvPr>
            </p:nvGraphicFramePr>
            <p:xfrm>
              <a:off x="7318548" y="1916832"/>
              <a:ext cx="3691634" cy="216523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37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3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945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20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Indicador</a:t>
                          </a:r>
                          <a:endParaRPr kumimoji="0" lang="es-ES" sz="2000" b="1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20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Valor</a:t>
                          </a:r>
                          <a:endParaRPr kumimoji="0" lang="es-ES" sz="2000" b="1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46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800" i="1" u="none" strike="noStrike" cap="none" normalizeH="0" noProof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800" b="0" i="1" u="none" strike="noStrike" cap="none" normalizeH="0" noProof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s-CL" sz="1800" b="0" i="1" u="none" strike="noStrike" cap="none" normalizeH="0" noProof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s-ES" sz="1800" b="0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18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79,40%</a:t>
                          </a:r>
                          <a:endParaRPr kumimoji="0" lang="es-ES" sz="1800" b="0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302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s-CL" sz="18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</a:t>
                          </a:r>
                          <a:r>
                            <a:rPr kumimoji="0" lang="es-ES" sz="1800" b="0" i="0" u="none" strike="noStrike" cap="none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alidación</a:t>
                          </a:r>
                          <a:r>
                            <a:rPr kumimoji="0" lang="es-ES" sz="18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cruzada (eficiencia)</a:t>
                          </a: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s-ES" sz="18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74,45%</a:t>
                          </a: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302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18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Relación FP/FN</a:t>
                          </a:r>
                          <a:endParaRPr kumimoji="0" lang="es-ES" sz="1800" b="0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18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0,1966</a:t>
                          </a:r>
                          <a:endParaRPr kumimoji="0" lang="es-ES" sz="1800" b="0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Marcador de contenido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50804258"/>
                  </p:ext>
                </p:extLst>
              </p:nvPr>
            </p:nvGraphicFramePr>
            <p:xfrm>
              <a:off x="7318548" y="1916832"/>
              <a:ext cx="3691634" cy="216523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37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3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945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20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Indicador</a:t>
                          </a:r>
                          <a:endParaRPr kumimoji="0" lang="es-ES" sz="2000" b="1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20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Valor</a:t>
                          </a:r>
                          <a:endParaRPr kumimoji="0" lang="es-ES" sz="2000" b="1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46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 horzOverflow="overflow">
                        <a:blipFill>
                          <a:blip r:embed="rId3"/>
                          <a:stretch>
                            <a:fillRect l="-1918" t="-232759" r="-45803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18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79,40%</a:t>
                          </a:r>
                          <a:endParaRPr kumimoji="0" lang="es-ES" sz="1800" b="0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0291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s-CL" sz="18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</a:t>
                          </a:r>
                          <a:r>
                            <a:rPr kumimoji="0" lang="es-ES" sz="1800" b="0" i="0" u="none" strike="noStrike" cap="none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alidación</a:t>
                          </a:r>
                          <a:r>
                            <a:rPr kumimoji="0" lang="es-ES" sz="18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cruzada (eficiencia)</a:t>
                          </a: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s-ES" sz="18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74,45%</a:t>
                          </a: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302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18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Relación FP/FN</a:t>
                          </a:r>
                          <a:endParaRPr kumimoji="0" lang="es-ES" sz="1800" b="0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4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2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defRPr>
                              <a:solidFill>
                                <a:srgbClr val="000000"/>
                              </a:solidFill>
                              <a:latin typeface="Garamond" panose="020204040303010108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3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s-ES" sz="1800" u="none" strike="noStrike" cap="none" normalizeH="0" noProof="0" dirty="0">
                              <a:ln>
                                <a:noFill/>
                              </a:ln>
                              <a:effectLst/>
                              <a:latin typeface="+mn-lt"/>
                            </a:rPr>
                            <a:t>0,1966</a:t>
                          </a:r>
                          <a:endParaRPr kumimoji="0" lang="es-ES" sz="1800" b="0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F9D38544-0976-4C2A-AF79-7CCE27C43BD2}"/>
              </a:ext>
            </a:extLst>
          </p:cNvPr>
          <p:cNvSpPr/>
          <p:nvPr/>
        </p:nvSpPr>
        <p:spPr>
          <a:xfrm>
            <a:off x="477788" y="1628800"/>
            <a:ext cx="6190845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i="1" dirty="0"/>
              <a:t>Variables más influyentes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No tiene cuenta corriente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Propósito del crédito es un auto usado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Cuenta crítica / otros créditos existentes en (no en este banco)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Sin ahorros conocidos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Saldo sobre 200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Antigüedad laboral entre 4 a 7 años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No tener otros pagos pendientes en cuotas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Todos los créditos de este banco han sido pagados debidamente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" y="-64669"/>
            <a:ext cx="10971372" cy="1066800"/>
          </a:xfrm>
        </p:spPr>
        <p:txBody>
          <a:bodyPr rtlCol="0"/>
          <a:lstStyle/>
          <a:p>
            <a:pPr rtl="0"/>
            <a:r>
              <a:rPr lang="es-ES" dirty="0"/>
              <a:t>En el futuro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D38544-0976-4C2A-AF79-7CCE27C43BD2}"/>
              </a:ext>
            </a:extLst>
          </p:cNvPr>
          <p:cNvSpPr/>
          <p:nvPr/>
        </p:nvSpPr>
        <p:spPr>
          <a:xfrm>
            <a:off x="1125860" y="2132856"/>
            <a:ext cx="9937104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i="1" dirty="0"/>
              <a:t>. Con más datos podríamos lograr mejores predicciones.</a:t>
            </a:r>
          </a:p>
          <a:p>
            <a:pPr>
              <a:lnSpc>
                <a:spcPct val="150000"/>
              </a:lnSpc>
            </a:pPr>
            <a:r>
              <a:rPr lang="es-ES" sz="2400" i="1" dirty="0"/>
              <a:t>. Podríamos ofrecerle mejoras constantemente a fin de perfeccionar el algoritmo, aumentando su eficiencia.</a:t>
            </a:r>
          </a:p>
          <a:p>
            <a:pPr>
              <a:lnSpc>
                <a:spcPct val="150000"/>
              </a:lnSpc>
            </a:pPr>
            <a:r>
              <a:rPr lang="es-ES" sz="2400" i="1" dirty="0"/>
              <a:t>. Se puede estudiar el ofrecer precio del seguro a un </a:t>
            </a:r>
            <a:r>
              <a:rPr lang="es-ES" sz="2400" i="1" dirty="0" err="1"/>
              <a:t>cluster</a:t>
            </a:r>
            <a:r>
              <a:rPr lang="es-ES" sz="2400" i="1" dirty="0"/>
              <a:t> en particular.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014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989" y="1052736"/>
            <a:ext cx="4262263" cy="1955304"/>
          </a:xfrm>
        </p:spPr>
        <p:txBody>
          <a:bodyPr rtlCol="0"/>
          <a:lstStyle/>
          <a:p>
            <a:pPr rtl="0"/>
            <a:r>
              <a:rPr lang="es-ES" dirty="0"/>
              <a:t>PRECIO BASE</a:t>
            </a:r>
            <a:br>
              <a:rPr lang="es-ES" dirty="0"/>
            </a:br>
            <a:r>
              <a:rPr lang="es-ES" dirty="0"/>
              <a:t>SEGURO POR PERSONA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756" y="6268183"/>
            <a:ext cx="3962400" cy="762000"/>
          </a:xfrm>
        </p:spPr>
        <p:txBody>
          <a:bodyPr rtlCol="0"/>
          <a:lstStyle/>
          <a:p>
            <a:pPr rtl="0"/>
            <a:r>
              <a:rPr lang="es-CL" i="1" dirty="0"/>
              <a:t>A</a:t>
            </a:r>
            <a:r>
              <a:rPr lang="es-ES" i="1" dirty="0" err="1"/>
              <a:t>ndrea</a:t>
            </a:r>
            <a:r>
              <a:rPr lang="es-ES" i="1" dirty="0"/>
              <a:t> Faúndez Q.</a:t>
            </a:r>
          </a:p>
        </p:txBody>
      </p:sp>
    </p:spTree>
    <p:extLst>
      <p:ext uri="{BB962C8B-B14F-4D97-AF65-F5344CB8AC3E}">
        <p14:creationId xmlns:p14="http://schemas.microsoft.com/office/powerpoint/2010/main" val="23154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ventas de un producto o servici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0_TF03460555.potx" id="{FA3E7FC6-7BA9-4570-A96D-C67D226C4EE9}" vid="{83158E41-F78A-4578-91E7-752984E370D1}"/>
    </a:ext>
  </a:extLst>
</a:theme>
</file>

<file path=ppt/theme/theme2.xml><?xml version="1.0" encoding="utf-8"?>
<a:theme xmlns:a="http://schemas.openxmlformats.org/drawingml/2006/main" name="Tema de Off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de un producto o servicio para empresas</Template>
  <TotalTime>56</TotalTime>
  <Words>265</Words>
  <Application>Microsoft Office PowerPoint</Application>
  <PresentationFormat>Personalizado</PresentationFormat>
  <Paragraphs>53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Cambria Math</vt:lpstr>
      <vt:lpstr>Corbel</vt:lpstr>
      <vt:lpstr>Presentación de ventas de un producto o servicio</vt:lpstr>
      <vt:lpstr>PRECIO BASE SEGURO POR PERSONA</vt:lpstr>
      <vt:lpstr>Introducción</vt:lpstr>
      <vt:lpstr>Y ?</vt:lpstr>
      <vt:lpstr>Proceso</vt:lpstr>
      <vt:lpstr>Solución</vt:lpstr>
      <vt:lpstr>En el futuro</vt:lpstr>
      <vt:lpstr>PRECIO BASE SEGURO POR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 BASE SEGURO POR PERSONA</dc:title>
  <dc:creator>Andrea Faundez Quezada</dc:creator>
  <cp:lastModifiedBy>Andrea Faundez Quezada</cp:lastModifiedBy>
  <cp:revision>6</cp:revision>
  <dcterms:created xsi:type="dcterms:W3CDTF">2019-06-23T08:28:04Z</dcterms:created>
  <dcterms:modified xsi:type="dcterms:W3CDTF">2019-06-23T09:24:26Z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