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71"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81"/>
    <p:restoredTop sz="94664"/>
  </p:normalViewPr>
  <p:slideViewPr>
    <p:cSldViewPr snapToGrid="0">
      <p:cViewPr>
        <p:scale>
          <a:sx n="99" d="100"/>
          <a:sy n="99" d="100"/>
        </p:scale>
        <p:origin x="1280" y="1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1D2E3-3FF0-AE9C-77A0-9A8F268646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2DB108-07F8-F62F-C19E-C6D6CF4AD4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9C6671-C762-7667-D41B-858B70ED961B}"/>
              </a:ext>
            </a:extLst>
          </p:cNvPr>
          <p:cNvSpPr>
            <a:spLocks noGrp="1"/>
          </p:cNvSpPr>
          <p:nvPr>
            <p:ph type="dt" sz="half" idx="10"/>
          </p:nvPr>
        </p:nvSpPr>
        <p:spPr/>
        <p:txBody>
          <a:bodyPr/>
          <a:lstStyle/>
          <a:p>
            <a:fld id="{CBBD36E7-7F09-F745-A37A-B4CB2105D10A}" type="datetimeFigureOut">
              <a:rPr lang="en-US" smtClean="0"/>
              <a:t>11/13/22</a:t>
            </a:fld>
            <a:endParaRPr lang="en-US"/>
          </a:p>
        </p:txBody>
      </p:sp>
      <p:sp>
        <p:nvSpPr>
          <p:cNvPr id="5" name="Footer Placeholder 4">
            <a:extLst>
              <a:ext uri="{FF2B5EF4-FFF2-40B4-BE49-F238E27FC236}">
                <a16:creationId xmlns:a16="http://schemas.microsoft.com/office/drawing/2014/main" id="{8C68E47E-D6C6-6568-3F1F-F312B9B82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146B66-1340-2A2E-DFEE-2B6B759DAB57}"/>
              </a:ext>
            </a:extLst>
          </p:cNvPr>
          <p:cNvSpPr>
            <a:spLocks noGrp="1"/>
          </p:cNvSpPr>
          <p:nvPr>
            <p:ph type="sldNum" sz="quarter" idx="12"/>
          </p:nvPr>
        </p:nvSpPr>
        <p:spPr/>
        <p:txBody>
          <a:bodyPr/>
          <a:lstStyle/>
          <a:p>
            <a:fld id="{4B935A23-F049-7942-841C-8E63B18CC64A}" type="slidenum">
              <a:rPr lang="en-US" smtClean="0"/>
              <a:t>‹#›</a:t>
            </a:fld>
            <a:endParaRPr lang="en-US"/>
          </a:p>
        </p:txBody>
      </p:sp>
    </p:spTree>
    <p:extLst>
      <p:ext uri="{BB962C8B-B14F-4D97-AF65-F5344CB8AC3E}">
        <p14:creationId xmlns:p14="http://schemas.microsoft.com/office/powerpoint/2010/main" val="4056075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CD795-AA78-74DF-C4D3-D389211500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8E4ECE-D0D7-E18A-8597-2EBCD27E9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C76548-40AA-F557-6D46-C66063A20D06}"/>
              </a:ext>
            </a:extLst>
          </p:cNvPr>
          <p:cNvSpPr>
            <a:spLocks noGrp="1"/>
          </p:cNvSpPr>
          <p:nvPr>
            <p:ph type="dt" sz="half" idx="10"/>
          </p:nvPr>
        </p:nvSpPr>
        <p:spPr/>
        <p:txBody>
          <a:bodyPr/>
          <a:lstStyle/>
          <a:p>
            <a:fld id="{CBBD36E7-7F09-F745-A37A-B4CB2105D10A}" type="datetimeFigureOut">
              <a:rPr lang="en-US" smtClean="0"/>
              <a:t>11/13/22</a:t>
            </a:fld>
            <a:endParaRPr lang="en-US"/>
          </a:p>
        </p:txBody>
      </p:sp>
      <p:sp>
        <p:nvSpPr>
          <p:cNvPr id="5" name="Footer Placeholder 4">
            <a:extLst>
              <a:ext uri="{FF2B5EF4-FFF2-40B4-BE49-F238E27FC236}">
                <a16:creationId xmlns:a16="http://schemas.microsoft.com/office/drawing/2014/main" id="{4432FB19-F256-6619-6069-6B4193BF0E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04F1D1-3786-1081-EB41-65E2B4CB7AAA}"/>
              </a:ext>
            </a:extLst>
          </p:cNvPr>
          <p:cNvSpPr>
            <a:spLocks noGrp="1"/>
          </p:cNvSpPr>
          <p:nvPr>
            <p:ph type="sldNum" sz="quarter" idx="12"/>
          </p:nvPr>
        </p:nvSpPr>
        <p:spPr/>
        <p:txBody>
          <a:bodyPr/>
          <a:lstStyle/>
          <a:p>
            <a:fld id="{4B935A23-F049-7942-841C-8E63B18CC64A}" type="slidenum">
              <a:rPr lang="en-US" smtClean="0"/>
              <a:t>‹#›</a:t>
            </a:fld>
            <a:endParaRPr lang="en-US"/>
          </a:p>
        </p:txBody>
      </p:sp>
    </p:spTree>
    <p:extLst>
      <p:ext uri="{BB962C8B-B14F-4D97-AF65-F5344CB8AC3E}">
        <p14:creationId xmlns:p14="http://schemas.microsoft.com/office/powerpoint/2010/main" val="3012005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6D2F10-0642-168A-B70A-B57ABB08F4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71AAA5-948F-C7FA-5F9B-D12DA1A98A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3C2950-2DAE-03F4-8FDF-48EA7BBAB443}"/>
              </a:ext>
            </a:extLst>
          </p:cNvPr>
          <p:cNvSpPr>
            <a:spLocks noGrp="1"/>
          </p:cNvSpPr>
          <p:nvPr>
            <p:ph type="dt" sz="half" idx="10"/>
          </p:nvPr>
        </p:nvSpPr>
        <p:spPr/>
        <p:txBody>
          <a:bodyPr/>
          <a:lstStyle/>
          <a:p>
            <a:fld id="{CBBD36E7-7F09-F745-A37A-B4CB2105D10A}" type="datetimeFigureOut">
              <a:rPr lang="en-US" smtClean="0"/>
              <a:t>11/13/22</a:t>
            </a:fld>
            <a:endParaRPr lang="en-US"/>
          </a:p>
        </p:txBody>
      </p:sp>
      <p:sp>
        <p:nvSpPr>
          <p:cNvPr id="5" name="Footer Placeholder 4">
            <a:extLst>
              <a:ext uri="{FF2B5EF4-FFF2-40B4-BE49-F238E27FC236}">
                <a16:creationId xmlns:a16="http://schemas.microsoft.com/office/drawing/2014/main" id="{C4EFDB7E-482E-F258-F048-6645036627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4274DC-7DA3-A2BF-01A5-1D58F492D426}"/>
              </a:ext>
            </a:extLst>
          </p:cNvPr>
          <p:cNvSpPr>
            <a:spLocks noGrp="1"/>
          </p:cNvSpPr>
          <p:nvPr>
            <p:ph type="sldNum" sz="quarter" idx="12"/>
          </p:nvPr>
        </p:nvSpPr>
        <p:spPr/>
        <p:txBody>
          <a:bodyPr/>
          <a:lstStyle/>
          <a:p>
            <a:fld id="{4B935A23-F049-7942-841C-8E63B18CC64A}" type="slidenum">
              <a:rPr lang="en-US" smtClean="0"/>
              <a:t>‹#›</a:t>
            </a:fld>
            <a:endParaRPr lang="en-US"/>
          </a:p>
        </p:txBody>
      </p:sp>
    </p:spTree>
    <p:extLst>
      <p:ext uri="{BB962C8B-B14F-4D97-AF65-F5344CB8AC3E}">
        <p14:creationId xmlns:p14="http://schemas.microsoft.com/office/powerpoint/2010/main" val="55415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22525-D171-E2BD-A247-D3091C42E1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1400F-C405-F13D-A210-302443658E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4B14F-1A78-013E-31A0-65705D874613}"/>
              </a:ext>
            </a:extLst>
          </p:cNvPr>
          <p:cNvSpPr>
            <a:spLocks noGrp="1"/>
          </p:cNvSpPr>
          <p:nvPr>
            <p:ph type="dt" sz="half" idx="10"/>
          </p:nvPr>
        </p:nvSpPr>
        <p:spPr/>
        <p:txBody>
          <a:bodyPr/>
          <a:lstStyle/>
          <a:p>
            <a:fld id="{CBBD36E7-7F09-F745-A37A-B4CB2105D10A}" type="datetimeFigureOut">
              <a:rPr lang="en-US" smtClean="0"/>
              <a:t>11/13/22</a:t>
            </a:fld>
            <a:endParaRPr lang="en-US"/>
          </a:p>
        </p:txBody>
      </p:sp>
      <p:sp>
        <p:nvSpPr>
          <p:cNvPr id="5" name="Footer Placeholder 4">
            <a:extLst>
              <a:ext uri="{FF2B5EF4-FFF2-40B4-BE49-F238E27FC236}">
                <a16:creationId xmlns:a16="http://schemas.microsoft.com/office/drawing/2014/main" id="{C8BFA5E4-990F-813A-A2E8-555116C37C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25094C-DF4A-2700-A605-A93256CC97F9}"/>
              </a:ext>
            </a:extLst>
          </p:cNvPr>
          <p:cNvSpPr>
            <a:spLocks noGrp="1"/>
          </p:cNvSpPr>
          <p:nvPr>
            <p:ph type="sldNum" sz="quarter" idx="12"/>
          </p:nvPr>
        </p:nvSpPr>
        <p:spPr/>
        <p:txBody>
          <a:bodyPr/>
          <a:lstStyle/>
          <a:p>
            <a:fld id="{4B935A23-F049-7942-841C-8E63B18CC64A}" type="slidenum">
              <a:rPr lang="en-US" smtClean="0"/>
              <a:t>‹#›</a:t>
            </a:fld>
            <a:endParaRPr lang="en-US"/>
          </a:p>
        </p:txBody>
      </p:sp>
    </p:spTree>
    <p:extLst>
      <p:ext uri="{BB962C8B-B14F-4D97-AF65-F5344CB8AC3E}">
        <p14:creationId xmlns:p14="http://schemas.microsoft.com/office/powerpoint/2010/main" val="183963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40553-41B9-73DE-AB87-D92853E2C1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2B71F7-5150-3331-A9E7-25A30E52A7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087FD6-74F3-EC0C-EB11-97CEBEB7C3B5}"/>
              </a:ext>
            </a:extLst>
          </p:cNvPr>
          <p:cNvSpPr>
            <a:spLocks noGrp="1"/>
          </p:cNvSpPr>
          <p:nvPr>
            <p:ph type="dt" sz="half" idx="10"/>
          </p:nvPr>
        </p:nvSpPr>
        <p:spPr/>
        <p:txBody>
          <a:bodyPr/>
          <a:lstStyle/>
          <a:p>
            <a:fld id="{CBBD36E7-7F09-F745-A37A-B4CB2105D10A}" type="datetimeFigureOut">
              <a:rPr lang="en-US" smtClean="0"/>
              <a:t>11/13/22</a:t>
            </a:fld>
            <a:endParaRPr lang="en-US"/>
          </a:p>
        </p:txBody>
      </p:sp>
      <p:sp>
        <p:nvSpPr>
          <p:cNvPr id="5" name="Footer Placeholder 4">
            <a:extLst>
              <a:ext uri="{FF2B5EF4-FFF2-40B4-BE49-F238E27FC236}">
                <a16:creationId xmlns:a16="http://schemas.microsoft.com/office/drawing/2014/main" id="{8ED0A87D-ED65-886C-05DE-8A3A82128C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FCB0CE-D187-CAE7-B508-876403E536F4}"/>
              </a:ext>
            </a:extLst>
          </p:cNvPr>
          <p:cNvSpPr>
            <a:spLocks noGrp="1"/>
          </p:cNvSpPr>
          <p:nvPr>
            <p:ph type="sldNum" sz="quarter" idx="12"/>
          </p:nvPr>
        </p:nvSpPr>
        <p:spPr/>
        <p:txBody>
          <a:bodyPr/>
          <a:lstStyle/>
          <a:p>
            <a:fld id="{4B935A23-F049-7942-841C-8E63B18CC64A}" type="slidenum">
              <a:rPr lang="en-US" smtClean="0"/>
              <a:t>‹#›</a:t>
            </a:fld>
            <a:endParaRPr lang="en-US"/>
          </a:p>
        </p:txBody>
      </p:sp>
    </p:spTree>
    <p:extLst>
      <p:ext uri="{BB962C8B-B14F-4D97-AF65-F5344CB8AC3E}">
        <p14:creationId xmlns:p14="http://schemas.microsoft.com/office/powerpoint/2010/main" val="4223072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ED67C-48CF-D886-7C45-7A145F1EA4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293C34-E706-A6B4-2FA1-5AE4051190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591C1F-035B-E2DB-334C-9BB22F1C88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ACF480-3BB5-D733-2CEE-76E0B0D3A4DA}"/>
              </a:ext>
            </a:extLst>
          </p:cNvPr>
          <p:cNvSpPr>
            <a:spLocks noGrp="1"/>
          </p:cNvSpPr>
          <p:nvPr>
            <p:ph type="dt" sz="half" idx="10"/>
          </p:nvPr>
        </p:nvSpPr>
        <p:spPr/>
        <p:txBody>
          <a:bodyPr/>
          <a:lstStyle/>
          <a:p>
            <a:fld id="{CBBD36E7-7F09-F745-A37A-B4CB2105D10A}" type="datetimeFigureOut">
              <a:rPr lang="en-US" smtClean="0"/>
              <a:t>11/13/22</a:t>
            </a:fld>
            <a:endParaRPr lang="en-US"/>
          </a:p>
        </p:txBody>
      </p:sp>
      <p:sp>
        <p:nvSpPr>
          <p:cNvPr id="6" name="Footer Placeholder 5">
            <a:extLst>
              <a:ext uri="{FF2B5EF4-FFF2-40B4-BE49-F238E27FC236}">
                <a16:creationId xmlns:a16="http://schemas.microsoft.com/office/drawing/2014/main" id="{F22E27C1-699F-4A66-36E6-9B566770CB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0DB437-F8A0-13DB-6DF4-29FF30DFFCB8}"/>
              </a:ext>
            </a:extLst>
          </p:cNvPr>
          <p:cNvSpPr>
            <a:spLocks noGrp="1"/>
          </p:cNvSpPr>
          <p:nvPr>
            <p:ph type="sldNum" sz="quarter" idx="12"/>
          </p:nvPr>
        </p:nvSpPr>
        <p:spPr/>
        <p:txBody>
          <a:bodyPr/>
          <a:lstStyle/>
          <a:p>
            <a:fld id="{4B935A23-F049-7942-841C-8E63B18CC64A}" type="slidenum">
              <a:rPr lang="en-US" smtClean="0"/>
              <a:t>‹#›</a:t>
            </a:fld>
            <a:endParaRPr lang="en-US"/>
          </a:p>
        </p:txBody>
      </p:sp>
    </p:spTree>
    <p:extLst>
      <p:ext uri="{BB962C8B-B14F-4D97-AF65-F5344CB8AC3E}">
        <p14:creationId xmlns:p14="http://schemas.microsoft.com/office/powerpoint/2010/main" val="1385505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EAD8-4C52-F775-91C5-2D964D53C2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F82E36-C59B-6FB4-9A2B-A849A87124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F43BD9-1629-14E9-6CDA-1CE01648D8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72922D-92DB-CC1A-8276-A496A88386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FA0A46-B541-2195-70F6-DAC8FF5FA7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3D14DF-655D-D4A9-76B8-18ECD05329BA}"/>
              </a:ext>
            </a:extLst>
          </p:cNvPr>
          <p:cNvSpPr>
            <a:spLocks noGrp="1"/>
          </p:cNvSpPr>
          <p:nvPr>
            <p:ph type="dt" sz="half" idx="10"/>
          </p:nvPr>
        </p:nvSpPr>
        <p:spPr/>
        <p:txBody>
          <a:bodyPr/>
          <a:lstStyle/>
          <a:p>
            <a:fld id="{CBBD36E7-7F09-F745-A37A-B4CB2105D10A}" type="datetimeFigureOut">
              <a:rPr lang="en-US" smtClean="0"/>
              <a:t>11/13/22</a:t>
            </a:fld>
            <a:endParaRPr lang="en-US"/>
          </a:p>
        </p:txBody>
      </p:sp>
      <p:sp>
        <p:nvSpPr>
          <p:cNvPr id="8" name="Footer Placeholder 7">
            <a:extLst>
              <a:ext uri="{FF2B5EF4-FFF2-40B4-BE49-F238E27FC236}">
                <a16:creationId xmlns:a16="http://schemas.microsoft.com/office/drawing/2014/main" id="{B92651DE-9E80-47A6-0C0D-051B5FD500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3C25CE-548F-9480-2B85-38C829E4493D}"/>
              </a:ext>
            </a:extLst>
          </p:cNvPr>
          <p:cNvSpPr>
            <a:spLocks noGrp="1"/>
          </p:cNvSpPr>
          <p:nvPr>
            <p:ph type="sldNum" sz="quarter" idx="12"/>
          </p:nvPr>
        </p:nvSpPr>
        <p:spPr/>
        <p:txBody>
          <a:bodyPr/>
          <a:lstStyle/>
          <a:p>
            <a:fld id="{4B935A23-F049-7942-841C-8E63B18CC64A}" type="slidenum">
              <a:rPr lang="en-US" smtClean="0"/>
              <a:t>‹#›</a:t>
            </a:fld>
            <a:endParaRPr lang="en-US"/>
          </a:p>
        </p:txBody>
      </p:sp>
    </p:spTree>
    <p:extLst>
      <p:ext uri="{BB962C8B-B14F-4D97-AF65-F5344CB8AC3E}">
        <p14:creationId xmlns:p14="http://schemas.microsoft.com/office/powerpoint/2010/main" val="2565608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BDFBD-4B6D-50DF-B96F-BC55B1B8CD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A4CA82-DE1A-8A81-4351-452DC2DADE3F}"/>
              </a:ext>
            </a:extLst>
          </p:cNvPr>
          <p:cNvSpPr>
            <a:spLocks noGrp="1"/>
          </p:cNvSpPr>
          <p:nvPr>
            <p:ph type="dt" sz="half" idx="10"/>
          </p:nvPr>
        </p:nvSpPr>
        <p:spPr/>
        <p:txBody>
          <a:bodyPr/>
          <a:lstStyle/>
          <a:p>
            <a:fld id="{CBBD36E7-7F09-F745-A37A-B4CB2105D10A}" type="datetimeFigureOut">
              <a:rPr lang="en-US" smtClean="0"/>
              <a:t>11/13/22</a:t>
            </a:fld>
            <a:endParaRPr lang="en-US"/>
          </a:p>
        </p:txBody>
      </p:sp>
      <p:sp>
        <p:nvSpPr>
          <p:cNvPr id="4" name="Footer Placeholder 3">
            <a:extLst>
              <a:ext uri="{FF2B5EF4-FFF2-40B4-BE49-F238E27FC236}">
                <a16:creationId xmlns:a16="http://schemas.microsoft.com/office/drawing/2014/main" id="{BF82FFE5-9B41-6680-0022-6415F80499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FEAB38-136B-DA3B-C10C-A1AFC515313E}"/>
              </a:ext>
            </a:extLst>
          </p:cNvPr>
          <p:cNvSpPr>
            <a:spLocks noGrp="1"/>
          </p:cNvSpPr>
          <p:nvPr>
            <p:ph type="sldNum" sz="quarter" idx="12"/>
          </p:nvPr>
        </p:nvSpPr>
        <p:spPr/>
        <p:txBody>
          <a:bodyPr/>
          <a:lstStyle/>
          <a:p>
            <a:fld id="{4B935A23-F049-7942-841C-8E63B18CC64A}" type="slidenum">
              <a:rPr lang="en-US" smtClean="0"/>
              <a:t>‹#›</a:t>
            </a:fld>
            <a:endParaRPr lang="en-US"/>
          </a:p>
        </p:txBody>
      </p:sp>
    </p:spTree>
    <p:extLst>
      <p:ext uri="{BB962C8B-B14F-4D97-AF65-F5344CB8AC3E}">
        <p14:creationId xmlns:p14="http://schemas.microsoft.com/office/powerpoint/2010/main" val="3939408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3A100D-8900-E233-488A-A81176AE422E}"/>
              </a:ext>
            </a:extLst>
          </p:cNvPr>
          <p:cNvSpPr>
            <a:spLocks noGrp="1"/>
          </p:cNvSpPr>
          <p:nvPr>
            <p:ph type="dt" sz="half" idx="10"/>
          </p:nvPr>
        </p:nvSpPr>
        <p:spPr/>
        <p:txBody>
          <a:bodyPr/>
          <a:lstStyle/>
          <a:p>
            <a:fld id="{CBBD36E7-7F09-F745-A37A-B4CB2105D10A}" type="datetimeFigureOut">
              <a:rPr lang="en-US" smtClean="0"/>
              <a:t>11/13/22</a:t>
            </a:fld>
            <a:endParaRPr lang="en-US"/>
          </a:p>
        </p:txBody>
      </p:sp>
      <p:sp>
        <p:nvSpPr>
          <p:cNvPr id="3" name="Footer Placeholder 2">
            <a:extLst>
              <a:ext uri="{FF2B5EF4-FFF2-40B4-BE49-F238E27FC236}">
                <a16:creationId xmlns:a16="http://schemas.microsoft.com/office/drawing/2014/main" id="{A3C063D0-BB18-7C2C-0ECE-E44C44BCF1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420631-2D77-252A-91A8-1857C879C4DB}"/>
              </a:ext>
            </a:extLst>
          </p:cNvPr>
          <p:cNvSpPr>
            <a:spLocks noGrp="1"/>
          </p:cNvSpPr>
          <p:nvPr>
            <p:ph type="sldNum" sz="quarter" idx="12"/>
          </p:nvPr>
        </p:nvSpPr>
        <p:spPr/>
        <p:txBody>
          <a:bodyPr/>
          <a:lstStyle/>
          <a:p>
            <a:fld id="{4B935A23-F049-7942-841C-8E63B18CC64A}" type="slidenum">
              <a:rPr lang="en-US" smtClean="0"/>
              <a:t>‹#›</a:t>
            </a:fld>
            <a:endParaRPr lang="en-US"/>
          </a:p>
        </p:txBody>
      </p:sp>
    </p:spTree>
    <p:extLst>
      <p:ext uri="{BB962C8B-B14F-4D97-AF65-F5344CB8AC3E}">
        <p14:creationId xmlns:p14="http://schemas.microsoft.com/office/powerpoint/2010/main" val="107323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4C4DA-2BF5-9C42-1380-56B72F6989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CF5536-55DD-B42B-A717-8FD1E3A516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5EC451-07BA-1145-D5EB-7CC04EBD79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266698-316A-A58E-B4D8-1349143682B4}"/>
              </a:ext>
            </a:extLst>
          </p:cNvPr>
          <p:cNvSpPr>
            <a:spLocks noGrp="1"/>
          </p:cNvSpPr>
          <p:nvPr>
            <p:ph type="dt" sz="half" idx="10"/>
          </p:nvPr>
        </p:nvSpPr>
        <p:spPr/>
        <p:txBody>
          <a:bodyPr/>
          <a:lstStyle/>
          <a:p>
            <a:fld id="{CBBD36E7-7F09-F745-A37A-B4CB2105D10A}" type="datetimeFigureOut">
              <a:rPr lang="en-US" smtClean="0"/>
              <a:t>11/13/22</a:t>
            </a:fld>
            <a:endParaRPr lang="en-US"/>
          </a:p>
        </p:txBody>
      </p:sp>
      <p:sp>
        <p:nvSpPr>
          <p:cNvPr id="6" name="Footer Placeholder 5">
            <a:extLst>
              <a:ext uri="{FF2B5EF4-FFF2-40B4-BE49-F238E27FC236}">
                <a16:creationId xmlns:a16="http://schemas.microsoft.com/office/drawing/2014/main" id="{529340C5-379A-C0B1-9720-6C0E2746A1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236D58-AABA-225C-6850-DD0DEA112FDE}"/>
              </a:ext>
            </a:extLst>
          </p:cNvPr>
          <p:cNvSpPr>
            <a:spLocks noGrp="1"/>
          </p:cNvSpPr>
          <p:nvPr>
            <p:ph type="sldNum" sz="quarter" idx="12"/>
          </p:nvPr>
        </p:nvSpPr>
        <p:spPr/>
        <p:txBody>
          <a:bodyPr/>
          <a:lstStyle/>
          <a:p>
            <a:fld id="{4B935A23-F049-7942-841C-8E63B18CC64A}" type="slidenum">
              <a:rPr lang="en-US" smtClean="0"/>
              <a:t>‹#›</a:t>
            </a:fld>
            <a:endParaRPr lang="en-US"/>
          </a:p>
        </p:txBody>
      </p:sp>
    </p:spTree>
    <p:extLst>
      <p:ext uri="{BB962C8B-B14F-4D97-AF65-F5344CB8AC3E}">
        <p14:creationId xmlns:p14="http://schemas.microsoft.com/office/powerpoint/2010/main" val="1717044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829B-B780-6A23-213F-8C8423B4C2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5A786D-2D1F-7BFB-E35D-CD89845BE6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4E5056-199E-FFA9-0B06-04C4E80639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B10770-4EF6-3B22-F29A-6BF0E75A3A8C}"/>
              </a:ext>
            </a:extLst>
          </p:cNvPr>
          <p:cNvSpPr>
            <a:spLocks noGrp="1"/>
          </p:cNvSpPr>
          <p:nvPr>
            <p:ph type="dt" sz="half" idx="10"/>
          </p:nvPr>
        </p:nvSpPr>
        <p:spPr/>
        <p:txBody>
          <a:bodyPr/>
          <a:lstStyle/>
          <a:p>
            <a:fld id="{CBBD36E7-7F09-F745-A37A-B4CB2105D10A}" type="datetimeFigureOut">
              <a:rPr lang="en-US" smtClean="0"/>
              <a:t>11/13/22</a:t>
            </a:fld>
            <a:endParaRPr lang="en-US"/>
          </a:p>
        </p:txBody>
      </p:sp>
      <p:sp>
        <p:nvSpPr>
          <p:cNvPr id="6" name="Footer Placeholder 5">
            <a:extLst>
              <a:ext uri="{FF2B5EF4-FFF2-40B4-BE49-F238E27FC236}">
                <a16:creationId xmlns:a16="http://schemas.microsoft.com/office/drawing/2014/main" id="{748B536D-A144-0D21-D106-A9C321DE5F7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772F36D-4F4B-FC66-D073-5F56DC657EA8}"/>
              </a:ext>
            </a:extLst>
          </p:cNvPr>
          <p:cNvSpPr>
            <a:spLocks noGrp="1"/>
          </p:cNvSpPr>
          <p:nvPr>
            <p:ph type="sldNum" sz="quarter" idx="12"/>
          </p:nvPr>
        </p:nvSpPr>
        <p:spPr/>
        <p:txBody>
          <a:bodyPr/>
          <a:lstStyle/>
          <a:p>
            <a:fld id="{4B935A23-F049-7942-841C-8E63B18CC64A}" type="slidenum">
              <a:rPr lang="en-US" smtClean="0"/>
              <a:t>‹#›</a:t>
            </a:fld>
            <a:endParaRPr lang="en-US"/>
          </a:p>
        </p:txBody>
      </p:sp>
    </p:spTree>
    <p:extLst>
      <p:ext uri="{BB962C8B-B14F-4D97-AF65-F5344CB8AC3E}">
        <p14:creationId xmlns:p14="http://schemas.microsoft.com/office/powerpoint/2010/main" val="3732563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BE46BC-1C57-2B83-5E6E-52ED8ABE9C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AFEBE9-C97E-F75A-9C88-094F212F17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904DFD-239A-01E5-978B-C70566B13A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D36E7-7F09-F745-A37A-B4CB2105D10A}" type="datetimeFigureOut">
              <a:rPr lang="en-US" smtClean="0"/>
              <a:t>11/13/22</a:t>
            </a:fld>
            <a:endParaRPr lang="en-US"/>
          </a:p>
        </p:txBody>
      </p:sp>
      <p:sp>
        <p:nvSpPr>
          <p:cNvPr id="5" name="Footer Placeholder 4">
            <a:extLst>
              <a:ext uri="{FF2B5EF4-FFF2-40B4-BE49-F238E27FC236}">
                <a16:creationId xmlns:a16="http://schemas.microsoft.com/office/drawing/2014/main" id="{487E8F6D-4321-C37D-5B57-5AF6E41608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508EE3-20EA-403F-77F6-A40B8267B5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935A23-F049-7942-841C-8E63B18CC64A}" type="slidenum">
              <a:rPr lang="en-US" smtClean="0"/>
              <a:t>‹#›</a:t>
            </a:fld>
            <a:endParaRPr lang="en-US"/>
          </a:p>
        </p:txBody>
      </p:sp>
    </p:spTree>
    <p:extLst>
      <p:ext uri="{BB962C8B-B14F-4D97-AF65-F5344CB8AC3E}">
        <p14:creationId xmlns:p14="http://schemas.microsoft.com/office/powerpoint/2010/main" val="871516993"/>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kaggle.com/datasets/grassknoted/asl-alphabet" TargetMode="Externa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1BA12B9-A3B0-EC28-40B9-34146987A142}"/>
              </a:ext>
            </a:extLst>
          </p:cNvPr>
          <p:cNvSpPr>
            <a:spLocks noGrp="1"/>
          </p:cNvSpPr>
          <p:nvPr>
            <p:ph type="subTitle" idx="1"/>
          </p:nvPr>
        </p:nvSpPr>
        <p:spPr>
          <a:xfrm>
            <a:off x="1524000" y="1458119"/>
            <a:ext cx="9144000" cy="1655762"/>
          </a:xfrm>
        </p:spPr>
        <p:txBody>
          <a:bodyPr/>
          <a:lstStyle/>
          <a:p>
            <a:r>
              <a:rPr lang="en-US" sz="3200" dirty="0">
                <a:solidFill>
                  <a:schemeClr val="accent5">
                    <a:lumMod val="50000"/>
                  </a:schemeClr>
                </a:solidFill>
              </a:rPr>
              <a:t>Project Proposal</a:t>
            </a:r>
          </a:p>
          <a:p>
            <a:r>
              <a:rPr lang="en-US" sz="3200" dirty="0">
                <a:solidFill>
                  <a:schemeClr val="accent5">
                    <a:lumMod val="50000"/>
                  </a:schemeClr>
                </a:solidFill>
              </a:rPr>
              <a:t>DS 5200 | Supervised Machine Learning</a:t>
            </a:r>
          </a:p>
        </p:txBody>
      </p:sp>
      <p:sp>
        <p:nvSpPr>
          <p:cNvPr id="6" name="TextBox 5">
            <a:extLst>
              <a:ext uri="{FF2B5EF4-FFF2-40B4-BE49-F238E27FC236}">
                <a16:creationId xmlns:a16="http://schemas.microsoft.com/office/drawing/2014/main" id="{BEE40469-D8DC-273D-ACD8-A16FA8AF5AB8}"/>
              </a:ext>
            </a:extLst>
          </p:cNvPr>
          <p:cNvSpPr txBox="1"/>
          <p:nvPr/>
        </p:nvSpPr>
        <p:spPr>
          <a:xfrm>
            <a:off x="482600" y="3054223"/>
            <a:ext cx="11446932" cy="1077218"/>
          </a:xfrm>
          <a:prstGeom prst="rect">
            <a:avLst/>
          </a:prstGeom>
          <a:noFill/>
        </p:spPr>
        <p:txBody>
          <a:bodyPr wrap="square">
            <a:spAutoFit/>
          </a:bodyPr>
          <a:lstStyle/>
          <a:p>
            <a:pPr algn="ctr"/>
            <a:r>
              <a:rPr lang="en-US" sz="3200" b="1" dirty="0">
                <a:effectLst/>
                <a:latin typeface="Calibri" panose="020F0502020204030204" pitchFamily="34" charset="0"/>
                <a:cs typeface="Calibri" panose="020F0502020204030204" pitchFamily="34" charset="0"/>
              </a:rPr>
              <a:t>American Sign Language Alphabets Recognition/Classification </a:t>
            </a:r>
            <a:br>
              <a:rPr lang="en-US" sz="3200" dirty="0">
                <a:latin typeface="Calibri" panose="020F0502020204030204" pitchFamily="34" charset="0"/>
                <a:cs typeface="Calibri" panose="020F0502020204030204" pitchFamily="34" charset="0"/>
              </a:rPr>
            </a:br>
            <a:endParaRPr lang="en-US" sz="3200" dirty="0"/>
          </a:p>
        </p:txBody>
      </p:sp>
      <p:sp>
        <p:nvSpPr>
          <p:cNvPr id="8" name="TextBox 7">
            <a:extLst>
              <a:ext uri="{FF2B5EF4-FFF2-40B4-BE49-F238E27FC236}">
                <a16:creationId xmlns:a16="http://schemas.microsoft.com/office/drawing/2014/main" id="{FB064BF2-5293-0203-6A62-60B6C1A0EDD5}"/>
              </a:ext>
            </a:extLst>
          </p:cNvPr>
          <p:cNvSpPr txBox="1"/>
          <p:nvPr/>
        </p:nvSpPr>
        <p:spPr>
          <a:xfrm>
            <a:off x="3048000" y="4387195"/>
            <a:ext cx="6096000" cy="967957"/>
          </a:xfrm>
          <a:prstGeom prst="rect">
            <a:avLst/>
          </a:prstGeom>
          <a:noFill/>
        </p:spPr>
        <p:txBody>
          <a:bodyPr wrap="square">
            <a:spAutoFit/>
          </a:bodyPr>
          <a:lstStyle/>
          <a:p>
            <a:pPr algn="ctr">
              <a:lnSpc>
                <a:spcPct val="150000"/>
              </a:lnSpc>
            </a:pPr>
            <a:r>
              <a:rPr lang="en-US" sz="2000" dirty="0"/>
              <a:t>Team: Ajay Karthick Senthil Kumar &amp; Firdose Shaik</a:t>
            </a:r>
          </a:p>
          <a:p>
            <a:pPr algn="ctr">
              <a:lnSpc>
                <a:spcPct val="150000"/>
              </a:lnSpc>
            </a:pPr>
            <a:r>
              <a:rPr lang="en-US" sz="2000" dirty="0"/>
              <a:t>Presented on: 11/14/2022</a:t>
            </a:r>
          </a:p>
        </p:txBody>
      </p:sp>
      <p:sp>
        <p:nvSpPr>
          <p:cNvPr id="9" name="Rectangle 8">
            <a:extLst>
              <a:ext uri="{FF2B5EF4-FFF2-40B4-BE49-F238E27FC236}">
                <a16:creationId xmlns:a16="http://schemas.microsoft.com/office/drawing/2014/main" id="{064BD8DA-4085-7123-64D2-448536599523}"/>
              </a:ext>
            </a:extLst>
          </p:cNvPr>
          <p:cNvSpPr/>
          <p:nvPr/>
        </p:nvSpPr>
        <p:spPr>
          <a:xfrm>
            <a:off x="660400" y="2885086"/>
            <a:ext cx="11049000" cy="9906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198226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D871-89EB-74B7-1A0C-630FF5357803}"/>
              </a:ext>
            </a:extLst>
          </p:cNvPr>
          <p:cNvSpPr>
            <a:spLocks noGrp="1"/>
          </p:cNvSpPr>
          <p:nvPr>
            <p:ph type="title"/>
          </p:nvPr>
        </p:nvSpPr>
        <p:spPr/>
        <p:txBody>
          <a:bodyPr/>
          <a:lstStyle/>
          <a:p>
            <a:r>
              <a:rPr lang="en-US" dirty="0"/>
              <a:t>About</a:t>
            </a:r>
          </a:p>
        </p:txBody>
      </p:sp>
      <p:sp>
        <p:nvSpPr>
          <p:cNvPr id="3" name="Content Placeholder 2">
            <a:extLst>
              <a:ext uri="{FF2B5EF4-FFF2-40B4-BE49-F238E27FC236}">
                <a16:creationId xmlns:a16="http://schemas.microsoft.com/office/drawing/2014/main" id="{F9E4EA35-8FFC-1CC3-A74A-F6D43C4617C3}"/>
              </a:ext>
            </a:extLst>
          </p:cNvPr>
          <p:cNvSpPr>
            <a:spLocks noGrp="1"/>
          </p:cNvSpPr>
          <p:nvPr>
            <p:ph sz="half" idx="1"/>
          </p:nvPr>
        </p:nvSpPr>
        <p:spPr>
          <a:xfrm>
            <a:off x="838199" y="1361986"/>
            <a:ext cx="10675513" cy="1574398"/>
          </a:xfrm>
        </p:spPr>
        <p:txBody>
          <a:bodyPr>
            <a:normAutofit/>
          </a:bodyPr>
          <a:lstStyle/>
          <a:p>
            <a:pPr marL="0" indent="0" algn="just">
              <a:lnSpc>
                <a:spcPct val="110000"/>
              </a:lnSpc>
              <a:buNone/>
            </a:pPr>
            <a:r>
              <a:rPr lang="en-US" sz="2000" dirty="0">
                <a:effectLst/>
                <a:latin typeface="Calibri" panose="020F0502020204030204" pitchFamily="34" charset="0"/>
                <a:cs typeface="Calibri" panose="020F0502020204030204" pitchFamily="34" charset="0"/>
              </a:rPr>
              <a:t>We propose to develop a deep learning model to classify images of the American Sign Language Alphabets. American Sign Language (ASL) is a commonly used visual language by the people who are hard of hearing in the United States. It uses hand gestures to convey thoughts instead of the spoken words. ASL has 26 signs for the alphabets of the English language. </a:t>
            </a:r>
            <a:endParaRPr lang="en-US" sz="3200" dirty="0">
              <a:latin typeface="Calibri" panose="020F0502020204030204" pitchFamily="34" charset="0"/>
              <a:cs typeface="Calibri" panose="020F0502020204030204" pitchFamily="34" charset="0"/>
            </a:endParaRPr>
          </a:p>
          <a:p>
            <a:pPr algn="just">
              <a:lnSpc>
                <a:spcPct val="110000"/>
              </a:lnSpc>
            </a:pPr>
            <a:endParaRPr lang="en-US" sz="32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C1F04B8-922A-B687-B1D5-C6A5B0E359DB}"/>
              </a:ext>
            </a:extLst>
          </p:cNvPr>
          <p:cNvSpPr txBox="1"/>
          <p:nvPr/>
        </p:nvSpPr>
        <p:spPr>
          <a:xfrm>
            <a:off x="838199" y="3106009"/>
            <a:ext cx="6322455" cy="1631216"/>
          </a:xfrm>
          <a:prstGeom prst="rect">
            <a:avLst/>
          </a:prstGeom>
          <a:noFill/>
        </p:spPr>
        <p:txBody>
          <a:bodyPr wrap="square">
            <a:spAutoFit/>
          </a:bodyPr>
          <a:lstStyle/>
          <a:p>
            <a:pPr algn="just"/>
            <a:r>
              <a:rPr lang="en-US" sz="2000" dirty="0">
                <a:effectLst/>
                <a:latin typeface="Calibri" panose="020F0502020204030204" pitchFamily="34" charset="0"/>
              </a:rPr>
              <a:t>The hearing-impaired person can communicate to only limited number of people using ASL since very few people understand ASL. Hence </a:t>
            </a:r>
            <a:r>
              <a:rPr lang="en-US" sz="2000" b="1" dirty="0">
                <a:effectLst/>
                <a:latin typeface="Calibri" panose="020F0502020204030204" pitchFamily="34" charset="0"/>
              </a:rPr>
              <a:t>developing a Machine Learning Model </a:t>
            </a:r>
            <a:r>
              <a:rPr lang="en-US" sz="2000" dirty="0">
                <a:effectLst/>
                <a:latin typeface="Calibri" panose="020F0502020204030204" pitchFamily="34" charset="0"/>
              </a:rPr>
              <a:t>to recognize ASL alphabets will pave a way to create an effective communication channel</a:t>
            </a:r>
            <a:endParaRPr lang="en-US" sz="2000" dirty="0"/>
          </a:p>
        </p:txBody>
      </p:sp>
      <p:sp>
        <p:nvSpPr>
          <p:cNvPr id="8" name="TextBox 7">
            <a:extLst>
              <a:ext uri="{FF2B5EF4-FFF2-40B4-BE49-F238E27FC236}">
                <a16:creationId xmlns:a16="http://schemas.microsoft.com/office/drawing/2014/main" id="{6BC1CD49-E859-C427-3D77-6DA16A323C9F}"/>
              </a:ext>
            </a:extLst>
          </p:cNvPr>
          <p:cNvSpPr txBox="1"/>
          <p:nvPr/>
        </p:nvSpPr>
        <p:spPr>
          <a:xfrm>
            <a:off x="838199" y="5086950"/>
            <a:ext cx="10675513" cy="954107"/>
          </a:xfrm>
          <a:prstGeom prst="rect">
            <a:avLst/>
          </a:prstGeom>
          <a:noFill/>
        </p:spPr>
        <p:txBody>
          <a:bodyPr wrap="square">
            <a:spAutoFit/>
          </a:bodyPr>
          <a:lstStyle/>
          <a:p>
            <a:pPr algn="ctr"/>
            <a:r>
              <a:rPr lang="en-US" sz="2800" b="1" dirty="0">
                <a:solidFill>
                  <a:schemeClr val="accent5">
                    <a:lumMod val="50000"/>
                  </a:schemeClr>
                </a:solidFill>
                <a:effectLst/>
                <a:latin typeface="Calibri" panose="020F0502020204030204" pitchFamily="34" charset="0"/>
              </a:rPr>
              <a:t>It is interesting because it tries to address a real-world problem and an attempt to resolve it via machine learning algorithms. </a:t>
            </a:r>
            <a:endParaRPr lang="en-US" sz="2800" b="1" dirty="0">
              <a:solidFill>
                <a:schemeClr val="accent5">
                  <a:lumMod val="50000"/>
                </a:schemeClr>
              </a:solidFill>
            </a:endParaRPr>
          </a:p>
        </p:txBody>
      </p:sp>
      <p:pic>
        <p:nvPicPr>
          <p:cNvPr id="12" name="Picture 11" descr="Graphical user interface, application&#10;&#10;Description automatically generated">
            <a:extLst>
              <a:ext uri="{FF2B5EF4-FFF2-40B4-BE49-F238E27FC236}">
                <a16:creationId xmlns:a16="http://schemas.microsoft.com/office/drawing/2014/main" id="{91D21133-F8C6-3319-18DD-BCD8B0A8D6DD}"/>
              </a:ext>
            </a:extLst>
          </p:cNvPr>
          <p:cNvPicPr>
            <a:picLocks noChangeAspect="1"/>
          </p:cNvPicPr>
          <p:nvPr/>
        </p:nvPicPr>
        <p:blipFill>
          <a:blip r:embed="rId2"/>
          <a:stretch>
            <a:fillRect/>
          </a:stretch>
        </p:blipFill>
        <p:spPr>
          <a:xfrm>
            <a:off x="7545948" y="2936384"/>
            <a:ext cx="4070796" cy="1838642"/>
          </a:xfrm>
          <a:prstGeom prst="rect">
            <a:avLst/>
          </a:prstGeom>
        </p:spPr>
      </p:pic>
    </p:spTree>
    <p:extLst>
      <p:ext uri="{BB962C8B-B14F-4D97-AF65-F5344CB8AC3E}">
        <p14:creationId xmlns:p14="http://schemas.microsoft.com/office/powerpoint/2010/main" val="2765975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D871-89EB-74B7-1A0C-630FF5357803}"/>
              </a:ext>
            </a:extLst>
          </p:cNvPr>
          <p:cNvSpPr>
            <a:spLocks noGrp="1"/>
          </p:cNvSpPr>
          <p:nvPr>
            <p:ph type="title"/>
          </p:nvPr>
        </p:nvSpPr>
        <p:spPr/>
        <p:txBody>
          <a:bodyPr/>
          <a:lstStyle/>
          <a:p>
            <a:r>
              <a:rPr lang="en-US" dirty="0"/>
              <a:t>Dataset</a:t>
            </a:r>
          </a:p>
        </p:txBody>
      </p:sp>
      <p:sp>
        <p:nvSpPr>
          <p:cNvPr id="5" name="Content Placeholder 4">
            <a:extLst>
              <a:ext uri="{FF2B5EF4-FFF2-40B4-BE49-F238E27FC236}">
                <a16:creationId xmlns:a16="http://schemas.microsoft.com/office/drawing/2014/main" id="{CC617EAB-1741-3455-1D9B-122160562F65}"/>
              </a:ext>
            </a:extLst>
          </p:cNvPr>
          <p:cNvSpPr>
            <a:spLocks noGrp="1"/>
          </p:cNvSpPr>
          <p:nvPr>
            <p:ph sz="half" idx="1"/>
          </p:nvPr>
        </p:nvSpPr>
        <p:spPr>
          <a:xfrm>
            <a:off x="2284266" y="1563890"/>
            <a:ext cx="7430037" cy="1325563"/>
          </a:xfrm>
        </p:spPr>
        <p:txBody>
          <a:bodyPr>
            <a:normAutofit/>
          </a:bodyPr>
          <a:lstStyle/>
          <a:p>
            <a:pPr marL="0" indent="0">
              <a:buNone/>
            </a:pPr>
            <a:r>
              <a:rPr lang="en-US" sz="2000" b="1" dirty="0"/>
              <a:t>Source</a:t>
            </a:r>
            <a:r>
              <a:rPr lang="en-US" sz="2000" dirty="0"/>
              <a:t> </a:t>
            </a:r>
            <a:r>
              <a:rPr lang="en-US" sz="2000" b="1" dirty="0"/>
              <a:t>: </a:t>
            </a:r>
            <a:r>
              <a:rPr lang="en-US" sz="2000" dirty="0">
                <a:solidFill>
                  <a:srgbClr val="0260BF"/>
                </a:solidFill>
                <a:effectLst/>
                <a:latin typeface="Calibri" panose="020F0502020204030204" pitchFamily="34" charset="0"/>
                <a:hlinkClick r:id="rId2"/>
              </a:rPr>
              <a:t>https://www.kaggle.com/datasets/grassknoted/asl-alphabet</a:t>
            </a:r>
            <a:endParaRPr lang="en-US" sz="2000" dirty="0">
              <a:solidFill>
                <a:srgbClr val="0260BF"/>
              </a:solidFill>
              <a:effectLst/>
              <a:latin typeface="Calibri" panose="020F0502020204030204" pitchFamily="34" charset="0"/>
            </a:endParaRPr>
          </a:p>
          <a:p>
            <a:pPr marL="0" indent="0">
              <a:buNone/>
            </a:pPr>
            <a:r>
              <a:rPr lang="en-US" sz="2000" b="1" dirty="0">
                <a:latin typeface="Calibri" panose="020F0502020204030204" pitchFamily="34" charset="0"/>
              </a:rPr>
              <a:t>Training Dataset : </a:t>
            </a:r>
            <a:r>
              <a:rPr lang="en-US" sz="2000" dirty="0">
                <a:latin typeface="Calibri" panose="020F0502020204030204" pitchFamily="34" charset="0"/>
              </a:rPr>
              <a:t>87000 images</a:t>
            </a:r>
          </a:p>
          <a:p>
            <a:pPr marL="0" indent="0">
              <a:buNone/>
            </a:pPr>
            <a:r>
              <a:rPr lang="en-US" sz="2000" dirty="0">
                <a:effectLst/>
                <a:latin typeface="Calibri" panose="020F0502020204030204" pitchFamily="34" charset="0"/>
              </a:rPr>
              <a:t>29 classes - 26 alphabets (A-Z), Space, Delete and Nothing. </a:t>
            </a:r>
            <a:endParaRPr lang="en-US" sz="2000" dirty="0">
              <a:effectLst/>
              <a:latin typeface="SymbolMT"/>
            </a:endParaRPr>
          </a:p>
          <a:p>
            <a:pPr marL="0" indent="0">
              <a:buNone/>
            </a:pPr>
            <a:endParaRPr lang="en-US" sz="2000" dirty="0">
              <a:solidFill>
                <a:srgbClr val="0260BF"/>
              </a:solidFill>
              <a:latin typeface="Calibri" panose="020F0502020204030204" pitchFamily="34" charset="0"/>
            </a:endParaRPr>
          </a:p>
          <a:p>
            <a:pPr marL="0" indent="0">
              <a:buNone/>
            </a:pPr>
            <a:endParaRPr lang="en-US" sz="2000" dirty="0"/>
          </a:p>
        </p:txBody>
      </p:sp>
      <p:pic>
        <p:nvPicPr>
          <p:cNvPr id="14" name="Picture 13" descr="Icon&#10;&#10;Description automatically generated">
            <a:extLst>
              <a:ext uri="{FF2B5EF4-FFF2-40B4-BE49-F238E27FC236}">
                <a16:creationId xmlns:a16="http://schemas.microsoft.com/office/drawing/2014/main" id="{540326E9-5B85-6650-399A-E69AF3F831C3}"/>
              </a:ext>
            </a:extLst>
          </p:cNvPr>
          <p:cNvPicPr>
            <a:picLocks noChangeAspect="1"/>
          </p:cNvPicPr>
          <p:nvPr/>
        </p:nvPicPr>
        <p:blipFill>
          <a:blip r:embed="rId3"/>
          <a:stretch>
            <a:fillRect/>
          </a:stretch>
        </p:blipFill>
        <p:spPr>
          <a:xfrm>
            <a:off x="730462" y="1438417"/>
            <a:ext cx="1553804" cy="1553804"/>
          </a:xfrm>
          <a:prstGeom prst="rect">
            <a:avLst/>
          </a:prstGeom>
        </p:spPr>
      </p:pic>
      <p:sp>
        <p:nvSpPr>
          <p:cNvPr id="15" name="Title 1">
            <a:extLst>
              <a:ext uri="{FF2B5EF4-FFF2-40B4-BE49-F238E27FC236}">
                <a16:creationId xmlns:a16="http://schemas.microsoft.com/office/drawing/2014/main" id="{3643DEA4-F656-C9D8-A2ED-2DE65AAB11AB}"/>
              </a:ext>
            </a:extLst>
          </p:cNvPr>
          <p:cNvSpPr txBox="1">
            <a:spLocks/>
          </p:cNvSpPr>
          <p:nvPr/>
        </p:nvSpPr>
        <p:spPr>
          <a:xfrm>
            <a:off x="838200" y="28858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Approach</a:t>
            </a:r>
          </a:p>
        </p:txBody>
      </p:sp>
      <p:sp>
        <p:nvSpPr>
          <p:cNvPr id="17" name="TextBox 16">
            <a:extLst>
              <a:ext uri="{FF2B5EF4-FFF2-40B4-BE49-F238E27FC236}">
                <a16:creationId xmlns:a16="http://schemas.microsoft.com/office/drawing/2014/main" id="{99971D89-AE2D-E188-588C-5311DA43D5D5}"/>
              </a:ext>
            </a:extLst>
          </p:cNvPr>
          <p:cNvSpPr txBox="1"/>
          <p:nvPr/>
        </p:nvSpPr>
        <p:spPr>
          <a:xfrm>
            <a:off x="838200" y="3969322"/>
            <a:ext cx="10809275" cy="2585323"/>
          </a:xfrm>
          <a:prstGeom prst="rect">
            <a:avLst/>
          </a:prstGeom>
          <a:noFill/>
        </p:spPr>
        <p:txBody>
          <a:bodyPr wrap="square">
            <a:spAutoFit/>
          </a:bodyPr>
          <a:lstStyle/>
          <a:p>
            <a:pPr algn="just"/>
            <a:r>
              <a:rPr lang="en-US" dirty="0">
                <a:effectLst/>
                <a:latin typeface="Calibri" panose="020F0502020204030204" pitchFamily="34" charset="0"/>
              </a:rPr>
              <a:t>We plan to make use of the Deep Learning algorithm of </a:t>
            </a:r>
            <a:r>
              <a:rPr lang="en-US" b="1" dirty="0">
                <a:effectLst/>
                <a:latin typeface="Calibri" panose="020F0502020204030204" pitchFamily="34" charset="0"/>
              </a:rPr>
              <a:t>Convolutional Neural Network (CNN) </a:t>
            </a:r>
            <a:r>
              <a:rPr lang="en-US" dirty="0">
                <a:effectLst/>
                <a:latin typeface="Calibri" panose="020F0502020204030204" pitchFamily="34" charset="0"/>
              </a:rPr>
              <a:t>for the task of classification of the ASL Alphabets. </a:t>
            </a:r>
          </a:p>
          <a:p>
            <a:pPr marL="342900" indent="-342900" algn="just">
              <a:buAutoNum type="arabicPeriod"/>
            </a:pPr>
            <a:r>
              <a:rPr lang="en-US" dirty="0">
                <a:latin typeface="Calibri" panose="020F0502020204030204" pitchFamily="34" charset="0"/>
              </a:rPr>
              <a:t>Image data pre-processing</a:t>
            </a:r>
          </a:p>
          <a:p>
            <a:pPr marL="342900" indent="-342900" algn="just">
              <a:buAutoNum type="arabicPeriod"/>
            </a:pPr>
            <a:r>
              <a:rPr lang="en-US" dirty="0">
                <a:latin typeface="Calibri" panose="020F0502020204030204" pitchFamily="34" charset="0"/>
              </a:rPr>
              <a:t>Build Deep CNN</a:t>
            </a:r>
          </a:p>
          <a:p>
            <a:pPr marL="342900" indent="-342900" algn="just">
              <a:buAutoNum type="arabicPeriod"/>
            </a:pPr>
            <a:r>
              <a:rPr lang="en-US" dirty="0">
                <a:latin typeface="Calibri" panose="020F0502020204030204" pitchFamily="34" charset="0"/>
              </a:rPr>
              <a:t>Compile and train the model</a:t>
            </a:r>
          </a:p>
          <a:p>
            <a:pPr marL="342900" indent="-342900" algn="just">
              <a:buAutoNum type="arabicPeriod"/>
            </a:pPr>
            <a:r>
              <a:rPr lang="en-US" dirty="0">
                <a:latin typeface="Calibri" panose="020F0502020204030204" pitchFamily="34" charset="0"/>
              </a:rPr>
              <a:t>Finetune the model</a:t>
            </a:r>
          </a:p>
          <a:p>
            <a:pPr marL="342900" indent="-342900" algn="just">
              <a:buAutoNum type="arabicPeriod"/>
            </a:pPr>
            <a:r>
              <a:rPr lang="en-US" dirty="0">
                <a:latin typeface="Calibri" panose="020F0502020204030204" pitchFamily="34" charset="0"/>
              </a:rPr>
              <a:t>Evaluate the model</a:t>
            </a:r>
          </a:p>
          <a:p>
            <a:pPr marL="342900" indent="-342900" algn="just">
              <a:buAutoNum type="arabicPeriod"/>
            </a:pPr>
            <a:r>
              <a:rPr lang="en-US" dirty="0">
                <a:latin typeface="Calibri" panose="020F0502020204030204" pitchFamily="34" charset="0"/>
              </a:rPr>
              <a:t>Use the model to recognize the real-time input</a:t>
            </a:r>
          </a:p>
          <a:p>
            <a:pPr algn="just"/>
            <a:r>
              <a:rPr lang="en-US" dirty="0">
                <a:latin typeface="Calibri" panose="020F0502020204030204" pitchFamily="34" charset="0"/>
              </a:rPr>
              <a:t>       (ASL alphabet)</a:t>
            </a:r>
          </a:p>
        </p:txBody>
      </p:sp>
      <p:pic>
        <p:nvPicPr>
          <p:cNvPr id="18" name="Picture 17">
            <a:extLst>
              <a:ext uri="{FF2B5EF4-FFF2-40B4-BE49-F238E27FC236}">
                <a16:creationId xmlns:a16="http://schemas.microsoft.com/office/drawing/2014/main" id="{6EEEF691-1172-C8E6-51B4-66F1CC9EE494}"/>
              </a:ext>
            </a:extLst>
          </p:cNvPr>
          <p:cNvPicPr>
            <a:picLocks noChangeAspect="1"/>
          </p:cNvPicPr>
          <p:nvPr/>
        </p:nvPicPr>
        <p:blipFill>
          <a:blip r:embed="rId4"/>
          <a:stretch>
            <a:fillRect/>
          </a:stretch>
        </p:blipFill>
        <p:spPr>
          <a:xfrm>
            <a:off x="5975797" y="4639051"/>
            <a:ext cx="5671678" cy="1964991"/>
          </a:xfrm>
          <a:prstGeom prst="rect">
            <a:avLst/>
          </a:prstGeom>
        </p:spPr>
      </p:pic>
    </p:spTree>
    <p:extLst>
      <p:ext uri="{BB962C8B-B14F-4D97-AF65-F5344CB8AC3E}">
        <p14:creationId xmlns:p14="http://schemas.microsoft.com/office/powerpoint/2010/main" val="27334716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D871-89EB-74B7-1A0C-630FF5357803}"/>
              </a:ext>
            </a:extLst>
          </p:cNvPr>
          <p:cNvSpPr>
            <a:spLocks noGrp="1"/>
          </p:cNvSpPr>
          <p:nvPr>
            <p:ph type="title"/>
          </p:nvPr>
        </p:nvSpPr>
        <p:spPr/>
        <p:txBody>
          <a:bodyPr/>
          <a:lstStyle/>
          <a:p>
            <a:r>
              <a:rPr lang="en-US" dirty="0"/>
              <a:t>Key components and expected outcomes</a:t>
            </a:r>
          </a:p>
        </p:txBody>
      </p:sp>
      <p:sp>
        <p:nvSpPr>
          <p:cNvPr id="3" name="Content Placeholder 2">
            <a:extLst>
              <a:ext uri="{FF2B5EF4-FFF2-40B4-BE49-F238E27FC236}">
                <a16:creationId xmlns:a16="http://schemas.microsoft.com/office/drawing/2014/main" id="{F9E4EA35-8FFC-1CC3-A74A-F6D43C4617C3}"/>
              </a:ext>
            </a:extLst>
          </p:cNvPr>
          <p:cNvSpPr>
            <a:spLocks noGrp="1"/>
          </p:cNvSpPr>
          <p:nvPr>
            <p:ph sz="half" idx="1"/>
          </p:nvPr>
        </p:nvSpPr>
        <p:spPr>
          <a:xfrm>
            <a:off x="838197" y="1560079"/>
            <a:ext cx="10675513" cy="1574398"/>
          </a:xfrm>
        </p:spPr>
        <p:txBody>
          <a:bodyPr>
            <a:normAutofit/>
          </a:bodyPr>
          <a:lstStyle/>
          <a:p>
            <a:pPr marL="0" indent="0" algn="just">
              <a:buNone/>
            </a:pPr>
            <a:r>
              <a:rPr lang="en-US" sz="2000" dirty="0">
                <a:effectLst/>
                <a:latin typeface="Calibri" panose="020F0502020204030204" pitchFamily="34" charset="0"/>
              </a:rPr>
              <a:t>Data Preprocessing phase may include steps like resizing all images data to uniform size, normalization and image augmentation. We intend to build the CNN with deep convolutional layers, max pooling layers, ReLU activation, SoftMax activation for classification. </a:t>
            </a:r>
            <a:endParaRPr lang="en-US" sz="2000" dirty="0">
              <a:effectLst/>
            </a:endParaRPr>
          </a:p>
        </p:txBody>
      </p:sp>
      <p:sp>
        <p:nvSpPr>
          <p:cNvPr id="6" name="TextBox 5">
            <a:extLst>
              <a:ext uri="{FF2B5EF4-FFF2-40B4-BE49-F238E27FC236}">
                <a16:creationId xmlns:a16="http://schemas.microsoft.com/office/drawing/2014/main" id="{2C1F04B8-922A-B687-B1D5-C6A5B0E359DB}"/>
              </a:ext>
            </a:extLst>
          </p:cNvPr>
          <p:cNvSpPr txBox="1"/>
          <p:nvPr/>
        </p:nvSpPr>
        <p:spPr>
          <a:xfrm>
            <a:off x="861362" y="2457433"/>
            <a:ext cx="10765667" cy="1015663"/>
          </a:xfrm>
          <a:prstGeom prst="rect">
            <a:avLst/>
          </a:prstGeom>
          <a:noFill/>
        </p:spPr>
        <p:txBody>
          <a:bodyPr wrap="square">
            <a:spAutoFit/>
          </a:bodyPr>
          <a:lstStyle/>
          <a:p>
            <a:pPr algn="just"/>
            <a:r>
              <a:rPr lang="en-US" sz="2000" dirty="0">
                <a:effectLst/>
                <a:latin typeface="Calibri" panose="020F0502020204030204" pitchFamily="34" charset="0"/>
              </a:rPr>
              <a:t>We are planning to develop a web application that will capture the real-time ASL alphabet hand gestures shown by the end user, feed it to the trained model, and the model will classify and gives the corresponding English Alphabet. </a:t>
            </a:r>
            <a:endParaRPr lang="en-US" sz="2000" dirty="0">
              <a:effectLst/>
            </a:endParaRPr>
          </a:p>
        </p:txBody>
      </p:sp>
      <p:sp>
        <p:nvSpPr>
          <p:cNvPr id="8" name="TextBox 7">
            <a:extLst>
              <a:ext uri="{FF2B5EF4-FFF2-40B4-BE49-F238E27FC236}">
                <a16:creationId xmlns:a16="http://schemas.microsoft.com/office/drawing/2014/main" id="{6BC1CD49-E859-C427-3D77-6DA16A323C9F}"/>
              </a:ext>
            </a:extLst>
          </p:cNvPr>
          <p:cNvSpPr txBox="1"/>
          <p:nvPr/>
        </p:nvSpPr>
        <p:spPr>
          <a:xfrm>
            <a:off x="838197" y="5266188"/>
            <a:ext cx="5155940" cy="1323439"/>
          </a:xfrm>
          <a:prstGeom prst="rect">
            <a:avLst/>
          </a:prstGeom>
          <a:noFill/>
        </p:spPr>
        <p:txBody>
          <a:bodyPr wrap="square">
            <a:spAutoFit/>
          </a:bodyPr>
          <a:lstStyle/>
          <a:p>
            <a:pPr algn="just"/>
            <a:r>
              <a:rPr lang="en-US" sz="2000" dirty="0">
                <a:effectLst/>
                <a:latin typeface="Calibri" panose="020F0502020204030204" pitchFamily="34" charset="0"/>
              </a:rPr>
              <a:t>If time permits, we are also looking to work on generating the entire word/sentence formed by the ASL alphabets hand gestures shown by the user in addition to classify the alphabets. </a:t>
            </a:r>
            <a:endParaRPr lang="en-US" sz="2000" dirty="0">
              <a:effectLst/>
            </a:endParaRPr>
          </a:p>
        </p:txBody>
      </p:sp>
      <p:pic>
        <p:nvPicPr>
          <p:cNvPr id="7" name="Picture 6">
            <a:extLst>
              <a:ext uri="{FF2B5EF4-FFF2-40B4-BE49-F238E27FC236}">
                <a16:creationId xmlns:a16="http://schemas.microsoft.com/office/drawing/2014/main" id="{F1B38271-B194-1091-4F49-5FA84EEC7DB2}"/>
              </a:ext>
            </a:extLst>
          </p:cNvPr>
          <p:cNvPicPr>
            <a:picLocks noChangeAspect="1"/>
          </p:cNvPicPr>
          <p:nvPr/>
        </p:nvPicPr>
        <p:blipFill>
          <a:blip r:embed="rId2"/>
          <a:stretch>
            <a:fillRect/>
          </a:stretch>
        </p:blipFill>
        <p:spPr>
          <a:xfrm>
            <a:off x="6221030" y="3677525"/>
            <a:ext cx="5405999" cy="26736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BFC0582E-4DEC-167B-1AD6-829B33B42901}"/>
              </a:ext>
            </a:extLst>
          </p:cNvPr>
          <p:cNvSpPr txBox="1"/>
          <p:nvPr/>
        </p:nvSpPr>
        <p:spPr>
          <a:xfrm>
            <a:off x="838197" y="3524817"/>
            <a:ext cx="5155940" cy="1631216"/>
          </a:xfrm>
          <a:prstGeom prst="rect">
            <a:avLst/>
          </a:prstGeom>
          <a:noFill/>
        </p:spPr>
        <p:txBody>
          <a:bodyPr wrap="square">
            <a:spAutoFit/>
          </a:bodyPr>
          <a:lstStyle/>
          <a:p>
            <a:pPr algn="just"/>
            <a:r>
              <a:rPr lang="en-US" sz="2000" dirty="0">
                <a:effectLst/>
                <a:latin typeface="Calibri" panose="020F0502020204030204" pitchFamily="34" charset="0"/>
              </a:rPr>
              <a:t>While most of the competing approach uses Transfer Learning where it uses pre-trained models to achieve this task, we intend to build the entire CNN model from scratch and train it with the sufficiently large training data </a:t>
            </a:r>
            <a:endParaRPr lang="en-US" sz="2000" dirty="0">
              <a:effectLst/>
            </a:endParaRPr>
          </a:p>
        </p:txBody>
      </p:sp>
    </p:spTree>
    <p:extLst>
      <p:ext uri="{BB962C8B-B14F-4D97-AF65-F5344CB8AC3E}">
        <p14:creationId xmlns:p14="http://schemas.microsoft.com/office/powerpoint/2010/main" val="5412115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TotalTime>
  <Words>416</Words>
  <Application>Microsoft Macintosh PowerPoint</Application>
  <PresentationFormat>Widescreen</PresentationFormat>
  <Paragraphs>27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SymbolMT</vt:lpstr>
      <vt:lpstr>Office Theme</vt:lpstr>
      <vt:lpstr>PowerPoint Presentation</vt:lpstr>
      <vt:lpstr>About</vt:lpstr>
      <vt:lpstr>Dataset</vt:lpstr>
      <vt:lpstr>Key components and expected outcomes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Karthick Senthil Kumar</dc:creator>
  <cp:lastModifiedBy>Ajay Karthick Senthil Kumar</cp:lastModifiedBy>
  <cp:revision>1</cp:revision>
  <dcterms:created xsi:type="dcterms:W3CDTF">2022-11-14T06:37:32Z</dcterms:created>
  <dcterms:modified xsi:type="dcterms:W3CDTF">2022-11-14T07:18:55Z</dcterms:modified>
</cp:coreProperties>
</file>