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27997C4-81EE-497D-AD72-68836715FE04}">
  <a:tblStyle styleId="{D27997C4-81EE-497D-AD72-68836715FE04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cs.neu.edu/home/yzsun/classes/2016Spring_CS6220/Slides/09Recommendation.pdf" TargetMode="External"/><Relationship Id="rId4" Type="http://schemas.openxmlformats.org/officeDocument/2006/relationships/hyperlink" Target="https://statistics.laerd.com/statistical-guides/pearson-correlation-coefficient-statistical-guide.php" TargetMode="External"/><Relationship Id="rId5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Music Recommendation Systems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Milad Mahdian, </a:t>
            </a:r>
            <a:r>
              <a:rPr lang="en" sz="2000">
                <a:highlight>
                  <a:srgbClr val="FFFFFF"/>
                </a:highlight>
              </a:rPr>
              <a:t>Gurpreet Shah, Akash Srivastava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highlight>
                  <a:srgbClr val="FFFFFF"/>
                </a:highlight>
              </a:rPr>
              <a:t>April 2016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549" y="137299"/>
            <a:ext cx="2086908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Evaluation: Model-based, whole dataset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1500"/>
              <a:t>MAE, and RMSE vs. number of latent features: K =2 minimizes MAE, k =6 minimizes RMSE</a:t>
            </a:r>
            <a:r>
              <a:rPr lang="en"/>
              <a:t>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4375"/>
            <a:ext cx="381952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400" y="1364375"/>
            <a:ext cx="3733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Evaluation: Model-based, pruned dataset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MAE, and RMSE vs. number of latent features: K =4 minimizes MAE, k =6 minimizes RMSE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75" y="1431074"/>
            <a:ext cx="3473749" cy="24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175" y="1431075"/>
            <a:ext cx="3473750" cy="2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 for Model-based approach results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en">
                <a:solidFill>
                  <a:schemeClr val="dk1"/>
                </a:solidFill>
              </a:rPr>
              <a:t>we need more latent features when data is pruned. Compare k = 2 to k = 4.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en">
                <a:solidFill>
                  <a:schemeClr val="dk1"/>
                </a:solidFill>
              </a:rPr>
              <a:t>Speculation: The richer the dataset becomes the more latent features we can extract from it. 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en">
                <a:solidFill>
                  <a:schemeClr val="dk1"/>
                </a:solidFill>
              </a:rPr>
              <a:t>When the dataset is pruned, model’s noise is reduced. Therefore the latent features are more separable. Hence, we need a larger matrix to represent them.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Comparison: Pruned dataset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Unlike the results reported in the literature, our user based method had a better performance than the song based. 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Speculation: </a:t>
            </a: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the type of pruning performed in the preprocessing mostly decreases the number of unique users. 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Thus, we are cutting off unreliable users, while discarding songs quite randomly. 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This type of pruning seems to be rigged against the song based approach.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1709250" y="11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{D27997C4-81EE-497D-AD72-68836715FE04}</a:tableStyleId>
              </a:tblPr>
              <a:tblGrid>
                <a:gridCol w="2838450"/>
                <a:gridCol w="2800350"/>
              </a:tblGrid>
              <a:tr h="33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Approach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MAE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Model based (K=4)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0.485070</a:t>
                      </a: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User based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0.487781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2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Song based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0.581663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[1] Thierry Bertin-Mahieux, Daniel P.W. Ellis, Brian Whitman, and Paul Lamere, ‘The million song dataset’, in Proceedings of the 12th International Conference on Music Information Retrieval. 2011. 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[2] Aiolli, Fabio. "A Preliminary Study on a Recommender System for the Million Songs Dataset Challenge." IIR. 2013.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[3] Van den Oord, Aaron, Sander Dieleman, and Benjamin Schrauwen. "Deep content-based music recommendation." Advances in Neural Information Processing Systems. 2013.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[4] Wang, Xinxi, and Ye Wang. "Improving content-based and hybrid music recommendation using deep learning." Proceedings of the ACM International Conference on Multimedia.  2014.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[5] Ruslan Salakhutdinov and Andriy Mnih. Probabilistic matrix factorization. In Advances in Neural Information Processing Systems, volume 20. 2008. </a:t>
            </a:r>
          </a:p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[6] Yizhou Sun. Recommender Systems. Lecture Slides. </a:t>
            </a:r>
            <a:r>
              <a:rPr lang="en" sz="1100" u="sng">
                <a:solidFill>
                  <a:srgbClr val="1155CC"/>
                </a:solidFill>
                <a:hlinkClick r:id="rId3"/>
              </a:rPr>
              <a:t>http://www.ccs.neu.edu/home/yzsun/classes/2016Spring_CS6220/Slides/09Recommendation.pdf</a:t>
            </a:r>
            <a:r>
              <a:rPr lang="en" sz="1100">
                <a:solidFill>
                  <a:schemeClr val="dk1"/>
                </a:solidFill>
              </a:rPr>
              <a:t>.  2016.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[7] Laerd Statistics. </a:t>
            </a:r>
            <a:r>
              <a:rPr lang="en" sz="1100">
                <a:solidFill>
                  <a:srgbClr val="222222"/>
                </a:solidFill>
              </a:rPr>
              <a:t>Pearson Product-Moment Correlation.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https://statistics.laerd.com/statistical-guides/pearson-correlation-coefficient-statistical-guide.php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chemeClr val="dk1"/>
                </a:solidFill>
              </a:rPr>
              <a:t>						</a:t>
            </a:r>
          </a:p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5450" y="-1"/>
            <a:ext cx="1368549" cy="11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50" y="1572987"/>
            <a:ext cx="5334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Introduction: Application and Importance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Music industry has shifted towards digital distribution through online music stores and streaming services.</a:t>
            </a: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141823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Enables online music stores to target their wares to the right audience.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Keeps customers happy and hooked by introducing new music matching their taste.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141823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Promote new music, or niche songs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141823"/>
              </a:solidFill>
              <a:highlight>
                <a:srgbClr val="FFFFFF"/>
              </a:highlight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499" y="3944049"/>
            <a:ext cx="1199449" cy="11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875" y="3976075"/>
            <a:ext cx="1135375" cy="11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274" y="3944049"/>
            <a:ext cx="1199448" cy="119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Introduction: Million Songs Challenge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0000"/>
              </a:lnSpc>
              <a:spcBef>
                <a:spcPts val="400"/>
              </a:spcBef>
              <a:spcAft>
                <a:spcPts val="1100"/>
              </a:spcAft>
              <a:buClr>
                <a:srgbClr val="111111"/>
              </a:buClr>
              <a:buSzPct val="100000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</a:rPr>
              <a:t>Its purposes are:</a:t>
            </a:r>
          </a:p>
          <a:p>
            <a:pPr indent="-3302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To encourage research on algorithms that scale to commercial sizes</a:t>
            </a:r>
          </a:p>
          <a:p>
            <a:pPr indent="-3302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To provide a reference dataset for evaluating research</a:t>
            </a:r>
          </a:p>
          <a:p>
            <a:pPr indent="-3302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As a shortcut alternative to creating a large dataset with APIs </a:t>
            </a:r>
          </a:p>
          <a:p>
            <a:pPr indent="-3302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To help new researchers get started in the MIR field</a:t>
            </a:r>
          </a:p>
          <a:p>
            <a:pPr indent="-355600" lvl="0" marL="45720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The subset of data used in the task is the Taste Profile Subset that consists of more than </a:t>
            </a:r>
            <a:r>
              <a:rPr lang="en">
                <a:solidFill>
                  <a:srgbClr val="FF0000"/>
                </a:solidFill>
              </a:rPr>
              <a:t>48 million triplets</a:t>
            </a:r>
            <a:r>
              <a:rPr lang="en">
                <a:solidFill>
                  <a:schemeClr val="dk1"/>
                </a:solidFill>
              </a:rPr>
              <a:t> (user, song, count) </a:t>
            </a:r>
            <a:r>
              <a:rPr lang="en">
                <a:solidFill>
                  <a:srgbClr val="FF0000"/>
                </a:solidFill>
              </a:rPr>
              <a:t>HUUGE DATASET!!!</a:t>
            </a:r>
            <a:r>
              <a:rPr lang="en" sz="20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192">
            <a:off x="7110575" y="2196823"/>
            <a:ext cx="1721724" cy="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 and Preprocessing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>
                <a:solidFill>
                  <a:schemeClr val="dk1"/>
                </a:solidFill>
              </a:rPr>
              <a:t>48 million triplets; consists of </a:t>
            </a:r>
            <a:r>
              <a:rPr lang="en" sz="2000">
                <a:solidFill>
                  <a:srgbClr val="FF0000"/>
                </a:solidFill>
              </a:rPr>
              <a:t>1.2 million users</a:t>
            </a:r>
            <a:r>
              <a:rPr lang="en" sz="2000">
                <a:solidFill>
                  <a:schemeClr val="dk1"/>
                </a:solidFill>
              </a:rPr>
              <a:t> and  </a:t>
            </a:r>
            <a:r>
              <a:rPr lang="en" sz="2000">
                <a:solidFill>
                  <a:srgbClr val="FF0000"/>
                </a:solidFill>
              </a:rPr>
              <a:t>380,000 songs</a:t>
            </a:r>
            <a:r>
              <a:rPr lang="en" sz="2000">
                <a:solidFill>
                  <a:schemeClr val="dk1"/>
                </a:solidFill>
              </a:rPr>
              <a:t>:</a:t>
            </a: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>
                <a:solidFill>
                  <a:srgbClr val="141823"/>
                </a:solidFill>
                <a:highlight>
                  <a:srgbClr val="FFFFFF"/>
                </a:highlight>
              </a:rPr>
              <a:t>( b80344d063b5ccb3212f76538f3d9e43d87dca9e ,  SOAKIMP12A8C130995</a:t>
            </a:r>
            <a:r>
              <a:rPr lang="en" sz="1500">
                <a:solidFill>
                  <a:srgbClr val="000000"/>
                </a:solidFill>
              </a:rPr>
              <a:t>,   1)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First task: assign a unique index to each user and item (song) </a:t>
            </a: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  <a:buSzPct val="100000"/>
            </a:pPr>
            <a:r>
              <a:rPr lang="en" sz="1500">
                <a:solidFill>
                  <a:srgbClr val="141823"/>
                </a:solidFill>
                <a:highlight>
                  <a:srgbClr val="FFFFFF"/>
                </a:highlight>
              </a:rPr>
              <a:t>(1,						1,								1)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  <a:buSzPct val="100000"/>
            </a:pP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Pruning: considered those triplets for which the user had listened to at least 200 songs 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  <a:buSzPct val="100000"/>
            </a:pP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Ends up with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</a:rPr>
              <a:t>8 million triplets</a:t>
            </a: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,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</a:rPr>
              <a:t>26,386 users</a:t>
            </a: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 and 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</a:rPr>
              <a:t>297,053 songs</a:t>
            </a: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. </a:t>
            </a:r>
          </a:p>
          <a:p>
            <a:pPr indent="-355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  <a:buSzPct val="100000"/>
            </a:pPr>
            <a:r>
              <a:rPr lang="en" sz="2000">
                <a:solidFill>
                  <a:srgbClr val="141823"/>
                </a:solidFill>
                <a:highlight>
                  <a:srgbClr val="FFFFFF"/>
                </a:highlight>
              </a:rPr>
              <a:t>Rigged pruning against songs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959" y="0"/>
            <a:ext cx="2047040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Goal: predict play counts of the test triplets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Play counts commonly ignored in the literature: implicit feedback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Zero play count: User has not listened to it, or does not like it?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We take the play counts as an explicit feedback; 3 challenges: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Play counts dist. skewed with a very long tail.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Power law dist. With exponent = 2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Cannot use Probabilistic Matrix Factorization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should be Gaussian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Play counts goes up to 9667.</a:t>
            </a: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  <a:buSzPct val="100000"/>
            </a:pPr>
            <a:r>
              <a:rPr lang="en" sz="1400">
                <a:solidFill>
                  <a:srgbClr val="141823"/>
                </a:solidFill>
                <a:highlight>
                  <a:srgbClr val="FFFFFF"/>
                </a:highlight>
              </a:rPr>
              <a:t>rating = 1 + ln(count)</a:t>
            </a: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823"/>
              </a:buClr>
              <a:buSzPct val="100000"/>
            </a:pPr>
            <a:r>
              <a:rPr lang="en" sz="1400">
                <a:solidFill>
                  <a:srgbClr val="141823"/>
                </a:solidFill>
                <a:highlight>
                  <a:srgbClr val="FFFFFF"/>
                </a:highlight>
              </a:rPr>
              <a:t>Now rating is between 1 to 10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4182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3.	Makes the algorithms more complex.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275" y="2448200"/>
            <a:ext cx="3582075" cy="25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299" y="0"/>
            <a:ext cx="1555700" cy="11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en">
                <a:solidFill>
                  <a:srgbClr val="141823"/>
                </a:solidFill>
              </a:rPr>
              <a:t>Collaborative Filtering (CF): makes</a:t>
            </a:r>
            <a:r>
              <a:rPr lang="en">
                <a:solidFill>
                  <a:srgbClr val="252525"/>
                </a:solidFill>
              </a:rPr>
              <a:t> predictions about the interests of a user by collecting preferences from many users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1.	Memory-based: User-based and Song-based.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Pearson correlation: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rgbClr val="000000"/>
                </a:solidFill>
              </a:rPr>
              <a:t>For</a:t>
            </a:r>
            <a:r>
              <a:rPr lang="en">
                <a:solidFill>
                  <a:srgbClr val="FF0000"/>
                </a:solidFill>
              </a:rPr>
              <a:t> every test triplet</a:t>
            </a:r>
            <a:r>
              <a:rPr lang="en">
                <a:solidFill>
                  <a:schemeClr val="dk1"/>
                </a:solidFill>
              </a:rPr>
              <a:t>, we need to calculate the similarity between the test user triplet and every train user triplet (</a:t>
            </a:r>
            <a:r>
              <a:rPr lang="en">
                <a:solidFill>
                  <a:srgbClr val="FF0000"/>
                </a:solidFill>
              </a:rPr>
              <a:t>6 Million triplets</a:t>
            </a:r>
            <a:r>
              <a:rPr lang="en">
                <a:solidFill>
                  <a:schemeClr val="dk1"/>
                </a:solidFill>
              </a:rPr>
              <a:t>): Not scalable!!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Only consider those train triplets who have listened to the test song and have at least 10 common songs with the test user.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525" y="2324400"/>
            <a:ext cx="33813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800" y="0"/>
            <a:ext cx="1872200" cy="1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Methods: Memory based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Predicting the rating by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i="1" lang="en">
                <a:solidFill>
                  <a:schemeClr val="dk1"/>
                </a:solidFill>
              </a:rPr>
              <a:t>NS</a:t>
            </a:r>
            <a:r>
              <a:rPr baseline="-25000" i="1" lang="en">
                <a:solidFill>
                  <a:schemeClr val="dk1"/>
                </a:solidFill>
              </a:rPr>
              <a:t>a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: set of neighbors of user </a:t>
            </a:r>
            <a:r>
              <a:rPr i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with respect to song </a:t>
            </a:r>
            <a:r>
              <a:rPr i="1"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: users who have listened to song </a:t>
            </a:r>
            <a:r>
              <a:rPr i="1"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Computes the weighted average of the ratings of the user’s neighbors for the unseen item </a:t>
            </a:r>
            <a:r>
              <a:rPr i="1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, biased by the average rating of user </a:t>
            </a:r>
            <a:r>
              <a:rPr i="1"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the song based, above formulas can be equally translated.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650" y="1236275"/>
            <a:ext cx="23336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Methods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2.	Model-based: </a:t>
            </a:r>
          </a:p>
          <a:p>
            <a:pPr indent="-323850" lvl="1" marL="9144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252525"/>
              </a:buClr>
              <a:buSzPct val="100000"/>
            </a:pPr>
            <a:r>
              <a:rPr lang="en" sz="1500">
                <a:solidFill>
                  <a:srgbClr val="252525"/>
                </a:solidFill>
                <a:highlight>
                  <a:srgbClr val="FFFFFF"/>
                </a:highlight>
              </a:rPr>
              <a:t>creates profile for each user and each item.</a:t>
            </a: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Matrix factorization to discover the latent features.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Applying Gradient Descent: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i="1" lang="en" sz="1500">
                <a:solidFill>
                  <a:schemeClr val="dk1"/>
                </a:solidFill>
              </a:rPr>
              <a:t>R</a:t>
            </a:r>
            <a:r>
              <a:rPr baseline="-25000" i="1" lang="en" sz="1500">
                <a:solidFill>
                  <a:schemeClr val="dk1"/>
                </a:solidFill>
              </a:rPr>
              <a:t>u,i </a:t>
            </a:r>
            <a:r>
              <a:rPr baseline="-25000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 size : 1.2 million × 400 thousand : Memory Error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7" y="2270875"/>
            <a:ext cx="4200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300" y="3250650"/>
            <a:ext cx="39909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Experiment Design and Evaluation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en">
                <a:solidFill>
                  <a:schemeClr val="dk1"/>
                </a:solidFill>
              </a:rPr>
              <a:t>5-fold cross-validation: Shuffled first, partitioned into training and test with 4:1. 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MAE (Mean Average Error) and RMSE (Root Mean Squared Error) as the evaluation metrics.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Memory-based approaches not scalable: Run only on the pruned dataset.</a:t>
            </a:r>
          </a:p>
          <a:p>
            <a:pPr indent="-2286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n">
                <a:solidFill>
                  <a:srgbClr val="141823"/>
                </a:solidFill>
              </a:rPr>
              <a:t>The total running time: 40 hours.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Model-based approach very efficient:</a:t>
            </a:r>
            <a:r>
              <a:rPr lang="en" sz="1100">
                <a:solidFill>
                  <a:srgbClr val="141823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seems to scale linearly with # triplets. 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For the pruned dataset with 7 million triplets: the total running time 3 hours.</a:t>
            </a:r>
          </a:p>
          <a:p>
            <a:pPr indent="-228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n">
                <a:solidFill>
                  <a:srgbClr val="141823"/>
                </a:solidFill>
                <a:highlight>
                  <a:srgbClr val="FFFFFF"/>
                </a:highlight>
              </a:rPr>
              <a:t> For the whole dataset with 49 million triplets: the total running time 22 hours. </a:t>
            </a:r>
          </a:p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