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jpg" ContentType="image/jpe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29"/>
  </p:notesMasterIdLst>
  <p:handoutMasterIdLst>
    <p:handoutMasterId r:id="rId30"/>
  </p:handoutMasterIdLst>
  <p:sldIdLst>
    <p:sldId id="256" r:id="rId2"/>
    <p:sldId id="257" r:id="rId3"/>
    <p:sldId id="258" r:id="rId4"/>
    <p:sldId id="282"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5" r:id="rId21"/>
    <p:sldId id="276" r:id="rId22"/>
    <p:sldId id="277" r:id="rId23"/>
    <p:sldId id="280" r:id="rId24"/>
    <p:sldId id="278" r:id="rId25"/>
    <p:sldId id="279" r:id="rId26"/>
    <p:sldId id="283" r:id="rId27"/>
    <p:sldId id="281" r:id="rId2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930" autoAdjust="0"/>
  </p:normalViewPr>
  <p:slideViewPr>
    <p:cSldViewPr snapToGrid="0" snapToObjects="1">
      <p:cViewPr>
        <p:scale>
          <a:sx n="80" d="100"/>
          <a:sy n="80" d="100"/>
        </p:scale>
        <p:origin x="-1816" y="-8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handoutMaster" Target="handoutMasters/handoutMaster1.xml"/><Relationship Id="rId31" Type="http://schemas.openxmlformats.org/officeDocument/2006/relationships/printerSettings" Target="printerSettings/printerSettings1.bin"/><Relationship Id="rId32" Type="http://schemas.openxmlformats.org/officeDocument/2006/relationships/presProps" Target="presProps.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89F1375-03BA-F54B-9090-5BF0120E983B}" type="datetimeFigureOut">
              <a:rPr lang="en-US" smtClean="0"/>
              <a:t>10/17/12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C5FA8EF-C8B0-D644-801C-D752180D5088}" type="slidenum">
              <a:rPr lang="en-US" smtClean="0"/>
              <a:t>‹#›</a:t>
            </a:fld>
            <a:endParaRPr lang="en-US"/>
          </a:p>
        </p:txBody>
      </p:sp>
    </p:spTree>
    <p:extLst>
      <p:ext uri="{BB962C8B-B14F-4D97-AF65-F5344CB8AC3E}">
        <p14:creationId xmlns:p14="http://schemas.microsoft.com/office/powerpoint/2010/main" val="50268440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E2A56A0-0661-6846-B55B-D04F39EC04A5}" type="datetimeFigureOut">
              <a:rPr lang="en-US" smtClean="0"/>
              <a:t>10/17/12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57524DE-56BD-2647-BABE-49612198D91D}" type="slidenum">
              <a:rPr lang="en-US" smtClean="0"/>
              <a:t>‹#›</a:t>
            </a:fld>
            <a:endParaRPr lang="en-US"/>
          </a:p>
        </p:txBody>
      </p:sp>
    </p:spTree>
    <p:extLst>
      <p:ext uri="{BB962C8B-B14F-4D97-AF65-F5344CB8AC3E}">
        <p14:creationId xmlns:p14="http://schemas.microsoft.com/office/powerpoint/2010/main" val="696896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Hi</a:t>
            </a:r>
            <a:r>
              <a:rPr lang="en-US" baseline="0" smtClean="0"/>
              <a:t> everyone</a:t>
            </a:r>
            <a:r>
              <a:rPr lang="en-US" smtClean="0"/>
              <a:t>.</a:t>
            </a:r>
            <a:endParaRPr lang="en-US" dirty="0" smtClean="0"/>
          </a:p>
          <a:p>
            <a:endParaRPr lang="en-US" dirty="0" smtClean="0"/>
          </a:p>
          <a:p>
            <a:r>
              <a:rPr lang="en-US" dirty="0" smtClean="0"/>
              <a:t>I am </a:t>
            </a:r>
            <a:r>
              <a:rPr lang="en-US" baseline="0" dirty="0" smtClean="0"/>
              <a:t>actually not going to talk about advertising per se, but I am going to talk something that advertisers may find useful; and that is the analytics.</a:t>
            </a: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I</a:t>
            </a:r>
            <a:r>
              <a:rPr lang="en-US" baseline="0" dirty="0" smtClean="0"/>
              <a:t> am going to </a:t>
            </a:r>
            <a:r>
              <a:rPr lang="en-US" dirty="0" smtClean="0"/>
              <a:t>present </a:t>
            </a:r>
            <a:r>
              <a:rPr lang="en-US" dirty="0" smtClean="0"/>
              <a:t>a system</a:t>
            </a:r>
            <a:r>
              <a:rPr lang="en-US" baseline="0" dirty="0" smtClean="0"/>
              <a:t> which enables obtaining aggregate web analytics information without tracking users across the web. This is joint work with </a:t>
            </a:r>
            <a:r>
              <a:rPr lang="en-US" baseline="0" dirty="0" err="1" smtClean="0"/>
              <a:t>Ruichuan</a:t>
            </a:r>
            <a:r>
              <a:rPr lang="en-US" baseline="0" dirty="0" smtClean="0"/>
              <a:t> Chen, Michaela </a:t>
            </a:r>
            <a:r>
              <a:rPr lang="en-US" baseline="0" dirty="0" err="1" smtClean="0"/>
              <a:t>Hardt</a:t>
            </a:r>
            <a:r>
              <a:rPr lang="en-US" baseline="0" dirty="0" smtClean="0"/>
              <a:t>, Paul Francis and Johannes </a:t>
            </a:r>
            <a:r>
              <a:rPr lang="en-US" baseline="0" dirty="0" err="1" smtClean="0"/>
              <a:t>Gehrke</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a:t>
            </a:fld>
            <a:endParaRPr lang="en-US"/>
          </a:p>
        </p:txBody>
      </p:sp>
    </p:spTree>
    <p:extLst>
      <p:ext uri="{BB962C8B-B14F-4D97-AF65-F5344CB8AC3E}">
        <p14:creationId xmlns:p14="http://schemas.microsoft.com/office/powerpoint/2010/main" val="11065846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Because </a:t>
            </a:r>
            <a:r>
              <a:rPr lang="en-US" baseline="0" dirty="0" smtClean="0"/>
              <a:t>there is no control on the client software, we assume that the clients may be malicious against the publishers and the data aggregator, and may try to distort the results. Therefore, it is important to limit their effects on the aggregate result</a:t>
            </a:r>
            <a:r>
              <a:rPr lang="en-US" baseline="0" dirty="0" smtClean="0"/>
              <a:t>. </a:t>
            </a:r>
            <a:endParaRPr lang="en-US" baseline="0"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Anybody can set up a website and become a publisher; therefore, we consider the publisher to be potentially malicious. As a potentially malicious player, the publisher may try to violate individual user privacy within our system</a:t>
            </a:r>
            <a:r>
              <a:rPr lang="en-US" baseline="0" dirty="0" smtClean="0"/>
              <a:t>. All of these assumptions are considered within the context of analytics. Our system does not protect against malware or social engineering attacks against user privacy. On the other hand, </a:t>
            </a:r>
            <a:r>
              <a:rPr lang="en-US" baseline="0" dirty="0" smtClean="0"/>
              <a:t>the data aggregator is a much bigger organization than a publisher, working with many publishers, and presumably with more reputation to lose. Therefore, we could expect it to follow the protocol and not to collude with publishers, yet it is still curious and may try to use any information it learns. </a:t>
            </a:r>
            <a:r>
              <a:rPr lang="en-US" baseline="0" dirty="0" smtClean="0"/>
              <a:t>With </a:t>
            </a:r>
            <a:r>
              <a:rPr lang="en-US" baseline="0" dirty="0" smtClean="0"/>
              <a:t>these assumptions in mind, I’ll next describe our system.</a:t>
            </a:r>
          </a:p>
        </p:txBody>
      </p:sp>
      <p:sp>
        <p:nvSpPr>
          <p:cNvPr id="4" name="Slide Number Placeholder 3"/>
          <p:cNvSpPr>
            <a:spLocks noGrp="1"/>
          </p:cNvSpPr>
          <p:nvPr>
            <p:ph type="sldNum" sz="quarter" idx="10"/>
          </p:nvPr>
        </p:nvSpPr>
        <p:spPr/>
        <p:txBody>
          <a:bodyPr/>
          <a:lstStyle/>
          <a:p>
            <a:fld id="{E57524DE-56BD-2647-BABE-49612198D91D}" type="slidenum">
              <a:rPr lang="en-US" smtClean="0"/>
              <a:t>10</a:t>
            </a:fld>
            <a:endParaRPr lang="en-US"/>
          </a:p>
        </p:txBody>
      </p:sp>
    </p:spTree>
    <p:extLst>
      <p:ext uri="{BB962C8B-B14F-4D97-AF65-F5344CB8AC3E}">
        <p14:creationId xmlns:p14="http://schemas.microsoft.com/office/powerpoint/2010/main" val="16735345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 will be </a:t>
            </a:r>
            <a:r>
              <a:rPr lang="en-US" baseline="0" dirty="0" smtClean="0"/>
              <a:t>describe each </a:t>
            </a:r>
            <a:r>
              <a:rPr lang="en-US" baseline="0" dirty="0" smtClean="0"/>
              <a:t>individual </a:t>
            </a:r>
            <a:r>
              <a:rPr lang="en-US" baseline="0" dirty="0" smtClean="0"/>
              <a:t>piece in our system. These </a:t>
            </a:r>
            <a:r>
              <a:rPr lang="en-US" baseline="0" dirty="0" smtClean="0"/>
              <a:t>pieces </a:t>
            </a:r>
            <a:r>
              <a:rPr lang="en-US" baseline="0" dirty="0" smtClean="0"/>
              <a:t>altogether will </a:t>
            </a:r>
            <a:r>
              <a:rPr lang="en-US" baseline="0" dirty="0" smtClean="0"/>
              <a:t>help us achieve our privacy and functionality </a:t>
            </a:r>
            <a:r>
              <a:rPr lang="en-US" baseline="0" dirty="0" smtClean="0"/>
              <a:t>goals </a:t>
            </a:r>
            <a:r>
              <a:rPr lang="en-US" baseline="0" dirty="0" smtClean="0"/>
              <a:t>in providing aggregate web analytics information to publishers and aggregators without tracking the users.</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11</a:t>
            </a:fld>
            <a:endParaRPr lang="en-US"/>
          </a:p>
        </p:txBody>
      </p:sp>
    </p:spTree>
    <p:extLst>
      <p:ext uri="{BB962C8B-B14F-4D97-AF65-F5344CB8AC3E}">
        <p14:creationId xmlns:p14="http://schemas.microsoft.com/office/powerpoint/2010/main" val="2356571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 me show you this</a:t>
            </a:r>
            <a:r>
              <a:rPr lang="en-US" baseline="0" dirty="0" smtClean="0"/>
              <a:t> picture again. As I said before, when the clients visit publishers, they also send analytics information to the data aggregator. </a:t>
            </a:r>
          </a:p>
          <a:p>
            <a:r>
              <a:rPr lang="en-US" baseline="0" dirty="0" smtClean="0"/>
              <a:t>This interaction exposes their network addresses to the data aggregator. To prevent this, we would need an anonymizing proxy; however, a proxy is a new organizational component, and we don’t want to introduce a new player into the system. </a:t>
            </a:r>
          </a:p>
          <a:p>
            <a:r>
              <a:rPr lang="en-US" baseline="0" dirty="0" smtClean="0"/>
              <a:t>Fortunately, the publisher already interacts with clients and we can take advantage of that.</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12</a:t>
            </a:fld>
            <a:endParaRPr lang="en-US"/>
          </a:p>
        </p:txBody>
      </p:sp>
    </p:spTree>
    <p:extLst>
      <p:ext uri="{BB962C8B-B14F-4D97-AF65-F5344CB8AC3E}">
        <p14:creationId xmlns:p14="http://schemas.microsoft.com/office/powerpoint/2010/main" val="17233839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We’ll</a:t>
            </a:r>
            <a:r>
              <a:rPr lang="en-US" baseline="0" dirty="0" smtClean="0"/>
              <a:t> put the publisher between the clients and the aggregator. To obtain analytics information, t</a:t>
            </a:r>
            <a:r>
              <a:rPr lang="en-US" dirty="0" smtClean="0"/>
              <a:t>he publisher distributes queries to clients when they</a:t>
            </a:r>
            <a:r>
              <a:rPr lang="en-US" baseline="0" dirty="0" smtClean="0"/>
              <a:t> visit the website. The clients locally execute the query and produce an encrypted response. This response is encrypted with the aggregator’s public key, such that the publisher cannot snoop on the messages. The publisher collects these responses and forwards them to the aggregator. The aggregator then counts anonymous answers and reports the result to the publisher. </a:t>
            </a:r>
          </a:p>
          <a:p>
            <a:r>
              <a:rPr lang="en-US" baseline="0" dirty="0" smtClean="0"/>
              <a:t>During this procedure, the clients’ IP addresses are never exposed to the aggregator. </a:t>
            </a:r>
            <a:r>
              <a:rPr lang="en-US" dirty="0" smtClean="0"/>
              <a:t>However, IP</a:t>
            </a:r>
            <a:r>
              <a:rPr lang="en-US" baseline="0" dirty="0" smtClean="0"/>
              <a:t> addresses are not the only identifiers that can be used for tracking.</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13</a:t>
            </a:fld>
            <a:endParaRPr lang="en-US"/>
          </a:p>
        </p:txBody>
      </p:sp>
    </p:spTree>
    <p:extLst>
      <p:ext uri="{BB962C8B-B14F-4D97-AF65-F5344CB8AC3E}">
        <p14:creationId xmlns:p14="http://schemas.microsoft.com/office/powerpoint/2010/main" val="34306511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query can involve rare</a:t>
            </a:r>
            <a:r>
              <a:rPr lang="en-US" baseline="0" dirty="0" smtClean="0"/>
              <a:t> attributes, such that these attributes can act as identifiers for a given user. Take the following example. Imagine there is a user, who is a CEO of a company. This user visits </a:t>
            </a:r>
            <a:r>
              <a:rPr lang="en-US" baseline="0" dirty="0" err="1" smtClean="0"/>
              <a:t>example.com</a:t>
            </a:r>
            <a:r>
              <a:rPr lang="en-US" baseline="0" dirty="0" smtClean="0"/>
              <a:t>, which issues a query about the job of its user base. Once the publisher forwards responses to the aggregator and receives the results, now the publisher can say that a CEO is visiting its site. Similarly, the data aggregator can determine that a CEO is visiting </a:t>
            </a:r>
            <a:r>
              <a:rPr lang="en-US" baseline="0" dirty="0" err="1" smtClean="0"/>
              <a:t>example.com</a:t>
            </a:r>
            <a:r>
              <a:rPr lang="en-US" baseline="0" dirty="0" smtClean="0"/>
              <a:t>. If this user were to visit another publisher with the same query, now the data aggregator can follow the user across the websites he/she visits. Clearly, this is a violation of our privacy goal. We modify our protocol with the following to address this problem. </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14</a:t>
            </a:fld>
            <a:endParaRPr lang="en-US"/>
          </a:p>
        </p:txBody>
      </p:sp>
    </p:spTree>
    <p:extLst>
      <p:ext uri="{BB962C8B-B14F-4D97-AF65-F5344CB8AC3E}">
        <p14:creationId xmlns:p14="http://schemas.microsoft.com/office/powerpoint/2010/main" val="1861736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After the publisher collects encrypted responses from the clients, it will add some noise to them. How this noise is added, I’ll explain in a minute. The publisher then forwards the noisy responses to the aggregator, who will then aggregate them. Once done, it will also add its own noise and send the double-noisy result to the publisher. The publisher will remove its own noise. At the end of this process, the publisher will obtain the result with the aggregator’s noise and the aggregator will obtain the result with the publisher’s noise. Now let’s see how this noise is generated.</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15</a:t>
            </a:fld>
            <a:endParaRPr lang="en-US"/>
          </a:p>
        </p:txBody>
      </p:sp>
    </p:spTree>
    <p:extLst>
      <p:ext uri="{BB962C8B-B14F-4D97-AF65-F5344CB8AC3E}">
        <p14:creationId xmlns:p14="http://schemas.microsoft.com/office/powerpoint/2010/main" val="21271610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use differential privacy.</a:t>
            </a:r>
            <a:r>
              <a:rPr lang="en-US" baseline="0" dirty="0" smtClean="0"/>
              <a:t> Differential privacy is a popular mechanism which enables the quantification of privacy loss. For our purposes, we are interested in the fact that it hides the existence of an individual answer. That means when the publisher and the aggregator see that there is a response with CEO, they cannot be sure whether it was a real response or just noise.</a:t>
            </a:r>
          </a:p>
          <a:p>
            <a:r>
              <a:rPr lang="en-US" baseline="0" dirty="0" smtClean="0"/>
              <a:t>Differentially-private noise, however, requires the noise values to be numerical. That means, we would need a way to add noise to the string “CEO”. For the aggregator, it is straightforward, because it can add numerical noise after decrypting the answers and producing a count. For the publisher, however, it is not so straightforward, because encryption prevents it from knowing the count of individual answers.</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16</a:t>
            </a:fld>
            <a:endParaRPr lang="en-US"/>
          </a:p>
        </p:txBody>
      </p:sp>
    </p:spTree>
    <p:extLst>
      <p:ext uri="{BB962C8B-B14F-4D97-AF65-F5344CB8AC3E}">
        <p14:creationId xmlns:p14="http://schemas.microsoft.com/office/powerpoint/2010/main" val="19036557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a:t>
            </a:r>
            <a:r>
              <a:rPr lang="en-US" baseline="0" dirty="0" smtClean="0"/>
              <a:t> achieve that, we do the following. We convert all questions, such as “what is your job?” into yes-or-no questions, like “is your job CEO?”. Afterwards, the aggregator will simply count them. Now, this enables us to use differentially-private noise values by simply generating additional answers. The publisher will simply generate a numerical noise value according to differential privacy, and then use that value to generate that many additional answers for noise.</a:t>
            </a:r>
          </a:p>
          <a:p>
            <a:r>
              <a:rPr lang="en-US" baseline="0" dirty="0" smtClean="0"/>
              <a:t>The added benefit of yes-or-no questions is that it limits the distortion of a malicious client. Basically, a malicious client can either be counted or not.</a:t>
            </a:r>
          </a:p>
          <a:p>
            <a:r>
              <a:rPr lang="en-US" baseline="0" dirty="0" smtClean="0"/>
              <a:t>The drawback of yes-or-no questions is that there can be many values, which would require a publisher to ask many questions.</a:t>
            </a:r>
          </a:p>
        </p:txBody>
      </p:sp>
      <p:sp>
        <p:nvSpPr>
          <p:cNvPr id="4" name="Slide Number Placeholder 3"/>
          <p:cNvSpPr>
            <a:spLocks noGrp="1"/>
          </p:cNvSpPr>
          <p:nvPr>
            <p:ph type="sldNum" sz="quarter" idx="10"/>
          </p:nvPr>
        </p:nvSpPr>
        <p:spPr/>
        <p:txBody>
          <a:bodyPr/>
          <a:lstStyle/>
          <a:p>
            <a:fld id="{E57524DE-56BD-2647-BABE-49612198D91D}" type="slidenum">
              <a:rPr lang="en-US" smtClean="0"/>
              <a:t>17</a:t>
            </a:fld>
            <a:endParaRPr lang="en-US"/>
          </a:p>
        </p:txBody>
      </p:sp>
    </p:spTree>
    <p:extLst>
      <p:ext uri="{BB962C8B-B14F-4D97-AF65-F5344CB8AC3E}">
        <p14:creationId xmlns:p14="http://schemas.microsoft.com/office/powerpoint/2010/main" val="19891891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To</a:t>
            </a:r>
            <a:r>
              <a:rPr lang="en-US" baseline="0" dirty="0" smtClean="0"/>
              <a:t> make this process more scalable, we utilize buckets, such that we can now ask multiple yes-or-no questions with one </a:t>
            </a:r>
            <a:r>
              <a:rPr lang="en-US" baseline="0" dirty="0" smtClean="0"/>
              <a:t>query. And </a:t>
            </a:r>
            <a:r>
              <a:rPr lang="en-US" baseline="0" dirty="0" smtClean="0"/>
              <a:t>this is how we do it. First, the publisher enumerates all possible values of interest. </a:t>
            </a:r>
            <a:r>
              <a:rPr lang="en-US" baseline="0" dirty="0" smtClean="0"/>
              <a:t>Then</a:t>
            </a:r>
            <a:r>
              <a:rPr lang="en-US" baseline="0" dirty="0" smtClean="0"/>
              <a:t>, the publisher will determine how many answers would make sense for that </a:t>
            </a:r>
            <a:r>
              <a:rPr lang="en-US" baseline="0" dirty="0" smtClean="0"/>
              <a:t>query. When </a:t>
            </a:r>
            <a:r>
              <a:rPr lang="en-US" baseline="0" dirty="0" smtClean="0"/>
              <a:t>the clients respond to the query, they select the matching answer value and create a ‘yes’ answer for that bucket. All other buckets are implicitly </a:t>
            </a:r>
            <a:r>
              <a:rPr lang="en-US" baseline="0" dirty="0" smtClean="0"/>
              <a:t>assumed to </a:t>
            </a:r>
            <a:r>
              <a:rPr lang="en-US" baseline="0" dirty="0" smtClean="0"/>
              <a:t>have ‘no’ answers. The publisher will </a:t>
            </a:r>
            <a:r>
              <a:rPr lang="en-US" baseline="0" dirty="0" smtClean="0"/>
              <a:t>generate </a:t>
            </a:r>
            <a:r>
              <a:rPr lang="en-US" baseline="0" dirty="0" smtClean="0"/>
              <a:t>noise as additional answers for each bucket. </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18</a:t>
            </a:fld>
            <a:endParaRPr lang="en-US"/>
          </a:p>
        </p:txBody>
      </p:sp>
    </p:spTree>
    <p:extLst>
      <p:ext uri="{BB962C8B-B14F-4D97-AF65-F5344CB8AC3E}">
        <p14:creationId xmlns:p14="http://schemas.microsoft.com/office/powerpoint/2010/main" val="2920445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Although differential</a:t>
            </a:r>
            <a:r>
              <a:rPr lang="en-US" baseline="0" dirty="0" smtClean="0"/>
              <a:t> privacy provides us benefits in terms of hiding individual answers, it also poses some impracticalities in our system. Differential privacy requires a budget, such that no more queries are answered when the budget expires. This, however, is problematic in our setting, because if the clients stop answering queries because of a depleted budget, the utility of the results will suffer. Fortunately, there are certain differences between our setting and that of pure differential privacy. </a:t>
            </a:r>
          </a:p>
          <a:p>
            <a:r>
              <a:rPr lang="en-US" baseline="0" dirty="0" smtClean="0"/>
              <a:t>Differential privacy assumes a single, static database, and ensures users’ privacy by not answering more queries than the budget allows. Our setting, on the other hand, is dynamic, because the user population of a publisher changes almost constantly, and also certain user data may change. With this dynamic setting, we can be more optimistic about the privacy loss. </a:t>
            </a:r>
          </a:p>
          <a:p>
            <a:r>
              <a:rPr lang="en-US" baseline="0" dirty="0" smtClean="0"/>
              <a:t>Therefore, the clients keep answering queries.</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19</a:t>
            </a:fld>
            <a:endParaRPr lang="en-US"/>
          </a:p>
        </p:txBody>
      </p:sp>
    </p:spTree>
    <p:extLst>
      <p:ext uri="{BB962C8B-B14F-4D97-AF65-F5344CB8AC3E}">
        <p14:creationId xmlns:p14="http://schemas.microsoft.com/office/powerpoint/2010/main" val="3100145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Web analytics is statistical</a:t>
            </a:r>
            <a:r>
              <a:rPr lang="en-US" baseline="0" dirty="0" smtClean="0"/>
              <a:t> information</a:t>
            </a:r>
            <a:r>
              <a:rPr lang="en-US" dirty="0" smtClean="0"/>
              <a:t> about users visiting</a:t>
            </a:r>
            <a:r>
              <a:rPr lang="en-US" baseline="0" dirty="0" smtClean="0"/>
              <a:t> a publisher website. This information is important for publishers, because it enables them to optimize their site content according to their users’ interests, to retain existing users, and to attract more. </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a:t>
            </a:fld>
            <a:endParaRPr lang="en-US"/>
          </a:p>
        </p:txBody>
      </p:sp>
    </p:spTree>
    <p:extLst>
      <p:ext uri="{BB962C8B-B14F-4D97-AF65-F5344CB8AC3E}">
        <p14:creationId xmlns:p14="http://schemas.microsoft.com/office/powerpoint/2010/main" val="357756164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decision, however, comes with a potential threat.</a:t>
            </a:r>
            <a:r>
              <a:rPr lang="en-US" baseline="0" dirty="0" smtClean="0"/>
              <a:t> Malicious publishers can try to isolate a user’s response. By repeating the same query, they may be able to cancel out the noise that the aggregator adds, and unveil the user’s response.</a:t>
            </a:r>
          </a:p>
          <a:p>
            <a:r>
              <a:rPr lang="en-US" baseline="0" dirty="0" smtClean="0"/>
              <a:t>A malicious publisher can create queries with specific conditions or specific buckets that identify a user. This threat, however, is not unique to our system, and can be mitigated by the data aggregator’s monitoring and approval of queries. Furthermore, many publishers probably will use the same type of queries that can come from an already approved library, ensuring that the conditions and buckets are general enough.</a:t>
            </a:r>
          </a:p>
          <a:p>
            <a:r>
              <a:rPr lang="en-US" baseline="0" dirty="0" smtClean="0"/>
              <a:t>The second threat, however, exists in our system, in which the publisher can selectively drop client responses, in order to isolate a user’s response. Let me demonstrate that with an example.</a:t>
            </a:r>
          </a:p>
        </p:txBody>
      </p:sp>
      <p:sp>
        <p:nvSpPr>
          <p:cNvPr id="4" name="Slide Number Placeholder 3"/>
          <p:cNvSpPr>
            <a:spLocks noGrp="1"/>
          </p:cNvSpPr>
          <p:nvPr>
            <p:ph type="sldNum" sz="quarter" idx="10"/>
          </p:nvPr>
        </p:nvSpPr>
        <p:spPr/>
        <p:txBody>
          <a:bodyPr/>
          <a:lstStyle/>
          <a:p>
            <a:fld id="{E57524DE-56BD-2647-BABE-49612198D91D}" type="slidenum">
              <a:rPr lang="en-US" smtClean="0"/>
              <a:t>20</a:t>
            </a:fld>
            <a:endParaRPr lang="en-US"/>
          </a:p>
        </p:txBody>
      </p:sp>
    </p:spTree>
    <p:extLst>
      <p:ext uri="{BB962C8B-B14F-4D97-AF65-F5344CB8AC3E}">
        <p14:creationId xmlns:p14="http://schemas.microsoft.com/office/powerpoint/2010/main" val="275702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Imagine that the malicious publisher is trying to determine the occupation</a:t>
            </a:r>
            <a:r>
              <a:rPr lang="en-US" baseline="0" dirty="0" smtClean="0"/>
              <a:t> of the user in the middle. It poses the query to its clients, including the targeted user, and collects their responses. Before forwarding, however, the publisher drops all responses, except for the target’s, and generates fake responses, whose values it knows, and forwards them to the aggregator. When the aggregator returns the result, the only value the publisher didn’t know would be the target user’s response value. By repeating this process, it can cancel out the noise and determine the target’s response.</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21</a:t>
            </a:fld>
            <a:endParaRPr lang="en-US"/>
          </a:p>
        </p:txBody>
      </p:sp>
    </p:spTree>
    <p:extLst>
      <p:ext uri="{BB962C8B-B14F-4D97-AF65-F5344CB8AC3E}">
        <p14:creationId xmlns:p14="http://schemas.microsoft.com/office/powerpoint/2010/main" val="15821514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raise the bar for such a malicious publisher</a:t>
            </a:r>
            <a:r>
              <a:rPr lang="en-US" baseline="0" dirty="0" smtClean="0"/>
              <a:t>, our system uses the following audit mechanism. With a certain probability, a client generates a random nonce instead of a real answer, and sends it in an encrypted form to the publisher. The encryption prevents the publisher from telling them apart. The client then generates a nonce report that includes the random nonce and the publisher it was sent to. This nonce report is again encrypted with the aggregator’s key and sent to another publisher, who forwards it to the data aggregator. While dropping the client responses, the malicious publisher would also be dropping the nonce, and the data aggregator can detect this behavior.</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22</a:t>
            </a:fld>
            <a:endParaRPr lang="en-US"/>
          </a:p>
        </p:txBody>
      </p:sp>
    </p:spTree>
    <p:extLst>
      <p:ext uri="{BB962C8B-B14F-4D97-AF65-F5344CB8AC3E}">
        <p14:creationId xmlns:p14="http://schemas.microsoft.com/office/powerpoint/2010/main" val="34327277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that we have our system, I'll briefly describe our implementation and evaluation before I conclude my talk.</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23</a:t>
            </a:fld>
            <a:endParaRPr lang="en-US"/>
          </a:p>
        </p:txBody>
      </p:sp>
    </p:spTree>
    <p:extLst>
      <p:ext uri="{BB962C8B-B14F-4D97-AF65-F5344CB8AC3E}">
        <p14:creationId xmlns:p14="http://schemas.microsoft.com/office/powerpoint/2010/main" val="20622452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implemented</a:t>
            </a:r>
            <a:r>
              <a:rPr lang="en-US" baseline="0" dirty="0" smtClean="0"/>
              <a:t> the client software as a Firefox extension. The publisher software is a simple plugin to the popular analytics software </a:t>
            </a:r>
            <a:r>
              <a:rPr lang="en-US" baseline="0" dirty="0" err="1" smtClean="0"/>
              <a:t>piwik</a:t>
            </a:r>
            <a:r>
              <a:rPr lang="en-US" baseline="0" dirty="0" smtClean="0"/>
              <a:t>. The aggregator software is a simple server that enables the publisher to upload the responses and counts the answers. In total, our implementation was about 2000 lines of code. We deployed it and tested it with over 200 users. Our implementation uses RSA</a:t>
            </a:r>
            <a:r>
              <a:rPr lang="en-US" baseline="0" dirty="0" smtClean="0"/>
              <a:t>. Because our system uses asymmetric crypto operations, we were wondering about the overhead we would be incurring.</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24</a:t>
            </a:fld>
            <a:endParaRPr lang="en-US"/>
          </a:p>
        </p:txBody>
      </p:sp>
    </p:spTree>
    <p:extLst>
      <p:ext uri="{BB962C8B-B14F-4D97-AF65-F5344CB8AC3E}">
        <p14:creationId xmlns:p14="http://schemas.microsoft.com/office/powerpoint/2010/main" val="143274309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It is not possible to compare our system directly with the current practices of data aggregators, because of lack of data. Nevertheless, we want to demonstrate the overhead of our system with the following scenario. </a:t>
            </a:r>
            <a:r>
              <a:rPr lang="en-US" baseline="0" dirty="0" smtClean="0"/>
              <a:t>Imagine </a:t>
            </a:r>
            <a:r>
              <a:rPr lang="en-US" baseline="0" dirty="0" smtClean="0"/>
              <a:t>a data aggregator with a 2.4 GHz CPU and 2048-bit key and a publisher who poses 2 sets of queries to 50K users every week. The first set of queries involves the same information current aggregators provide to publishers, namely user demographics and other sites the users visit. The aggregation takes about 3.5 CPU hours on a single CPU per week. The second set of queries is enabled through our system, such as the total number of pages a user has browsed, the search engines they used and their visit frequency to other sites. This set of queries takes around 3 hours per week to aggregate.</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25</a:t>
            </a:fld>
            <a:endParaRPr lang="en-US"/>
          </a:p>
        </p:txBody>
      </p:sp>
    </p:spTree>
    <p:extLst>
      <p:ext uri="{BB962C8B-B14F-4D97-AF65-F5344CB8AC3E}">
        <p14:creationId xmlns:p14="http://schemas.microsoft.com/office/powerpoint/2010/main" val="353154898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terms of client</a:t>
            </a:r>
            <a:r>
              <a:rPr lang="en-US" baseline="0" dirty="0" smtClean="0"/>
              <a:t> overhead, the bandwidth overhead was in the order of kilobytes. And the CPU overhead for encrypting the query responses is pretty low.</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26</a:t>
            </a:fld>
            <a:endParaRPr lang="en-US"/>
          </a:p>
        </p:txBody>
      </p:sp>
    </p:spTree>
    <p:extLst>
      <p:ext uri="{BB962C8B-B14F-4D97-AF65-F5344CB8AC3E}">
        <p14:creationId xmlns:p14="http://schemas.microsoft.com/office/powerpoint/2010/main" val="931071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 presented</a:t>
            </a:r>
            <a:r>
              <a:rPr lang="en-US" baseline="0" dirty="0" smtClean="0"/>
              <a:t> a system to obtain aggregate web analytics information without tracking users. Our system provides differential privacy guarantees to the users, and the publishers and the aggregator still obtain aggregate web analytics. Our system achieves these without introducing a new organizational component, and it’s practical and feasible to deploy.</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27</a:t>
            </a:fld>
            <a:endParaRPr lang="en-US"/>
          </a:p>
        </p:txBody>
      </p:sp>
    </p:spTree>
    <p:extLst>
      <p:ext uri="{BB962C8B-B14F-4D97-AF65-F5344CB8AC3E}">
        <p14:creationId xmlns:p14="http://schemas.microsoft.com/office/powerpoint/2010/main" val="635417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Today, many publishers obtain web analytics by outsourcing the collection of analytics to a third party, such as a data aggregator. The data aggregator collects analytics information for many publishers and from many clients. This information enables them to infer extended analytics, such as user demographics. </a:t>
            </a:r>
            <a:r>
              <a:rPr lang="en-US" dirty="0" smtClean="0"/>
              <a:t>This inferred information is then shared with the publisher in an aggregate form</a:t>
            </a:r>
            <a:r>
              <a:rPr lang="en-US" baseline="0" dirty="0" smtClean="0"/>
              <a:t>, and can be shared with advertisers as well.</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3</a:t>
            </a:fld>
            <a:endParaRPr lang="en-US"/>
          </a:p>
        </p:txBody>
      </p:sp>
    </p:spTree>
    <p:extLst>
      <p:ext uri="{BB962C8B-B14F-4D97-AF65-F5344CB8AC3E}">
        <p14:creationId xmlns:p14="http://schemas.microsoft.com/office/powerpoint/2010/main" val="13280830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When a user visits a publisher’s website, the user’s client sends analytics information to a data aggregator. </a:t>
            </a:r>
            <a:r>
              <a:rPr lang="en-US" baseline="0" dirty="0" smtClean="0"/>
              <a:t>This </a:t>
            </a:r>
            <a:r>
              <a:rPr lang="en-US" baseline="0" dirty="0" smtClean="0"/>
              <a:t>scheme enables the data aggregator and the publishers obtain extended analytics </a:t>
            </a:r>
            <a:r>
              <a:rPr lang="en-US" baseline="0" dirty="0" smtClean="0"/>
              <a:t>information; however, </a:t>
            </a:r>
            <a:r>
              <a:rPr lang="en-US" baseline="0" dirty="0" smtClean="0"/>
              <a:t>it also entails tracking of the users across the web.</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4</a:t>
            </a:fld>
            <a:endParaRPr lang="en-US"/>
          </a:p>
        </p:txBody>
      </p:sp>
    </p:spTree>
    <p:extLst>
      <p:ext uri="{BB962C8B-B14F-4D97-AF65-F5344CB8AC3E}">
        <p14:creationId xmlns:p14="http://schemas.microsoft.com/office/powerpoint/2010/main" val="298051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This tracking activity leads to the data aggregators being criticized</a:t>
            </a:r>
            <a:r>
              <a:rPr lang="en-US" baseline="0" dirty="0" smtClean="0"/>
              <a:t> because they collect individual information. These criticisms have led to various reactions. Legislators try to provide mechanisms and </a:t>
            </a:r>
            <a:r>
              <a:rPr lang="en-US" baseline="0" dirty="0" smtClean="0"/>
              <a:t>laws to limit this behavior. Examples include the </a:t>
            </a:r>
            <a:r>
              <a:rPr lang="en-US" baseline="0" dirty="0" smtClean="0"/>
              <a:t>Do-not-track proposal and </a:t>
            </a:r>
            <a:r>
              <a:rPr lang="en-US" baseline="0" dirty="0" smtClean="0"/>
              <a:t>the European </a:t>
            </a:r>
            <a:r>
              <a:rPr lang="en-US" baseline="0" dirty="0" smtClean="0"/>
              <a:t>Union cookie </a:t>
            </a:r>
            <a:r>
              <a:rPr lang="en-US" baseline="0" dirty="0" smtClean="0"/>
              <a:t>law. </a:t>
            </a:r>
            <a:r>
              <a:rPr lang="en-US" baseline="0" dirty="0" smtClean="0"/>
              <a:t>In light of these developments, data aggregators want to look good, and </a:t>
            </a:r>
            <a:r>
              <a:rPr lang="en-US" baseline="0" dirty="0" smtClean="0"/>
              <a:t>voluntarily provide opt</a:t>
            </a:r>
            <a:r>
              <a:rPr lang="en-US" baseline="0" dirty="0" smtClean="0"/>
              <a:t>-out mechanisms </a:t>
            </a:r>
            <a:r>
              <a:rPr lang="en-US" baseline="0" dirty="0" smtClean="0"/>
              <a:t>for users. </a:t>
            </a:r>
            <a:r>
              <a:rPr lang="en-US" baseline="0" dirty="0" smtClean="0"/>
              <a:t>There are also many client-side tools that can directly prevent tracking by blacklisting data aggregators. </a:t>
            </a:r>
          </a:p>
          <a:p>
            <a:pPr marL="0" marR="0" indent="0" algn="l" defTabSz="457200" rtl="0" eaLnBrk="1" fontAlgn="auto" latinLnBrk="0" hangingPunct="1">
              <a:lnSpc>
                <a:spcPct val="100000"/>
              </a:lnSpc>
              <a:spcBef>
                <a:spcPts val="0"/>
              </a:spcBef>
              <a:spcAft>
                <a:spcPts val="0"/>
              </a:spcAft>
              <a:buClrTx/>
              <a:buSzTx/>
              <a:buFontTx/>
              <a:buNone/>
              <a:tabLst/>
              <a:defRPr/>
            </a:pPr>
            <a:r>
              <a:rPr lang="en-US" baseline="0" dirty="0" smtClean="0"/>
              <a:t>If these </a:t>
            </a:r>
            <a:r>
              <a:rPr lang="en-US" baseline="0" dirty="0" smtClean="0"/>
              <a:t>actions are successful</a:t>
            </a:r>
            <a:r>
              <a:rPr lang="en-US" baseline="0" dirty="0" smtClean="0"/>
              <a:t>, there will be fewer and fewer users being tracked, generating less and less data for the inference mechanisms data aggregators use. This in turn will cause a degradation in the quality of extended analytics the publishers obtain. If these actions are not successful, individual users lose their privacy.</a:t>
            </a:r>
            <a:endParaRPr lang="en-US" dirty="0" smtClean="0"/>
          </a:p>
        </p:txBody>
      </p:sp>
      <p:sp>
        <p:nvSpPr>
          <p:cNvPr id="4" name="Slide Number Placeholder 3"/>
          <p:cNvSpPr>
            <a:spLocks noGrp="1"/>
          </p:cNvSpPr>
          <p:nvPr>
            <p:ph type="sldNum" sz="quarter" idx="10"/>
          </p:nvPr>
        </p:nvSpPr>
        <p:spPr/>
        <p:txBody>
          <a:bodyPr/>
          <a:lstStyle/>
          <a:p>
            <a:fld id="{E57524DE-56BD-2647-BABE-49612198D91D}" type="slidenum">
              <a:rPr lang="en-US" smtClean="0"/>
              <a:t>5</a:t>
            </a:fld>
            <a:endParaRPr lang="en-US"/>
          </a:p>
        </p:txBody>
      </p:sp>
    </p:spTree>
    <p:extLst>
      <p:ext uri="{BB962C8B-B14F-4D97-AF65-F5344CB8AC3E}">
        <p14:creationId xmlns:p14="http://schemas.microsoft.com/office/powerpoint/2010/main" val="5069690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Our goal is to design and build a system that replicates</a:t>
            </a:r>
            <a:r>
              <a:rPr lang="en-US" baseline="0" dirty="0" smtClean="0"/>
              <a:t> the functionality of today’s systems, but achieve that functionality without tracking.</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6</a:t>
            </a:fld>
            <a:endParaRPr lang="en-US"/>
          </a:p>
        </p:txBody>
      </p:sp>
    </p:spTree>
    <p:extLst>
      <p:ext uri="{BB962C8B-B14F-4D97-AF65-F5344CB8AC3E}">
        <p14:creationId xmlns:p14="http://schemas.microsoft.com/office/powerpoint/2010/main" val="3840279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specifically,</a:t>
            </a:r>
            <a:r>
              <a:rPr lang="en-US" baseline="0" dirty="0" smtClean="0"/>
              <a:t> we have the following </a:t>
            </a:r>
            <a:r>
              <a:rPr lang="en-US" baseline="0" dirty="0" err="1" smtClean="0"/>
              <a:t>subgoals</a:t>
            </a:r>
            <a:r>
              <a:rPr lang="en-US" baseline="0" dirty="0" smtClean="0"/>
              <a:t>. From a privacy point of view, neither the data aggregator nor the publisher should obtain individual information, unlike today where the data aggregators obtain individual user information via tracking. Our second goal is to preserve the same functionality. Basically, aggregators and publishers should still obtain at least the same amount of aggregate information about a publisher’s users. And there should be no new organizational components. Furthermore, our system should be practical and efficient.</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7</a:t>
            </a:fld>
            <a:endParaRPr lang="en-US"/>
          </a:p>
        </p:txBody>
      </p:sp>
    </p:spTree>
    <p:extLst>
      <p:ext uri="{BB962C8B-B14F-4D97-AF65-F5344CB8AC3E}">
        <p14:creationId xmlns:p14="http://schemas.microsoft.com/office/powerpoint/2010/main" val="293662424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Before I describe our system, I would like to </a:t>
            </a:r>
            <a:r>
              <a:rPr lang="en-US" dirty="0" smtClean="0"/>
              <a:t>introduce</a:t>
            </a:r>
            <a:r>
              <a:rPr lang="en-US" baseline="0" dirty="0" smtClean="0"/>
              <a:t> </a:t>
            </a:r>
            <a:r>
              <a:rPr lang="en-US" baseline="0" dirty="0" smtClean="0"/>
              <a:t>the components that </a:t>
            </a:r>
            <a:r>
              <a:rPr lang="en-US" baseline="0" dirty="0" smtClean="0"/>
              <a:t>currently exist along </a:t>
            </a:r>
            <a:r>
              <a:rPr lang="en-US" baseline="0" dirty="0" smtClean="0"/>
              <a:t>with the assumptions we make about them.</a:t>
            </a:r>
            <a:endParaRPr lang="en-US" dirty="0"/>
          </a:p>
        </p:txBody>
      </p:sp>
      <p:sp>
        <p:nvSpPr>
          <p:cNvPr id="4" name="Slide Number Placeholder 3"/>
          <p:cNvSpPr>
            <a:spLocks noGrp="1"/>
          </p:cNvSpPr>
          <p:nvPr>
            <p:ph type="sldNum" sz="quarter" idx="10"/>
          </p:nvPr>
        </p:nvSpPr>
        <p:spPr/>
        <p:txBody>
          <a:bodyPr/>
          <a:lstStyle/>
          <a:p>
            <a:fld id="{E57524DE-56BD-2647-BABE-49612198D91D}" type="slidenum">
              <a:rPr lang="en-US" smtClean="0"/>
              <a:t>8</a:t>
            </a:fld>
            <a:endParaRPr lang="en-US"/>
          </a:p>
        </p:txBody>
      </p:sp>
    </p:spTree>
    <p:extLst>
      <p:ext uri="{BB962C8B-B14F-4D97-AF65-F5344CB8AC3E}">
        <p14:creationId xmlns:p14="http://schemas.microsoft.com/office/powerpoint/2010/main" val="2042689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a:t>
            </a:r>
            <a:r>
              <a:rPr lang="en-US" baseline="0" dirty="0" smtClean="0"/>
              <a:t> are </a:t>
            </a:r>
            <a:r>
              <a:rPr lang="en-US" dirty="0" smtClean="0"/>
              <a:t>three components. The</a:t>
            </a:r>
            <a:r>
              <a:rPr lang="en-US" baseline="0" dirty="0" smtClean="0"/>
              <a:t> </a:t>
            </a:r>
            <a:r>
              <a:rPr lang="en-US" dirty="0" smtClean="0"/>
              <a:t>client</a:t>
            </a:r>
            <a:r>
              <a:rPr lang="en-US" baseline="0" dirty="0" smtClean="0"/>
              <a:t> software runs on the user’s machine, and stores information about the user, such as demographics or websites the user visits. How exactly the client obtains this information is outside our scope; however, an example of such software is the browser, and the browser already sees much of this information when the user surfs the web, and can obtain it with user’s consent. This information, however, never leaves the user’s machine unprotected, and when it does, the user is protected under our system’s privacy guarantees.  The other components in this system are the publisher, who serves webpages and content to the users visiting the site just like today, and the aggregator, who provides aggregation service for publishers.</a:t>
            </a:r>
          </a:p>
          <a:p>
            <a:r>
              <a:rPr lang="en-US" baseline="0" dirty="0" smtClean="0"/>
              <a:t>We design our system using these components, and make the following assumptions about them.</a:t>
            </a:r>
          </a:p>
        </p:txBody>
      </p:sp>
      <p:sp>
        <p:nvSpPr>
          <p:cNvPr id="4" name="Slide Number Placeholder 3"/>
          <p:cNvSpPr>
            <a:spLocks noGrp="1"/>
          </p:cNvSpPr>
          <p:nvPr>
            <p:ph type="sldNum" sz="quarter" idx="10"/>
          </p:nvPr>
        </p:nvSpPr>
        <p:spPr/>
        <p:txBody>
          <a:bodyPr/>
          <a:lstStyle/>
          <a:p>
            <a:fld id="{E57524DE-56BD-2647-BABE-49612198D91D}" type="slidenum">
              <a:rPr lang="en-US" smtClean="0"/>
              <a:t>9</a:t>
            </a:fld>
            <a:endParaRPr lang="en-US"/>
          </a:p>
        </p:txBody>
      </p:sp>
    </p:spTree>
    <p:extLst>
      <p:ext uri="{BB962C8B-B14F-4D97-AF65-F5344CB8AC3E}">
        <p14:creationId xmlns:p14="http://schemas.microsoft.com/office/powerpoint/2010/main" val="11033723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1022666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18270589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31305888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3589814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11246066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42113919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r>
              <a:rPr lang="en-US" smtClean="0"/>
              <a:t>Akkus et al.</a:t>
            </a:r>
            <a:endParaRPr lang="en-US"/>
          </a:p>
        </p:txBody>
      </p:sp>
      <p:sp>
        <p:nvSpPr>
          <p:cNvPr id="8" name="Footer Placeholder 7"/>
          <p:cNvSpPr>
            <a:spLocks noGrp="1"/>
          </p:cNvSpPr>
          <p:nvPr>
            <p:ph type="ftr" sz="quarter" idx="11"/>
          </p:nvPr>
        </p:nvSpPr>
        <p:spPr/>
        <p:txBody>
          <a:bodyPr/>
          <a:lstStyle/>
          <a:p>
            <a:r>
              <a:rPr lang="en-US" smtClean="0"/>
              <a:t>Non-tracking Web Analytics</a:t>
            </a:r>
            <a:endParaRPr lang="en-US"/>
          </a:p>
        </p:txBody>
      </p:sp>
      <p:sp>
        <p:nvSpPr>
          <p:cNvPr id="9" name="Slide Number Placeholder 8"/>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24723521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r>
              <a:rPr lang="en-US" smtClean="0"/>
              <a:t>Akkus et al.</a:t>
            </a:r>
            <a:endParaRPr lang="en-US"/>
          </a:p>
        </p:txBody>
      </p:sp>
      <p:sp>
        <p:nvSpPr>
          <p:cNvPr id="4" name="Footer Placeholder 3"/>
          <p:cNvSpPr>
            <a:spLocks noGrp="1"/>
          </p:cNvSpPr>
          <p:nvPr>
            <p:ph type="ftr" sz="quarter" idx="11"/>
          </p:nvPr>
        </p:nvSpPr>
        <p:spPr/>
        <p:txBody>
          <a:bodyPr/>
          <a:lstStyle/>
          <a:p>
            <a:r>
              <a:rPr lang="en-US" smtClean="0"/>
              <a:t>Non-tracking Web Analytics</a:t>
            </a:r>
            <a:endParaRPr lang="en-US"/>
          </a:p>
        </p:txBody>
      </p:sp>
      <p:sp>
        <p:nvSpPr>
          <p:cNvPr id="5" name="Slide Number Placeholder 4"/>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10513091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smtClean="0"/>
              <a:t>Akkus et al.</a:t>
            </a:r>
            <a:endParaRPr lang="en-US"/>
          </a:p>
        </p:txBody>
      </p:sp>
      <p:sp>
        <p:nvSpPr>
          <p:cNvPr id="3" name="Footer Placeholder 2"/>
          <p:cNvSpPr>
            <a:spLocks noGrp="1"/>
          </p:cNvSpPr>
          <p:nvPr>
            <p:ph type="ftr" sz="quarter" idx="11"/>
          </p:nvPr>
        </p:nvSpPr>
        <p:spPr/>
        <p:txBody>
          <a:bodyPr/>
          <a:lstStyle/>
          <a:p>
            <a:r>
              <a:rPr lang="en-US" smtClean="0"/>
              <a:t>Non-tracking Web Analytics</a:t>
            </a:r>
            <a:endParaRPr lang="en-US"/>
          </a:p>
        </p:txBody>
      </p:sp>
      <p:sp>
        <p:nvSpPr>
          <p:cNvPr id="4" name="Slide Number Placeholder 3"/>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2249737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15612729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a:t>
            </a:fld>
            <a:endParaRPr lang="en-US"/>
          </a:p>
        </p:txBody>
      </p:sp>
    </p:spTree>
    <p:extLst>
      <p:ext uri="{BB962C8B-B14F-4D97-AF65-F5344CB8AC3E}">
        <p14:creationId xmlns:p14="http://schemas.microsoft.com/office/powerpoint/2010/main" val="3628867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smtClean="0"/>
              <a:t>Akkus et al.</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Non-tracking Web Analytics</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5E9BE9-2528-A549-A08E-24F28092EEB4}" type="slidenum">
              <a:rPr lang="en-US" smtClean="0"/>
              <a:t>‹#›</a:t>
            </a:fld>
            <a:endParaRPr lang="en-US"/>
          </a:p>
        </p:txBody>
      </p:sp>
    </p:spTree>
    <p:extLst>
      <p:ext uri="{BB962C8B-B14F-4D97-AF65-F5344CB8AC3E}">
        <p14:creationId xmlns:p14="http://schemas.microsoft.com/office/powerpoint/2010/main" val="20568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4" Type="http://schemas.openxmlformats.org/officeDocument/2006/relationships/image" Target="../media/image2.jpg"/><Relationship Id="rId5" Type="http://schemas.openxmlformats.org/officeDocument/2006/relationships/image" Target="../media/image3.pn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4.png"/><Relationship Id="rId5" Type="http://schemas.openxmlformats.org/officeDocument/2006/relationships/image" Target="../media/image6.png"/><Relationship Id="rId6" Type="http://schemas.openxmlformats.org/officeDocument/2006/relationships/image" Target="../media/image12.png"/><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8" Type="http://schemas.openxmlformats.org/officeDocument/2006/relationships/image" Target="../media/image11.png"/><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2.png"/><Relationship Id="rId9"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11.png"/><Relationship Id="rId7" Type="http://schemas.openxmlformats.org/officeDocument/2006/relationships/image" Target="../media/image6.png"/><Relationship Id="rId8" Type="http://schemas.openxmlformats.org/officeDocument/2006/relationships/image" Target="../media/image12.png"/><Relationship Id="rId9" Type="http://schemas.openxmlformats.org/officeDocument/2006/relationships/image" Target="../media/image10.png"/><Relationship Id="rId10" Type="http://schemas.openxmlformats.org/officeDocument/2006/relationships/image" Target="../media/image4.png"/><Relationship Id="rId11" Type="http://schemas.openxmlformats.org/officeDocument/2006/relationships/image" Target="../media/image13.png"/><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7.png"/><Relationship Id="rId7"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047617"/>
            <a:ext cx="7772400" cy="1470025"/>
          </a:xfrm>
        </p:spPr>
        <p:txBody>
          <a:bodyPr>
            <a:noAutofit/>
          </a:bodyPr>
          <a:lstStyle/>
          <a:p>
            <a:r>
              <a:rPr lang="en-US" sz="4800" dirty="0" smtClean="0"/>
              <a:t>Non-tracking Web Analytics</a:t>
            </a:r>
            <a:endParaRPr lang="en-US" sz="4800" dirty="0"/>
          </a:p>
        </p:txBody>
      </p:sp>
      <p:sp>
        <p:nvSpPr>
          <p:cNvPr id="3" name="Subtitle 2"/>
          <p:cNvSpPr>
            <a:spLocks noGrp="1"/>
          </p:cNvSpPr>
          <p:nvPr>
            <p:ph type="subTitle" idx="1"/>
          </p:nvPr>
        </p:nvSpPr>
        <p:spPr>
          <a:xfrm>
            <a:off x="1371600" y="2819233"/>
            <a:ext cx="6400800" cy="1752600"/>
          </a:xfrm>
        </p:spPr>
        <p:txBody>
          <a:bodyPr>
            <a:noAutofit/>
          </a:bodyPr>
          <a:lstStyle/>
          <a:p>
            <a:r>
              <a:rPr lang="en-US" b="1" dirty="0" err="1" smtClean="0"/>
              <a:t>Istemi</a:t>
            </a:r>
            <a:r>
              <a:rPr lang="en-US" b="1" dirty="0" smtClean="0"/>
              <a:t> Ekin Akkus</a:t>
            </a:r>
            <a:r>
              <a:rPr lang="en-US" baseline="30000" dirty="0" smtClean="0"/>
              <a:t>1</a:t>
            </a:r>
            <a:r>
              <a:rPr lang="en-US" dirty="0" smtClean="0"/>
              <a:t>, </a:t>
            </a:r>
          </a:p>
          <a:p>
            <a:r>
              <a:rPr lang="en-US" dirty="0" err="1" smtClean="0"/>
              <a:t>Ruichuan</a:t>
            </a:r>
            <a:r>
              <a:rPr lang="en-US" dirty="0" smtClean="0"/>
              <a:t> Chen</a:t>
            </a:r>
            <a:r>
              <a:rPr lang="en-US" baseline="30000" dirty="0" smtClean="0"/>
              <a:t>1</a:t>
            </a:r>
            <a:r>
              <a:rPr lang="en-US" dirty="0" smtClean="0"/>
              <a:t>, Michaela Hardt</a:t>
            </a:r>
            <a:r>
              <a:rPr lang="en-US" baseline="30000" dirty="0" smtClean="0"/>
              <a:t>2</a:t>
            </a:r>
            <a:r>
              <a:rPr lang="en-US" dirty="0" smtClean="0"/>
              <a:t>, </a:t>
            </a:r>
          </a:p>
          <a:p>
            <a:r>
              <a:rPr lang="en-US" dirty="0" smtClean="0"/>
              <a:t>Paul Francis</a:t>
            </a:r>
            <a:r>
              <a:rPr lang="en-US" baseline="30000" dirty="0" smtClean="0"/>
              <a:t>1</a:t>
            </a:r>
            <a:r>
              <a:rPr lang="en-US" dirty="0" smtClean="0"/>
              <a:t>, Johannes Gehrke</a:t>
            </a:r>
            <a:r>
              <a:rPr lang="en-US" baseline="30000" dirty="0" smtClean="0"/>
              <a:t>3</a:t>
            </a:r>
            <a:endParaRPr lang="en-US" baseline="30000" dirty="0"/>
          </a:p>
        </p:txBody>
      </p:sp>
      <p:sp>
        <p:nvSpPr>
          <p:cNvPr id="4" name="TextBox 3"/>
          <p:cNvSpPr txBox="1"/>
          <p:nvPr/>
        </p:nvSpPr>
        <p:spPr>
          <a:xfrm>
            <a:off x="1752544" y="4996820"/>
            <a:ext cx="5647950" cy="1200328"/>
          </a:xfrm>
          <a:prstGeom prst="rect">
            <a:avLst/>
          </a:prstGeom>
          <a:noFill/>
        </p:spPr>
        <p:txBody>
          <a:bodyPr wrap="none" rtlCol="0">
            <a:spAutoFit/>
          </a:bodyPr>
          <a:lstStyle/>
          <a:p>
            <a:r>
              <a:rPr lang="en-US" sz="2400" dirty="0" smtClean="0">
                <a:solidFill>
                  <a:schemeClr val="bg1">
                    <a:lumMod val="50000"/>
                  </a:schemeClr>
                </a:solidFill>
              </a:rPr>
              <a:t>1</a:t>
            </a:r>
            <a:r>
              <a:rPr lang="en-US" sz="2400" baseline="30000" dirty="0" smtClean="0">
                <a:solidFill>
                  <a:schemeClr val="bg1">
                    <a:lumMod val="50000"/>
                  </a:schemeClr>
                </a:solidFill>
              </a:rPr>
              <a:t> </a:t>
            </a:r>
            <a:r>
              <a:rPr lang="en-US" sz="2400" dirty="0" smtClean="0">
                <a:solidFill>
                  <a:schemeClr val="bg1">
                    <a:lumMod val="50000"/>
                  </a:schemeClr>
                </a:solidFill>
              </a:rPr>
              <a:t>Max Planck Institute for Software Systems</a:t>
            </a:r>
          </a:p>
          <a:p>
            <a:r>
              <a:rPr lang="en-US" sz="2400" dirty="0" smtClean="0">
                <a:solidFill>
                  <a:schemeClr val="bg1">
                    <a:lumMod val="50000"/>
                  </a:schemeClr>
                </a:solidFill>
              </a:rPr>
              <a:t>2 Twitter Inc.</a:t>
            </a:r>
          </a:p>
          <a:p>
            <a:r>
              <a:rPr lang="en-US" sz="2400" dirty="0" smtClean="0">
                <a:solidFill>
                  <a:schemeClr val="bg1">
                    <a:lumMod val="50000"/>
                  </a:schemeClr>
                </a:solidFill>
              </a:rPr>
              <a:t>3 Cornell University</a:t>
            </a:r>
            <a:endParaRPr lang="en-US" sz="2400" dirty="0">
              <a:solidFill>
                <a:schemeClr val="bg1">
                  <a:lumMod val="50000"/>
                </a:schemeClr>
              </a:solidFill>
            </a:endParaRPr>
          </a:p>
        </p:txBody>
      </p:sp>
      <p:pic>
        <p:nvPicPr>
          <p:cNvPr id="5" name="Picture 4" descr="logo.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45774" y="5561069"/>
            <a:ext cx="987552" cy="938379"/>
          </a:xfrm>
          <a:prstGeom prst="rect">
            <a:avLst/>
          </a:prstGeom>
        </p:spPr>
      </p:pic>
      <p:pic>
        <p:nvPicPr>
          <p:cNvPr id="7" name="Picture 6" descr="logo_cornell.jp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9539" y="5557616"/>
            <a:ext cx="938661" cy="941832"/>
          </a:xfrm>
          <a:prstGeom prst="rect">
            <a:avLst/>
          </a:prstGeom>
        </p:spPr>
      </p:pic>
      <p:pic>
        <p:nvPicPr>
          <p:cNvPr id="8" name="Picture 7" descr="twitter-bird-blue-on-white.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58662" y="5557616"/>
            <a:ext cx="941832" cy="941832"/>
          </a:xfrm>
          <a:prstGeom prst="rect">
            <a:avLst/>
          </a:prstGeom>
        </p:spPr>
      </p:pic>
    </p:spTree>
    <p:extLst>
      <p:ext uri="{BB962C8B-B14F-4D97-AF65-F5344CB8AC3E}">
        <p14:creationId xmlns:p14="http://schemas.microsoft.com/office/powerpoint/2010/main" val="556465618"/>
      </p:ext>
    </p:extLst>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Assumptions</a:t>
            </a:r>
            <a:endParaRPr lang="en-US" dirty="0"/>
          </a:p>
        </p:txBody>
      </p:sp>
      <p:pic>
        <p:nvPicPr>
          <p:cNvPr id="4" name="Picture 3" descr="computer-client-ev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8027" y="1283166"/>
            <a:ext cx="1317009" cy="1661458"/>
          </a:xfrm>
          <a:prstGeom prst="rect">
            <a:avLst/>
          </a:prstGeom>
        </p:spPr>
      </p:pic>
      <p:pic>
        <p:nvPicPr>
          <p:cNvPr id="5" name="Picture 4" descr="web-server-mal.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25" y="3228503"/>
            <a:ext cx="2172226" cy="1343212"/>
          </a:xfrm>
          <a:prstGeom prst="rect">
            <a:avLst/>
          </a:prstGeom>
        </p:spPr>
      </p:pic>
      <p:sp>
        <p:nvSpPr>
          <p:cNvPr id="7" name="Date Placeholder 6"/>
          <p:cNvSpPr>
            <a:spLocks noGrp="1"/>
          </p:cNvSpPr>
          <p:nvPr>
            <p:ph type="dt" sz="half" idx="10"/>
          </p:nvPr>
        </p:nvSpPr>
        <p:spPr/>
        <p:txBody>
          <a:bodyPr/>
          <a:lstStyle/>
          <a:p>
            <a:r>
              <a:rPr lang="en-US" smtClean="0"/>
              <a:t>Akkus et al.</a:t>
            </a:r>
            <a:endParaRPr lang="en-US"/>
          </a:p>
        </p:txBody>
      </p:sp>
      <p:sp>
        <p:nvSpPr>
          <p:cNvPr id="8" name="Footer Placeholder 7"/>
          <p:cNvSpPr>
            <a:spLocks noGrp="1"/>
          </p:cNvSpPr>
          <p:nvPr>
            <p:ph type="ftr" sz="quarter" idx="11"/>
          </p:nvPr>
        </p:nvSpPr>
        <p:spPr/>
        <p:txBody>
          <a:bodyPr/>
          <a:lstStyle/>
          <a:p>
            <a:r>
              <a:rPr lang="en-US" smtClean="0"/>
              <a:t>Non-tracking Web Analytics</a:t>
            </a:r>
            <a:endParaRPr lang="en-US"/>
          </a:p>
        </p:txBody>
      </p:sp>
      <p:sp>
        <p:nvSpPr>
          <p:cNvPr id="9" name="Slide Number Placeholder 8"/>
          <p:cNvSpPr>
            <a:spLocks noGrp="1"/>
          </p:cNvSpPr>
          <p:nvPr>
            <p:ph type="sldNum" sz="quarter" idx="12"/>
          </p:nvPr>
        </p:nvSpPr>
        <p:spPr/>
        <p:txBody>
          <a:bodyPr/>
          <a:lstStyle/>
          <a:p>
            <a:fld id="{195E9BE9-2528-A549-A08E-24F28092EEB4}" type="slidenum">
              <a:rPr lang="en-US" smtClean="0"/>
              <a:t>10</a:t>
            </a:fld>
            <a:endParaRPr lang="en-US"/>
          </a:p>
        </p:txBody>
      </p:sp>
      <p:sp>
        <p:nvSpPr>
          <p:cNvPr id="3" name="Content Placeholder 2"/>
          <p:cNvSpPr>
            <a:spLocks noGrp="1"/>
          </p:cNvSpPr>
          <p:nvPr>
            <p:ph idx="1"/>
          </p:nvPr>
        </p:nvSpPr>
        <p:spPr>
          <a:xfrm>
            <a:off x="2172225" y="1600200"/>
            <a:ext cx="6807422" cy="4525963"/>
          </a:xfrm>
        </p:spPr>
        <p:txBody>
          <a:bodyPr>
            <a:normAutofit fontScale="92500" lnSpcReduction="10000"/>
          </a:bodyPr>
          <a:lstStyle/>
          <a:p>
            <a:r>
              <a:rPr lang="en-US" sz="3500" dirty="0" smtClean="0"/>
              <a:t>Potentially malicious client</a:t>
            </a:r>
          </a:p>
          <a:p>
            <a:pPr lvl="1"/>
            <a:r>
              <a:rPr lang="en-US" sz="3000" dirty="0" smtClean="0">
                <a:solidFill>
                  <a:srgbClr val="FF0000"/>
                </a:solidFill>
              </a:rPr>
              <a:t>May try to distort results</a:t>
            </a:r>
          </a:p>
          <a:p>
            <a:endParaRPr lang="en-US" dirty="0" smtClean="0"/>
          </a:p>
          <a:p>
            <a:r>
              <a:rPr lang="en-US" sz="3500" dirty="0" smtClean="0"/>
              <a:t>Potentially malicious publisher</a:t>
            </a:r>
          </a:p>
          <a:p>
            <a:pPr lvl="1"/>
            <a:r>
              <a:rPr lang="en-US" sz="3000" dirty="0" smtClean="0">
                <a:solidFill>
                  <a:srgbClr val="FF0000"/>
                </a:solidFill>
              </a:rPr>
              <a:t>May try to violate individual user privacy</a:t>
            </a:r>
          </a:p>
          <a:p>
            <a:pPr lvl="1"/>
            <a:endParaRPr lang="en-US" dirty="0"/>
          </a:p>
          <a:p>
            <a:r>
              <a:rPr lang="en-US" sz="3500" dirty="0" smtClean="0"/>
              <a:t>Honest-but-curious data aggregator</a:t>
            </a:r>
          </a:p>
          <a:p>
            <a:pPr lvl="1"/>
            <a:r>
              <a:rPr lang="en-US" sz="3000" dirty="0" smtClean="0">
                <a:solidFill>
                  <a:srgbClr val="0000FF"/>
                </a:solidFill>
              </a:rPr>
              <a:t>Follows the protocol</a:t>
            </a:r>
          </a:p>
          <a:p>
            <a:pPr lvl="1"/>
            <a:r>
              <a:rPr lang="en-US" sz="3000" dirty="0" smtClean="0">
                <a:solidFill>
                  <a:srgbClr val="0000FF"/>
                </a:solidFill>
              </a:rPr>
              <a:t>Doesn’t collude with publishers</a:t>
            </a:r>
            <a:endParaRPr lang="en-US" sz="3000" dirty="0">
              <a:solidFill>
                <a:srgbClr val="0000FF"/>
              </a:solidFill>
            </a:endParaRPr>
          </a:p>
        </p:txBody>
      </p:sp>
    </p:spTree>
    <p:extLst>
      <p:ext uri="{BB962C8B-B14F-4D97-AF65-F5344CB8AC3E}">
        <p14:creationId xmlns:p14="http://schemas.microsoft.com/office/powerpoint/2010/main" val="3596020099"/>
      </p:ext>
    </p:extLst>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lumMod val="50000"/>
                  </a:schemeClr>
                </a:solidFill>
              </a:rPr>
              <a:t>Motivation &amp; Goals</a:t>
            </a:r>
          </a:p>
          <a:p>
            <a:r>
              <a:rPr lang="en-US" dirty="0" smtClean="0">
                <a:solidFill>
                  <a:schemeClr val="bg1">
                    <a:lumMod val="50000"/>
                  </a:schemeClr>
                </a:solidFill>
              </a:rPr>
              <a:t>Components &amp; Assumptions</a:t>
            </a:r>
          </a:p>
          <a:p>
            <a:r>
              <a:rPr lang="en-US" b="1" dirty="0" smtClean="0"/>
              <a:t>Non-tracking Analytics</a:t>
            </a:r>
          </a:p>
          <a:p>
            <a:pPr lvl="1"/>
            <a:r>
              <a:rPr lang="en-US" b="1" dirty="0" smtClean="0"/>
              <a:t>Publisher as Proxy</a:t>
            </a:r>
          </a:p>
          <a:p>
            <a:pPr lvl="1"/>
            <a:r>
              <a:rPr lang="en-US" b="1" dirty="0" smtClean="0"/>
              <a:t>Noise</a:t>
            </a:r>
          </a:p>
          <a:p>
            <a:pPr lvl="1"/>
            <a:r>
              <a:rPr lang="en-US" b="1" dirty="0" smtClean="0"/>
              <a:t>Yes-No Queries</a:t>
            </a:r>
          </a:p>
          <a:p>
            <a:pPr lvl="1"/>
            <a:r>
              <a:rPr lang="en-US" b="1" dirty="0" smtClean="0"/>
              <a:t>Auditing</a:t>
            </a:r>
          </a:p>
          <a:p>
            <a:r>
              <a:rPr lang="en-US" dirty="0" smtClean="0">
                <a:solidFill>
                  <a:srgbClr val="7F7F7F"/>
                </a:solidFill>
              </a:rPr>
              <a:t>Implementation &amp; Evaluation</a:t>
            </a:r>
          </a:p>
          <a:p>
            <a:r>
              <a:rPr lang="en-US" dirty="0" smtClean="0">
                <a:solidFill>
                  <a:srgbClr val="7F7F7F"/>
                </a:solidFill>
              </a:rPr>
              <a:t>Conclusion</a:t>
            </a:r>
            <a:endParaRPr lang="en-US" dirty="0">
              <a:solidFill>
                <a:srgbClr val="7F7F7F"/>
              </a:solidFill>
            </a:endParaRP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11</a:t>
            </a:fld>
            <a:endParaRPr lang="en-US"/>
          </a:p>
        </p:txBody>
      </p:sp>
    </p:spTree>
    <p:extLst>
      <p:ext uri="{BB962C8B-B14F-4D97-AF65-F5344CB8AC3E}">
        <p14:creationId xmlns:p14="http://schemas.microsoft.com/office/powerpoint/2010/main" val="727647445"/>
      </p:ext>
    </p:extLst>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Today</a:t>
            </a:r>
            <a:endParaRPr lang="en-US" dirty="0"/>
          </a:p>
        </p:txBody>
      </p:sp>
      <p:sp>
        <p:nvSpPr>
          <p:cNvPr id="3" name="Content Placeholder 2"/>
          <p:cNvSpPr>
            <a:spLocks noGrp="1"/>
          </p:cNvSpPr>
          <p:nvPr>
            <p:ph idx="1"/>
          </p:nvPr>
        </p:nvSpPr>
        <p:spPr>
          <a:xfrm>
            <a:off x="457200" y="4975412"/>
            <a:ext cx="8229600" cy="1150751"/>
          </a:xfrm>
        </p:spPr>
        <p:txBody>
          <a:bodyPr>
            <a:normAutofit lnSpcReduction="10000"/>
          </a:bodyPr>
          <a:lstStyle/>
          <a:p>
            <a:r>
              <a:rPr lang="en-US" dirty="0" smtClean="0"/>
              <a:t>Not anonymous; need </a:t>
            </a:r>
            <a:r>
              <a:rPr lang="en-US" dirty="0" smtClean="0">
                <a:solidFill>
                  <a:srgbClr val="FF0000"/>
                </a:solidFill>
              </a:rPr>
              <a:t>a proxy</a:t>
            </a:r>
            <a:r>
              <a:rPr lang="en-US" dirty="0" smtClean="0"/>
              <a:t>…</a:t>
            </a:r>
          </a:p>
          <a:p>
            <a:r>
              <a:rPr lang="en-US" dirty="0" smtClean="0"/>
              <a:t>…, but don’t want </a:t>
            </a:r>
            <a:r>
              <a:rPr lang="en-US" dirty="0" smtClean="0">
                <a:solidFill>
                  <a:srgbClr val="FF0000"/>
                </a:solidFill>
              </a:rPr>
              <a:t>a new component</a:t>
            </a:r>
            <a:endParaRPr lang="en-US" dirty="0">
              <a:solidFill>
                <a:srgbClr val="FF0000"/>
              </a:solidFill>
            </a:endParaRPr>
          </a:p>
        </p:txBody>
      </p:sp>
      <p:sp>
        <p:nvSpPr>
          <p:cNvPr id="35" name="Rounded Rectangle 34"/>
          <p:cNvSpPr/>
          <p:nvPr/>
        </p:nvSpPr>
        <p:spPr>
          <a:xfrm>
            <a:off x="1097947" y="5054787"/>
            <a:ext cx="7099300" cy="130016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Publisher already interacts with clients!</a:t>
            </a:r>
            <a:endParaRPr lang="en-US" sz="4400" dirty="0">
              <a:solidFill>
                <a:schemeClr val="tx1"/>
              </a:solidFill>
            </a:endParaRPr>
          </a:p>
        </p:txBody>
      </p:sp>
      <p:sp>
        <p:nvSpPr>
          <p:cNvPr id="12" name="Date Placeholder 11"/>
          <p:cNvSpPr>
            <a:spLocks noGrp="1"/>
          </p:cNvSpPr>
          <p:nvPr>
            <p:ph type="dt" sz="half" idx="10"/>
          </p:nvPr>
        </p:nvSpPr>
        <p:spPr/>
        <p:txBody>
          <a:bodyPr/>
          <a:lstStyle/>
          <a:p>
            <a:r>
              <a:rPr lang="en-US" smtClean="0"/>
              <a:t>Akkus et al.</a:t>
            </a:r>
            <a:endParaRPr lang="en-US"/>
          </a:p>
        </p:txBody>
      </p:sp>
      <p:sp>
        <p:nvSpPr>
          <p:cNvPr id="13" name="Footer Placeholder 12"/>
          <p:cNvSpPr>
            <a:spLocks noGrp="1"/>
          </p:cNvSpPr>
          <p:nvPr>
            <p:ph type="ftr" sz="quarter" idx="11"/>
          </p:nvPr>
        </p:nvSpPr>
        <p:spPr/>
        <p:txBody>
          <a:bodyPr/>
          <a:lstStyle/>
          <a:p>
            <a:r>
              <a:rPr lang="en-US" smtClean="0"/>
              <a:t>Non-tracking Web Analytics</a:t>
            </a:r>
            <a:endParaRPr lang="en-US"/>
          </a:p>
        </p:txBody>
      </p:sp>
      <p:sp>
        <p:nvSpPr>
          <p:cNvPr id="14" name="Slide Number Placeholder 13"/>
          <p:cNvSpPr>
            <a:spLocks noGrp="1"/>
          </p:cNvSpPr>
          <p:nvPr>
            <p:ph type="sldNum" sz="quarter" idx="12"/>
          </p:nvPr>
        </p:nvSpPr>
        <p:spPr/>
        <p:txBody>
          <a:bodyPr/>
          <a:lstStyle/>
          <a:p>
            <a:fld id="{195E9BE9-2528-A549-A08E-24F28092EEB4}" type="slidenum">
              <a:rPr lang="en-US" smtClean="0"/>
              <a:t>12</a:t>
            </a:fld>
            <a:endParaRPr lang="en-US"/>
          </a:p>
        </p:txBody>
      </p:sp>
      <p:pic>
        <p:nvPicPr>
          <p:cNvPr id="20" name="Picture 19" descr="computer-client-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42" y="3648214"/>
            <a:ext cx="1023756" cy="1263698"/>
          </a:xfrm>
          <a:prstGeom prst="rect">
            <a:avLst/>
          </a:prstGeom>
        </p:spPr>
      </p:pic>
      <p:pic>
        <p:nvPicPr>
          <p:cNvPr id="22" name="Picture 21"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096" y="1354139"/>
            <a:ext cx="1232648" cy="1232648"/>
          </a:xfrm>
          <a:prstGeom prst="rect">
            <a:avLst/>
          </a:prstGeom>
        </p:spPr>
      </p:pic>
      <p:pic>
        <p:nvPicPr>
          <p:cNvPr id="23" name="Picture 22" descr="aggregator-19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6990" y="1228633"/>
            <a:ext cx="1667435" cy="1528482"/>
          </a:xfrm>
          <a:prstGeom prst="rect">
            <a:avLst/>
          </a:prstGeom>
        </p:spPr>
      </p:pic>
      <p:pic>
        <p:nvPicPr>
          <p:cNvPr id="25" name="Picture 24"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25" y="1354139"/>
            <a:ext cx="1232648" cy="1232648"/>
          </a:xfrm>
          <a:prstGeom prst="rect">
            <a:avLst/>
          </a:prstGeom>
        </p:spPr>
      </p:pic>
      <p:cxnSp>
        <p:nvCxnSpPr>
          <p:cNvPr id="26" name="Straight Arrow Connector 25"/>
          <p:cNvCxnSpPr>
            <a:stCxn id="20" idx="0"/>
            <a:endCxn id="22" idx="2"/>
          </p:cNvCxnSpPr>
          <p:nvPr/>
        </p:nvCxnSpPr>
        <p:spPr>
          <a:xfrm flipV="1">
            <a:off x="5243420" y="2586787"/>
            <a:ext cx="0" cy="1061427"/>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29" name="Straight Arrow Connector 28"/>
          <p:cNvCxnSpPr/>
          <p:nvPr/>
        </p:nvCxnSpPr>
        <p:spPr>
          <a:xfrm flipH="1" flipV="1">
            <a:off x="1531098" y="2757115"/>
            <a:ext cx="3095999" cy="891100"/>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30" name="Group 29"/>
          <p:cNvGrpSpPr/>
          <p:nvPr/>
        </p:nvGrpSpPr>
        <p:grpSpPr>
          <a:xfrm>
            <a:off x="577056" y="3600190"/>
            <a:ext cx="1023756" cy="1311722"/>
            <a:chOff x="1480956" y="1987991"/>
            <a:chExt cx="1023756" cy="1311722"/>
          </a:xfrm>
        </p:grpSpPr>
        <p:pic>
          <p:nvPicPr>
            <p:cNvPr id="31" name="Picture 30"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32" name="Picture 31" descr="user-male-red-7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cxnSp>
        <p:nvCxnSpPr>
          <p:cNvPr id="33" name="Straight Arrow Connector 32"/>
          <p:cNvCxnSpPr/>
          <p:nvPr/>
        </p:nvCxnSpPr>
        <p:spPr>
          <a:xfrm flipV="1">
            <a:off x="1006452" y="2586787"/>
            <a:ext cx="0" cy="1061427"/>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34" name="Picture 33"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501" y="1354139"/>
            <a:ext cx="1232648" cy="1232648"/>
          </a:xfrm>
          <a:prstGeom prst="rect">
            <a:avLst/>
          </a:prstGeom>
        </p:spPr>
      </p:pic>
      <p:cxnSp>
        <p:nvCxnSpPr>
          <p:cNvPr id="37" name="Straight Arrow Connector 36"/>
          <p:cNvCxnSpPr/>
          <p:nvPr/>
        </p:nvCxnSpPr>
        <p:spPr>
          <a:xfrm flipV="1">
            <a:off x="1531098" y="2757115"/>
            <a:ext cx="1640727" cy="843075"/>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642739" y="2586787"/>
            <a:ext cx="6104261" cy="1551264"/>
            <a:chOff x="1595114" y="3777412"/>
            <a:chExt cx="6104261" cy="1551264"/>
          </a:xfrm>
        </p:grpSpPr>
        <p:grpSp>
          <p:nvGrpSpPr>
            <p:cNvPr id="39" name="Group 38"/>
            <p:cNvGrpSpPr/>
            <p:nvPr/>
          </p:nvGrpSpPr>
          <p:grpSpPr>
            <a:xfrm>
              <a:off x="5707673" y="3947740"/>
              <a:ext cx="1991702" cy="1380936"/>
              <a:chOff x="5707673" y="2820615"/>
              <a:chExt cx="1991702" cy="1380936"/>
            </a:xfrm>
          </p:grpSpPr>
          <p:cxnSp>
            <p:nvCxnSpPr>
              <p:cNvPr id="42" name="Straight Arrow Connector 41"/>
              <p:cNvCxnSpPr/>
              <p:nvPr/>
            </p:nvCxnSpPr>
            <p:spPr>
              <a:xfrm flipV="1">
                <a:off x="5707673" y="2820615"/>
                <a:ext cx="1991702" cy="138093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p:nvPr/>
            </p:nvCxnSpPr>
            <p:spPr>
              <a:xfrm flipV="1">
                <a:off x="5707673" y="2820615"/>
                <a:ext cx="1688209"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40" name="Straight Arrow Connector 39"/>
            <p:cNvCxnSpPr/>
            <p:nvPr/>
          </p:nvCxnSpPr>
          <p:spPr>
            <a:xfrm flipV="1">
              <a:off x="1595114" y="3947740"/>
              <a:ext cx="5580386"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flipV="1">
              <a:off x="1595114" y="3777412"/>
              <a:ext cx="5424251"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403106410"/>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3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Publisher as Anonymizing Proxy</a:t>
            </a:r>
            <a:endParaRPr lang="en-US" dirty="0"/>
          </a:p>
        </p:txBody>
      </p:sp>
      <p:pic>
        <p:nvPicPr>
          <p:cNvPr id="4" name="Picture 3" descr="computer-client-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84343"/>
            <a:ext cx="1023756" cy="1263698"/>
          </a:xfrm>
          <a:prstGeom prst="rect">
            <a:avLst/>
          </a:prstGeom>
        </p:spPr>
      </p:pic>
      <p:pic>
        <p:nvPicPr>
          <p:cNvPr id="5" name="Picture 4"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530" y="2599868"/>
            <a:ext cx="1232648" cy="1232648"/>
          </a:xfrm>
          <a:prstGeom prst="rect">
            <a:avLst/>
          </a:prstGeom>
        </p:spPr>
      </p:pic>
      <p:pic>
        <p:nvPicPr>
          <p:cNvPr id="6" name="Picture 5" descr="aggregator-19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9365" y="2451951"/>
            <a:ext cx="1667435" cy="1528482"/>
          </a:xfrm>
          <a:prstGeom prst="rect">
            <a:avLst/>
          </a:prstGeom>
        </p:spPr>
      </p:pic>
      <p:cxnSp>
        <p:nvCxnSpPr>
          <p:cNvPr id="19" name="Straight Arrow Connector 18"/>
          <p:cNvCxnSpPr/>
          <p:nvPr/>
        </p:nvCxnSpPr>
        <p:spPr>
          <a:xfrm>
            <a:off x="5027992" y="3228740"/>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4934413" y="3220117"/>
            <a:ext cx="1835985" cy="0"/>
          </a:xfrm>
          <a:prstGeom prst="straightConnector1">
            <a:avLst/>
          </a:prstGeom>
          <a:ln w="50800">
            <a:solidFill>
              <a:schemeClr val="tx1">
                <a:lumMod val="95000"/>
                <a:lumOff val="5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21" name="Content Placeholder 2"/>
          <p:cNvSpPr txBox="1">
            <a:spLocks/>
          </p:cNvSpPr>
          <p:nvPr/>
        </p:nvSpPr>
        <p:spPr>
          <a:xfrm>
            <a:off x="452632" y="5379099"/>
            <a:ext cx="8229600" cy="118035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startAt="4"/>
            </a:pPr>
            <a:r>
              <a:rPr lang="en-US" dirty="0" smtClean="0"/>
              <a:t>Aggregator counts anonymous answers and returns results</a:t>
            </a:r>
            <a:endParaRPr lang="en-US" dirty="0"/>
          </a:p>
        </p:txBody>
      </p:sp>
      <p:sp>
        <p:nvSpPr>
          <p:cNvPr id="27" name="Content Placeholder 2"/>
          <p:cNvSpPr txBox="1">
            <a:spLocks/>
          </p:cNvSpPr>
          <p:nvPr/>
        </p:nvSpPr>
        <p:spPr>
          <a:xfrm>
            <a:off x="450016" y="5349831"/>
            <a:ext cx="8229600" cy="8785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a:pPr>
            <a:r>
              <a:rPr lang="en-US" dirty="0" smtClean="0"/>
              <a:t>Publisher distributes queries to be executed</a:t>
            </a:r>
          </a:p>
        </p:txBody>
      </p:sp>
      <p:sp>
        <p:nvSpPr>
          <p:cNvPr id="29" name="Content Placeholder 2"/>
          <p:cNvSpPr txBox="1">
            <a:spLocks/>
          </p:cNvSpPr>
          <p:nvPr/>
        </p:nvSpPr>
        <p:spPr>
          <a:xfrm>
            <a:off x="453006" y="5347959"/>
            <a:ext cx="8229600" cy="87854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startAt="2"/>
            </a:pPr>
            <a:r>
              <a:rPr lang="en-US" dirty="0" smtClean="0"/>
              <a:t>Publisher collects encrypted answers</a:t>
            </a:r>
          </a:p>
        </p:txBody>
      </p:sp>
      <p:sp>
        <p:nvSpPr>
          <p:cNvPr id="30" name="Content Placeholder 2"/>
          <p:cNvSpPr txBox="1">
            <a:spLocks/>
          </p:cNvSpPr>
          <p:nvPr/>
        </p:nvSpPr>
        <p:spPr>
          <a:xfrm>
            <a:off x="466000" y="5359263"/>
            <a:ext cx="8229600" cy="878543"/>
          </a:xfrm>
          <a:prstGeom prst="rect">
            <a:avLst/>
          </a:prstGeom>
        </p:spPr>
        <p:txBody>
          <a:bodyPr vert="horz" lIns="91440" tIns="45720" rIns="91440" bIns="45720" rtlCol="0">
            <a:normAutofit fontScale="925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514350" indent="-514350">
              <a:buFont typeface="+mj-lt"/>
              <a:buAutoNum type="arabicPeriod" startAt="3"/>
            </a:pPr>
            <a:r>
              <a:rPr lang="en-US" dirty="0" smtClean="0"/>
              <a:t>Publisher forwards answers to the aggregator</a:t>
            </a:r>
          </a:p>
        </p:txBody>
      </p:sp>
      <p:sp>
        <p:nvSpPr>
          <p:cNvPr id="32" name="Rounded Rectangle 31"/>
          <p:cNvSpPr/>
          <p:nvPr/>
        </p:nvSpPr>
        <p:spPr>
          <a:xfrm>
            <a:off x="1089399" y="4928752"/>
            <a:ext cx="7099300" cy="1411723"/>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Clients never exposed to the data aggregator</a:t>
            </a:r>
            <a:endParaRPr lang="en-US" sz="4400" dirty="0">
              <a:solidFill>
                <a:schemeClr val="tx1"/>
              </a:solidFill>
            </a:endParaRPr>
          </a:p>
        </p:txBody>
      </p:sp>
      <p:grpSp>
        <p:nvGrpSpPr>
          <p:cNvPr id="39" name="Group 38"/>
          <p:cNvGrpSpPr/>
          <p:nvPr/>
        </p:nvGrpSpPr>
        <p:grpSpPr>
          <a:xfrm>
            <a:off x="444038" y="1242739"/>
            <a:ext cx="1023756" cy="1311722"/>
            <a:chOff x="1480956" y="1987991"/>
            <a:chExt cx="1023756" cy="1311722"/>
          </a:xfrm>
        </p:grpSpPr>
        <p:pic>
          <p:nvPicPr>
            <p:cNvPr id="36" name="Picture 35"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35" name="Picture 34" descr="user-male-red-7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grpSp>
        <p:nvGrpSpPr>
          <p:cNvPr id="43" name="Group 42"/>
          <p:cNvGrpSpPr/>
          <p:nvPr/>
        </p:nvGrpSpPr>
        <p:grpSpPr>
          <a:xfrm>
            <a:off x="425896" y="3876903"/>
            <a:ext cx="1041898" cy="1313720"/>
            <a:chOff x="2247439" y="2978597"/>
            <a:chExt cx="1041898" cy="1313720"/>
          </a:xfrm>
        </p:grpSpPr>
        <p:pic>
          <p:nvPicPr>
            <p:cNvPr id="41" name="Picture 40"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5581" y="2978597"/>
              <a:ext cx="1023756" cy="1023756"/>
            </a:xfrm>
            <a:prstGeom prst="rect">
              <a:avLst/>
            </a:prstGeom>
          </p:spPr>
        </p:pic>
        <p:pic>
          <p:nvPicPr>
            <p:cNvPr id="33" name="Picture 32" descr="user-male-green-7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7439" y="3697957"/>
              <a:ext cx="594360" cy="594360"/>
            </a:xfrm>
            <a:prstGeom prst="rect">
              <a:avLst/>
            </a:prstGeom>
          </p:spPr>
        </p:pic>
      </p:grpSp>
      <p:grpSp>
        <p:nvGrpSpPr>
          <p:cNvPr id="52" name="Group 51"/>
          <p:cNvGrpSpPr/>
          <p:nvPr/>
        </p:nvGrpSpPr>
        <p:grpSpPr>
          <a:xfrm>
            <a:off x="1480956" y="1960101"/>
            <a:ext cx="5538409" cy="2608071"/>
            <a:chOff x="1480956" y="1928351"/>
            <a:chExt cx="5538409" cy="2608071"/>
          </a:xfrm>
        </p:grpSpPr>
        <p:grpSp>
          <p:nvGrpSpPr>
            <p:cNvPr id="25" name="Group 24"/>
            <p:cNvGrpSpPr/>
            <p:nvPr/>
          </p:nvGrpSpPr>
          <p:grpSpPr>
            <a:xfrm>
              <a:off x="1480956" y="3168567"/>
              <a:ext cx="5538409" cy="0"/>
              <a:chOff x="1480956" y="2633847"/>
              <a:chExt cx="5538409" cy="0"/>
            </a:xfrm>
          </p:grpSpPr>
          <p:cxnSp>
            <p:nvCxnSpPr>
              <p:cNvPr id="7" name="Straight Arrow Connector 6"/>
              <p:cNvCxnSpPr>
                <a:stCxn id="4" idx="3"/>
                <a:endCxn id="5" idx="1"/>
              </p:cNvCxnSpPr>
              <p:nvPr/>
            </p:nvCxnSpPr>
            <p:spPr>
              <a:xfrm>
                <a:off x="1480956" y="2633847"/>
                <a:ext cx="2067574" cy="0"/>
              </a:xfrm>
              <a:prstGeom prst="straightConnector1">
                <a:avLst/>
              </a:prstGeom>
              <a:ln w="50800">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a:stCxn id="5" idx="3"/>
                <a:endCxn id="6" idx="1"/>
              </p:cNvCxnSpPr>
              <p:nvPr/>
            </p:nvCxnSpPr>
            <p:spPr>
              <a:xfrm>
                <a:off x="4781178" y="2633847"/>
                <a:ext cx="2238187" cy="0"/>
              </a:xfrm>
              <a:prstGeom prst="straightConnector1">
                <a:avLst/>
              </a:prstGeom>
              <a:ln w="50800">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grpSp>
        <p:cxnSp>
          <p:nvCxnSpPr>
            <p:cNvPr id="44" name="Straight Arrow Connector 43"/>
            <p:cNvCxnSpPr/>
            <p:nvPr/>
          </p:nvCxnSpPr>
          <p:spPr>
            <a:xfrm flipV="1">
              <a:off x="1633356" y="3622022"/>
              <a:ext cx="1835985" cy="914400"/>
            </a:xfrm>
            <a:prstGeom prst="straightConnector1">
              <a:avLst/>
            </a:prstGeom>
            <a:ln w="50800">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p:nvPr/>
          </p:nvCxnSpPr>
          <p:spPr>
            <a:xfrm>
              <a:off x="1633356" y="1928351"/>
              <a:ext cx="1835985" cy="912448"/>
            </a:xfrm>
            <a:prstGeom prst="straightConnector1">
              <a:avLst/>
            </a:prstGeom>
            <a:ln w="50800">
              <a:solidFill>
                <a:schemeClr val="tx1">
                  <a:lumMod val="95000"/>
                  <a:lumOff val="5000"/>
                </a:schemeClr>
              </a:solidFill>
              <a:headEnd type="arrow"/>
              <a:tailEnd type="arrow"/>
            </a:ln>
          </p:spPr>
          <p:style>
            <a:lnRef idx="2">
              <a:schemeClr val="accent1"/>
            </a:lnRef>
            <a:fillRef idx="0">
              <a:schemeClr val="accent1"/>
            </a:fillRef>
            <a:effectRef idx="1">
              <a:schemeClr val="accent1"/>
            </a:effectRef>
            <a:fontRef idx="minor">
              <a:schemeClr val="tx1"/>
            </a:fontRef>
          </p:style>
        </p:cxnSp>
      </p:grpSp>
      <p:grpSp>
        <p:nvGrpSpPr>
          <p:cNvPr id="65" name="Group 64"/>
          <p:cNvGrpSpPr/>
          <p:nvPr/>
        </p:nvGrpSpPr>
        <p:grpSpPr>
          <a:xfrm>
            <a:off x="1780404" y="1747862"/>
            <a:ext cx="1583086" cy="3002929"/>
            <a:chOff x="1633356" y="1716112"/>
            <a:chExt cx="1583086" cy="3002929"/>
          </a:xfrm>
        </p:grpSpPr>
        <p:cxnSp>
          <p:nvCxnSpPr>
            <p:cNvPr id="16" name="Straight Arrow Connector 15"/>
            <p:cNvCxnSpPr/>
            <p:nvPr/>
          </p:nvCxnSpPr>
          <p:spPr>
            <a:xfrm>
              <a:off x="1633356" y="3188367"/>
              <a:ext cx="1583086" cy="0"/>
            </a:xfrm>
            <a:prstGeom prst="straightConnector1">
              <a:avLst/>
            </a:prstGeom>
            <a:ln w="50800">
              <a:solidFill>
                <a:schemeClr val="tx1">
                  <a:lumMod val="95000"/>
                  <a:lumOff val="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p:nvPr/>
          </p:nvCxnSpPr>
          <p:spPr>
            <a:xfrm>
              <a:off x="1633356" y="1716112"/>
              <a:ext cx="1583086" cy="852006"/>
            </a:xfrm>
            <a:prstGeom prst="straightConnector1">
              <a:avLst/>
            </a:prstGeom>
            <a:ln w="50800">
              <a:solidFill>
                <a:schemeClr val="tx1">
                  <a:lumMod val="95000"/>
                  <a:lumOff val="5000"/>
                </a:schemeClr>
              </a:solidFill>
              <a:headEnd type="arrow"/>
              <a:tailEnd type="none"/>
            </a:ln>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p:nvPr/>
          </p:nvCxnSpPr>
          <p:spPr>
            <a:xfrm flipV="1">
              <a:off x="1633356" y="3948683"/>
              <a:ext cx="1583086" cy="770358"/>
            </a:xfrm>
            <a:prstGeom prst="straightConnector1">
              <a:avLst/>
            </a:prstGeom>
            <a:ln w="50800">
              <a:solidFill>
                <a:schemeClr val="tx1">
                  <a:lumMod val="95000"/>
                  <a:lumOff val="5000"/>
                </a:schemeClr>
              </a:solidFill>
              <a:headEnd type="arrow"/>
              <a:tailEnd type="none"/>
            </a:ln>
          </p:spPr>
          <p:style>
            <a:lnRef idx="2">
              <a:schemeClr val="accent1"/>
            </a:lnRef>
            <a:fillRef idx="0">
              <a:schemeClr val="accent1"/>
            </a:fillRef>
            <a:effectRef idx="1">
              <a:schemeClr val="accent1"/>
            </a:effectRef>
            <a:fontRef idx="minor">
              <a:schemeClr val="tx1"/>
            </a:fontRef>
          </p:style>
        </p:cxnSp>
      </p:grpSp>
      <p:grpSp>
        <p:nvGrpSpPr>
          <p:cNvPr id="72" name="Group 71"/>
          <p:cNvGrpSpPr/>
          <p:nvPr/>
        </p:nvGrpSpPr>
        <p:grpSpPr>
          <a:xfrm>
            <a:off x="1859519" y="1747862"/>
            <a:ext cx="1583086" cy="3002929"/>
            <a:chOff x="1633356" y="1716112"/>
            <a:chExt cx="1583086" cy="3002929"/>
          </a:xfrm>
        </p:grpSpPr>
        <p:cxnSp>
          <p:nvCxnSpPr>
            <p:cNvPr id="73" name="Straight Arrow Connector 72"/>
            <p:cNvCxnSpPr/>
            <p:nvPr/>
          </p:nvCxnSpPr>
          <p:spPr>
            <a:xfrm>
              <a:off x="1633356" y="3188367"/>
              <a:ext cx="1583086"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74" name="Straight Arrow Connector 73"/>
            <p:cNvCxnSpPr/>
            <p:nvPr/>
          </p:nvCxnSpPr>
          <p:spPr>
            <a:xfrm>
              <a:off x="1633356" y="1716112"/>
              <a:ext cx="1583086" cy="852006"/>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75" name="Straight Arrow Connector 74"/>
            <p:cNvCxnSpPr/>
            <p:nvPr/>
          </p:nvCxnSpPr>
          <p:spPr>
            <a:xfrm flipV="1">
              <a:off x="1633356" y="3948683"/>
              <a:ext cx="1583086" cy="770358"/>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76" name="TextBox 75"/>
          <p:cNvSpPr txBox="1"/>
          <p:nvPr/>
        </p:nvSpPr>
        <p:spPr>
          <a:xfrm>
            <a:off x="2019935" y="2770577"/>
            <a:ext cx="1461307" cy="461665"/>
          </a:xfrm>
          <a:prstGeom prst="rect">
            <a:avLst/>
          </a:prstGeom>
          <a:noFill/>
        </p:spPr>
        <p:txBody>
          <a:bodyPr wrap="none" rtlCol="0">
            <a:spAutoFit/>
          </a:bodyPr>
          <a:lstStyle/>
          <a:p>
            <a:r>
              <a:rPr lang="en-US" sz="2400" dirty="0" smtClean="0"/>
              <a:t>1. Queries</a:t>
            </a:r>
            <a:endParaRPr lang="en-US" sz="2400" dirty="0"/>
          </a:p>
        </p:txBody>
      </p:sp>
      <p:sp>
        <p:nvSpPr>
          <p:cNvPr id="77" name="TextBox 76"/>
          <p:cNvSpPr txBox="1"/>
          <p:nvPr/>
        </p:nvSpPr>
        <p:spPr>
          <a:xfrm>
            <a:off x="1780404" y="3255476"/>
            <a:ext cx="1756310" cy="830997"/>
          </a:xfrm>
          <a:prstGeom prst="rect">
            <a:avLst/>
          </a:prstGeom>
          <a:noFill/>
        </p:spPr>
        <p:txBody>
          <a:bodyPr wrap="none" rtlCol="0">
            <a:spAutoFit/>
          </a:bodyPr>
          <a:lstStyle/>
          <a:p>
            <a:r>
              <a:rPr lang="en-US" sz="2400" dirty="0"/>
              <a:t>2</a:t>
            </a:r>
            <a:r>
              <a:rPr lang="en-US" sz="2400" dirty="0" smtClean="0"/>
              <a:t>. Encrypted</a:t>
            </a:r>
          </a:p>
          <a:p>
            <a:r>
              <a:rPr lang="en-US" sz="2400" dirty="0" smtClean="0"/>
              <a:t>Answers</a:t>
            </a:r>
            <a:endParaRPr lang="en-US" sz="2400" dirty="0"/>
          </a:p>
        </p:txBody>
      </p:sp>
      <p:sp>
        <p:nvSpPr>
          <p:cNvPr id="78" name="TextBox 77"/>
          <p:cNvSpPr txBox="1"/>
          <p:nvPr/>
        </p:nvSpPr>
        <p:spPr>
          <a:xfrm>
            <a:off x="5027992" y="3528188"/>
            <a:ext cx="1756310" cy="830997"/>
          </a:xfrm>
          <a:prstGeom prst="rect">
            <a:avLst/>
          </a:prstGeom>
          <a:noFill/>
        </p:spPr>
        <p:txBody>
          <a:bodyPr wrap="none" rtlCol="0">
            <a:spAutoFit/>
          </a:bodyPr>
          <a:lstStyle/>
          <a:p>
            <a:r>
              <a:rPr lang="en-US" sz="2400" dirty="0" smtClean="0"/>
              <a:t>3. Encrypted</a:t>
            </a:r>
          </a:p>
          <a:p>
            <a:r>
              <a:rPr lang="en-US" sz="2400" dirty="0" smtClean="0"/>
              <a:t>Answers</a:t>
            </a:r>
            <a:endParaRPr lang="en-US" sz="2400" dirty="0"/>
          </a:p>
        </p:txBody>
      </p:sp>
      <p:sp>
        <p:nvSpPr>
          <p:cNvPr id="79" name="TextBox 78"/>
          <p:cNvSpPr txBox="1"/>
          <p:nvPr/>
        </p:nvSpPr>
        <p:spPr>
          <a:xfrm>
            <a:off x="5255253" y="2758452"/>
            <a:ext cx="1384363" cy="461665"/>
          </a:xfrm>
          <a:prstGeom prst="rect">
            <a:avLst/>
          </a:prstGeom>
          <a:noFill/>
        </p:spPr>
        <p:txBody>
          <a:bodyPr wrap="none" rtlCol="0">
            <a:spAutoFit/>
          </a:bodyPr>
          <a:lstStyle/>
          <a:p>
            <a:r>
              <a:rPr lang="en-US" sz="2400" dirty="0" smtClean="0"/>
              <a:t>4. Results</a:t>
            </a:r>
            <a:endParaRPr lang="en-US" sz="2400" dirty="0"/>
          </a:p>
        </p:txBody>
      </p:sp>
      <p:grpSp>
        <p:nvGrpSpPr>
          <p:cNvPr id="82" name="Group 81"/>
          <p:cNvGrpSpPr/>
          <p:nvPr/>
        </p:nvGrpSpPr>
        <p:grpSpPr>
          <a:xfrm>
            <a:off x="5027992" y="2879834"/>
            <a:ext cx="1835985" cy="652747"/>
            <a:chOff x="5027992" y="2848084"/>
            <a:chExt cx="1835985" cy="652747"/>
          </a:xfrm>
        </p:grpSpPr>
        <p:cxnSp>
          <p:nvCxnSpPr>
            <p:cNvPr id="80" name="Straight Arrow Connector 79"/>
            <p:cNvCxnSpPr/>
            <p:nvPr/>
          </p:nvCxnSpPr>
          <p:spPr>
            <a:xfrm>
              <a:off x="5027992" y="2848084"/>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81" name="Straight Arrow Connector 80"/>
            <p:cNvCxnSpPr/>
            <p:nvPr/>
          </p:nvCxnSpPr>
          <p:spPr>
            <a:xfrm>
              <a:off x="5027992" y="3500831"/>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8" name="Date Placeholder 7"/>
          <p:cNvSpPr>
            <a:spLocks noGrp="1"/>
          </p:cNvSpPr>
          <p:nvPr>
            <p:ph type="dt" sz="half" idx="10"/>
          </p:nvPr>
        </p:nvSpPr>
        <p:spPr/>
        <p:txBody>
          <a:bodyPr/>
          <a:lstStyle/>
          <a:p>
            <a:r>
              <a:rPr lang="en-US" smtClean="0"/>
              <a:t>Akkus et al.</a:t>
            </a:r>
            <a:endParaRPr lang="en-US"/>
          </a:p>
        </p:txBody>
      </p:sp>
      <p:sp>
        <p:nvSpPr>
          <p:cNvPr id="9" name="Footer Placeholder 8"/>
          <p:cNvSpPr>
            <a:spLocks noGrp="1"/>
          </p:cNvSpPr>
          <p:nvPr>
            <p:ph type="ftr" sz="quarter" idx="11"/>
          </p:nvPr>
        </p:nvSpPr>
        <p:spPr/>
        <p:txBody>
          <a:bodyPr/>
          <a:lstStyle/>
          <a:p>
            <a:r>
              <a:rPr lang="en-US" dirty="0" smtClean="0"/>
              <a:t>Non-tracking Web Analytics</a:t>
            </a:r>
            <a:endParaRPr lang="en-US" dirty="0"/>
          </a:p>
        </p:txBody>
      </p:sp>
      <p:sp>
        <p:nvSpPr>
          <p:cNvPr id="10" name="Slide Number Placeholder 9"/>
          <p:cNvSpPr>
            <a:spLocks noGrp="1"/>
          </p:cNvSpPr>
          <p:nvPr>
            <p:ph type="sldNum" sz="quarter" idx="12"/>
          </p:nvPr>
        </p:nvSpPr>
        <p:spPr/>
        <p:txBody>
          <a:bodyPr/>
          <a:lstStyle/>
          <a:p>
            <a:fld id="{195E9BE9-2528-A549-A08E-24F28092EEB4}" type="slidenum">
              <a:rPr lang="en-US" smtClean="0"/>
              <a:t>13</a:t>
            </a:fld>
            <a:endParaRPr lang="en-US"/>
          </a:p>
        </p:txBody>
      </p:sp>
    </p:spTree>
    <p:extLst>
      <p:ext uri="{BB962C8B-B14F-4D97-AF65-F5344CB8AC3E}">
        <p14:creationId xmlns:p14="http://schemas.microsoft.com/office/powerpoint/2010/main" val="83833580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52"/>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65"/>
                                        </p:tgtEl>
                                        <p:attrNameLst>
                                          <p:attrName>style.visibility</p:attrName>
                                        </p:attrNameLst>
                                      </p:cBhvr>
                                      <p:to>
                                        <p:strVal val="visible"/>
                                      </p:to>
                                    </p:set>
                                  </p:childTnLst>
                                </p:cTn>
                              </p:par>
                              <p:par>
                                <p:cTn id="9" presetID="1" presetClass="entr" presetSubtype="0" fill="hold" grpId="2"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65"/>
                                        </p:tgtEl>
                                        <p:attrNameLst>
                                          <p:attrName>style.visibility</p:attrName>
                                        </p:attrNameLst>
                                      </p:cBhvr>
                                      <p:to>
                                        <p:strVal val="hidden"/>
                                      </p:to>
                                    </p:set>
                                  </p:childTnLst>
                                </p:cTn>
                              </p:par>
                              <p:par>
                                <p:cTn id="17" presetID="1" presetClass="exit" presetSubtype="0" fill="hold" grpId="3" nodeType="withEffect">
                                  <p:stCondLst>
                                    <p:cond delay="0"/>
                                  </p:stCondLst>
                                  <p:childTnLst>
                                    <p:set>
                                      <p:cBhvr>
                                        <p:cTn id="18" dur="1" fill="hold">
                                          <p:stCondLst>
                                            <p:cond delay="0"/>
                                          </p:stCondLst>
                                        </p:cTn>
                                        <p:tgtEl>
                                          <p:spTgt spid="27"/>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6"/>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29"/>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72"/>
                                        </p:tgtEl>
                                        <p:attrNameLst>
                                          <p:attrName>style.visibility</p:attrName>
                                        </p:attrNameLst>
                                      </p:cBhvr>
                                      <p:to>
                                        <p:strVal val="hidden"/>
                                      </p:to>
                                    </p:set>
                                  </p:childTnLst>
                                </p:cTn>
                              </p:par>
                              <p:par>
                                <p:cTn id="33" presetID="1" presetClass="exit" presetSubtype="0" fill="hold" grpId="1" nodeType="withEffect">
                                  <p:stCondLst>
                                    <p:cond delay="0"/>
                                  </p:stCondLst>
                                  <p:childTnLst>
                                    <p:set>
                                      <p:cBhvr>
                                        <p:cTn id="34" dur="1" fill="hold">
                                          <p:stCondLst>
                                            <p:cond delay="0"/>
                                          </p:stCondLst>
                                        </p:cTn>
                                        <p:tgtEl>
                                          <p:spTgt spid="77"/>
                                        </p:tgtEl>
                                        <p:attrNameLst>
                                          <p:attrName>style.visibility</p:attrName>
                                        </p:attrNameLst>
                                      </p:cBhvr>
                                      <p:to>
                                        <p:strVal val="hidden"/>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xit" presetSubtype="0" fill="hold" nodeType="clickEffect">
                                  <p:stCondLst>
                                    <p:cond delay="0"/>
                                  </p:stCondLst>
                                  <p:childTnLst>
                                    <p:set>
                                      <p:cBhvr>
                                        <p:cTn id="46" dur="1" fill="hold">
                                          <p:stCondLst>
                                            <p:cond delay="0"/>
                                          </p:stCondLst>
                                        </p:cTn>
                                        <p:tgtEl>
                                          <p:spTgt spid="19"/>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30"/>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82"/>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78"/>
                                        </p:tgtEl>
                                        <p:attrNameLst>
                                          <p:attrName>style.visibility</p:attrName>
                                        </p:attrNameLst>
                                      </p:cBhvr>
                                      <p:to>
                                        <p:strVal val="hidden"/>
                                      </p:to>
                                    </p:set>
                                  </p:childTnLst>
                                </p:cTn>
                              </p:par>
                              <p:par>
                                <p:cTn id="53" presetID="1" presetClass="entr" presetSubtype="0"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2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xit" presetSubtype="0" fill="hold" nodeType="clickEffect">
                                  <p:stCondLst>
                                    <p:cond delay="0"/>
                                  </p:stCondLst>
                                  <p:childTnLst>
                                    <p:set>
                                      <p:cBhvr>
                                        <p:cTn id="62" dur="1" fill="hold">
                                          <p:stCondLst>
                                            <p:cond delay="0"/>
                                          </p:stCondLst>
                                        </p:cTn>
                                        <p:tgtEl>
                                          <p:spTgt spid="20"/>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21"/>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79"/>
                                        </p:tgtEl>
                                        <p:attrNameLst>
                                          <p:attrName>style.visibility</p:attrName>
                                        </p:attrNameLst>
                                      </p:cBhvr>
                                      <p:to>
                                        <p:strVal val="hidden"/>
                                      </p:to>
                                    </p:set>
                                  </p:childTnLst>
                                </p:cTn>
                              </p:par>
                              <p:par>
                                <p:cTn id="67" presetID="1" presetClass="entr" presetSubtype="0" fill="hold" nodeType="withEffect">
                                  <p:stCondLst>
                                    <p:cond delay="0"/>
                                  </p:stCondLst>
                                  <p:childTnLst>
                                    <p:set>
                                      <p:cBhvr>
                                        <p:cTn id="68" dur="1" fill="hold">
                                          <p:stCondLst>
                                            <p:cond delay="0"/>
                                          </p:stCondLst>
                                        </p:cTn>
                                        <p:tgtEl>
                                          <p:spTgt spid="5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7" grpId="2"/>
      <p:bldP spid="27" grpId="3"/>
      <p:bldP spid="29" grpId="0"/>
      <p:bldP spid="29" grpId="1"/>
      <p:bldP spid="30" grpId="0"/>
      <p:bldP spid="30" grpId="1"/>
      <p:bldP spid="32" grpId="0" animBg="1"/>
      <p:bldP spid="76" grpId="0"/>
      <p:bldP spid="76" grpId="1"/>
      <p:bldP spid="77" grpId="0"/>
      <p:bldP spid="77" grpId="1"/>
      <p:bldP spid="78" grpId="0"/>
      <p:bldP spid="78" grpId="1"/>
      <p:bldP spid="79" grpId="0"/>
      <p:bldP spid="79"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ggregator-19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4615" y="3486748"/>
            <a:ext cx="1667435" cy="1528482"/>
          </a:xfrm>
          <a:prstGeom prst="rect">
            <a:avLst/>
          </a:prstGeom>
        </p:spPr>
      </p:pic>
      <p:sp>
        <p:nvSpPr>
          <p:cNvPr id="2" name="Title 1"/>
          <p:cNvSpPr>
            <a:spLocks noGrp="1"/>
          </p:cNvSpPr>
          <p:nvPr>
            <p:ph type="title"/>
          </p:nvPr>
        </p:nvSpPr>
        <p:spPr/>
        <p:txBody>
          <a:bodyPr/>
          <a:lstStyle/>
          <a:p>
            <a:r>
              <a:rPr lang="en-US" dirty="0" smtClean="0"/>
              <a:t>Identifiers in Responses</a:t>
            </a:r>
            <a:endParaRPr lang="en-US" dirty="0"/>
          </a:p>
        </p:txBody>
      </p:sp>
      <p:sp>
        <p:nvSpPr>
          <p:cNvPr id="11" name="Content Placeholder 10"/>
          <p:cNvSpPr>
            <a:spLocks noGrp="1"/>
          </p:cNvSpPr>
          <p:nvPr>
            <p:ph idx="1"/>
          </p:nvPr>
        </p:nvSpPr>
        <p:spPr/>
        <p:txBody>
          <a:bodyPr/>
          <a:lstStyle/>
          <a:p>
            <a:r>
              <a:rPr lang="en-US" dirty="0" smtClean="0"/>
              <a:t>Rare attributes</a:t>
            </a:r>
          </a:p>
          <a:p>
            <a:pPr lvl="1"/>
            <a:r>
              <a:rPr lang="en-US" dirty="0" smtClean="0"/>
              <a:t>Job: CEO of ACME</a:t>
            </a:r>
            <a:endParaRPr lang="en-US" dirty="0"/>
          </a:p>
        </p:txBody>
      </p:sp>
      <p:pic>
        <p:nvPicPr>
          <p:cNvPr id="12" name="Picture 11"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16780" y="3602794"/>
            <a:ext cx="1232648" cy="1232648"/>
          </a:xfrm>
          <a:prstGeom prst="rect">
            <a:avLst/>
          </a:prstGeom>
        </p:spPr>
      </p:pic>
      <p:grpSp>
        <p:nvGrpSpPr>
          <p:cNvPr id="19" name="Group 18"/>
          <p:cNvGrpSpPr/>
          <p:nvPr/>
        </p:nvGrpSpPr>
        <p:grpSpPr>
          <a:xfrm>
            <a:off x="425450" y="3763354"/>
            <a:ext cx="1047043" cy="1268042"/>
            <a:chOff x="433913" y="2552593"/>
            <a:chExt cx="1047043" cy="1268042"/>
          </a:xfrm>
        </p:grpSpPr>
        <p:pic>
          <p:nvPicPr>
            <p:cNvPr id="20" name="Picture 19" descr="computer-client-user.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57200" y="2552593"/>
              <a:ext cx="1023756" cy="1263698"/>
            </a:xfrm>
            <a:prstGeom prst="rect">
              <a:avLst/>
            </a:prstGeom>
          </p:spPr>
        </p:pic>
        <p:pic>
          <p:nvPicPr>
            <p:cNvPr id="21" name="Picture 20" descr="administrator-male-white.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3913" y="3226275"/>
              <a:ext cx="594360" cy="594360"/>
            </a:xfrm>
            <a:prstGeom prst="rect">
              <a:avLst/>
            </a:prstGeom>
          </p:spPr>
        </p:pic>
      </p:grpSp>
      <p:grpSp>
        <p:nvGrpSpPr>
          <p:cNvPr id="29" name="Group 28"/>
          <p:cNvGrpSpPr/>
          <p:nvPr/>
        </p:nvGrpSpPr>
        <p:grpSpPr>
          <a:xfrm>
            <a:off x="1796019" y="3598865"/>
            <a:ext cx="1583086" cy="842153"/>
            <a:chOff x="1700769" y="2824973"/>
            <a:chExt cx="1583086" cy="842153"/>
          </a:xfrm>
        </p:grpSpPr>
        <p:cxnSp>
          <p:nvCxnSpPr>
            <p:cNvPr id="24" name="Straight Arrow Connector 23"/>
            <p:cNvCxnSpPr/>
            <p:nvPr/>
          </p:nvCxnSpPr>
          <p:spPr>
            <a:xfrm>
              <a:off x="1700769" y="3667126"/>
              <a:ext cx="1583086"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6" name="TextBox 25"/>
            <p:cNvSpPr txBox="1"/>
            <p:nvPr/>
          </p:nvSpPr>
          <p:spPr>
            <a:xfrm>
              <a:off x="1700769" y="2824973"/>
              <a:ext cx="1359417" cy="830997"/>
            </a:xfrm>
            <a:prstGeom prst="rect">
              <a:avLst/>
            </a:prstGeom>
            <a:noFill/>
          </p:spPr>
          <p:txBody>
            <a:bodyPr wrap="none" rtlCol="0">
              <a:spAutoFit/>
            </a:bodyPr>
            <a:lstStyle/>
            <a:p>
              <a:r>
                <a:rPr lang="en-US" sz="2400" dirty="0" err="1" smtClean="0"/>
                <a:t>Enc</a:t>
              </a:r>
              <a:r>
                <a:rPr lang="en-US" sz="2400" dirty="0" smtClean="0"/>
                <a:t>(CEO</a:t>
              </a:r>
            </a:p>
            <a:p>
              <a:r>
                <a:rPr lang="en-US" sz="2400" dirty="0" smtClean="0"/>
                <a:t>of ACME)</a:t>
              </a:r>
              <a:endParaRPr lang="en-US" sz="2400" dirty="0"/>
            </a:p>
          </p:txBody>
        </p:sp>
      </p:grpSp>
      <p:grpSp>
        <p:nvGrpSpPr>
          <p:cNvPr id="30" name="Group 29"/>
          <p:cNvGrpSpPr/>
          <p:nvPr/>
        </p:nvGrpSpPr>
        <p:grpSpPr>
          <a:xfrm>
            <a:off x="5139294" y="3614740"/>
            <a:ext cx="1583086" cy="830997"/>
            <a:chOff x="1700769" y="2840848"/>
            <a:chExt cx="1583086" cy="830997"/>
          </a:xfrm>
        </p:grpSpPr>
        <p:cxnSp>
          <p:nvCxnSpPr>
            <p:cNvPr id="31" name="Straight Arrow Connector 30"/>
            <p:cNvCxnSpPr/>
            <p:nvPr/>
          </p:nvCxnSpPr>
          <p:spPr>
            <a:xfrm>
              <a:off x="1700769" y="3667126"/>
              <a:ext cx="1583086"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1700769" y="2840848"/>
              <a:ext cx="1359417" cy="830997"/>
            </a:xfrm>
            <a:prstGeom prst="rect">
              <a:avLst/>
            </a:prstGeom>
            <a:noFill/>
          </p:spPr>
          <p:txBody>
            <a:bodyPr wrap="none" rtlCol="0">
              <a:spAutoFit/>
            </a:bodyPr>
            <a:lstStyle/>
            <a:p>
              <a:r>
                <a:rPr lang="en-US" sz="2400" dirty="0" err="1" smtClean="0"/>
                <a:t>Enc</a:t>
              </a:r>
              <a:r>
                <a:rPr lang="en-US" sz="2400" dirty="0" smtClean="0"/>
                <a:t>(CEO</a:t>
              </a:r>
            </a:p>
            <a:p>
              <a:r>
                <a:rPr lang="en-US" sz="2400" dirty="0"/>
                <a:t>o</a:t>
              </a:r>
              <a:r>
                <a:rPr lang="en-US" sz="2400" dirty="0" smtClean="0"/>
                <a:t>f ACME)</a:t>
              </a:r>
              <a:endParaRPr lang="en-US" sz="2400" dirty="0"/>
            </a:p>
          </p:txBody>
        </p:sp>
      </p:grpSp>
      <p:sp>
        <p:nvSpPr>
          <p:cNvPr id="35" name="TextBox 34"/>
          <p:cNvSpPr txBox="1"/>
          <p:nvPr/>
        </p:nvSpPr>
        <p:spPr>
          <a:xfrm>
            <a:off x="3379105" y="4997431"/>
            <a:ext cx="2204800" cy="954107"/>
          </a:xfrm>
          <a:prstGeom prst="rect">
            <a:avLst/>
          </a:prstGeom>
          <a:noFill/>
        </p:spPr>
        <p:txBody>
          <a:bodyPr wrap="none" rtlCol="0">
            <a:spAutoFit/>
          </a:bodyPr>
          <a:lstStyle/>
          <a:p>
            <a:r>
              <a:rPr lang="en-US" sz="2800" dirty="0" smtClean="0">
                <a:solidFill>
                  <a:srgbClr val="FF0000"/>
                </a:solidFill>
              </a:rPr>
              <a:t>CEO of ACME</a:t>
            </a:r>
          </a:p>
          <a:p>
            <a:r>
              <a:rPr lang="en-US" sz="2800" dirty="0">
                <a:solidFill>
                  <a:srgbClr val="FF0000"/>
                </a:solidFill>
              </a:rPr>
              <a:t>v</a:t>
            </a:r>
            <a:r>
              <a:rPr lang="en-US" sz="2800" dirty="0" smtClean="0">
                <a:solidFill>
                  <a:srgbClr val="FF0000"/>
                </a:solidFill>
              </a:rPr>
              <a:t>isits my site!</a:t>
            </a:r>
            <a:endParaRPr lang="en-US" sz="2800" dirty="0">
              <a:solidFill>
                <a:srgbClr val="FF0000"/>
              </a:solidFill>
            </a:endParaRPr>
          </a:p>
        </p:txBody>
      </p:sp>
      <p:sp>
        <p:nvSpPr>
          <p:cNvPr id="36" name="TextBox 35"/>
          <p:cNvSpPr txBox="1"/>
          <p:nvPr/>
        </p:nvSpPr>
        <p:spPr>
          <a:xfrm>
            <a:off x="6689165" y="4997431"/>
            <a:ext cx="2394510" cy="1384995"/>
          </a:xfrm>
          <a:prstGeom prst="rect">
            <a:avLst/>
          </a:prstGeom>
          <a:noFill/>
        </p:spPr>
        <p:txBody>
          <a:bodyPr wrap="square" rtlCol="0">
            <a:spAutoFit/>
          </a:bodyPr>
          <a:lstStyle/>
          <a:p>
            <a:r>
              <a:rPr lang="en-US" sz="2800" dirty="0" smtClean="0">
                <a:solidFill>
                  <a:srgbClr val="FF0000"/>
                </a:solidFill>
              </a:rPr>
              <a:t>CEO of ACME</a:t>
            </a:r>
          </a:p>
          <a:p>
            <a:r>
              <a:rPr lang="en-US" sz="2800" dirty="0" smtClean="0">
                <a:solidFill>
                  <a:srgbClr val="FF0000"/>
                </a:solidFill>
              </a:rPr>
              <a:t>visits</a:t>
            </a:r>
          </a:p>
          <a:p>
            <a:r>
              <a:rPr lang="en-US" sz="2800" b="1" dirty="0" err="1" smtClean="0">
                <a:solidFill>
                  <a:srgbClr val="FF0000"/>
                </a:solidFill>
              </a:rPr>
              <a:t>example.com</a:t>
            </a:r>
            <a:endParaRPr lang="en-US" sz="2800" b="1" dirty="0" smtClean="0">
              <a:solidFill>
                <a:srgbClr val="FF0000"/>
              </a:solidFill>
            </a:endParaRPr>
          </a:p>
        </p:txBody>
      </p:sp>
      <p:sp>
        <p:nvSpPr>
          <p:cNvPr id="41" name="Date Placeholder 40"/>
          <p:cNvSpPr>
            <a:spLocks noGrp="1"/>
          </p:cNvSpPr>
          <p:nvPr>
            <p:ph type="dt" sz="half" idx="10"/>
          </p:nvPr>
        </p:nvSpPr>
        <p:spPr/>
        <p:txBody>
          <a:bodyPr/>
          <a:lstStyle/>
          <a:p>
            <a:r>
              <a:rPr lang="en-US" smtClean="0"/>
              <a:t>Akkus et al.</a:t>
            </a:r>
            <a:endParaRPr lang="en-US"/>
          </a:p>
        </p:txBody>
      </p:sp>
      <p:sp>
        <p:nvSpPr>
          <p:cNvPr id="42" name="Footer Placeholder 41"/>
          <p:cNvSpPr>
            <a:spLocks noGrp="1"/>
          </p:cNvSpPr>
          <p:nvPr>
            <p:ph type="ftr" sz="quarter" idx="11"/>
          </p:nvPr>
        </p:nvSpPr>
        <p:spPr/>
        <p:txBody>
          <a:bodyPr/>
          <a:lstStyle/>
          <a:p>
            <a:r>
              <a:rPr lang="en-US" dirty="0" smtClean="0"/>
              <a:t>Non-tracking Web Analytics</a:t>
            </a:r>
            <a:endParaRPr lang="en-US" dirty="0"/>
          </a:p>
        </p:txBody>
      </p:sp>
      <p:sp>
        <p:nvSpPr>
          <p:cNvPr id="3" name="TextBox 2"/>
          <p:cNvSpPr txBox="1"/>
          <p:nvPr/>
        </p:nvSpPr>
        <p:spPr>
          <a:xfrm>
            <a:off x="3379105" y="3077793"/>
            <a:ext cx="1905840" cy="461665"/>
          </a:xfrm>
          <a:prstGeom prst="rect">
            <a:avLst/>
          </a:prstGeom>
          <a:noFill/>
        </p:spPr>
        <p:txBody>
          <a:bodyPr wrap="none" rtlCol="0">
            <a:spAutoFit/>
          </a:bodyPr>
          <a:lstStyle/>
          <a:p>
            <a:r>
              <a:rPr lang="en-US" sz="2400" b="1" dirty="0" err="1"/>
              <a:t>e</a:t>
            </a:r>
            <a:r>
              <a:rPr lang="en-US" sz="2400" b="1" dirty="0" err="1" smtClean="0"/>
              <a:t>xample.com</a:t>
            </a:r>
            <a:endParaRPr lang="en-US" sz="2400" b="1" dirty="0"/>
          </a:p>
        </p:txBody>
      </p:sp>
      <p:sp>
        <p:nvSpPr>
          <p:cNvPr id="23" name="Slide Number Placeholder 5"/>
          <p:cNvSpPr>
            <a:spLocks noGrp="1"/>
          </p:cNvSpPr>
          <p:nvPr>
            <p:ph type="sldNum" sz="quarter" idx="12"/>
          </p:nvPr>
        </p:nvSpPr>
        <p:spPr>
          <a:xfrm>
            <a:off x="6553200" y="6356350"/>
            <a:ext cx="2133600" cy="365125"/>
          </a:xfrm>
        </p:spPr>
        <p:txBody>
          <a:bodyPr/>
          <a:lstStyle/>
          <a:p>
            <a:fld id="{195E9BE9-2528-A549-A08E-24F28092EEB4}" type="slidenum">
              <a:rPr lang="en-US" smtClean="0"/>
              <a:t>14</a:t>
            </a:fld>
            <a:endParaRPr lang="en-US"/>
          </a:p>
        </p:txBody>
      </p:sp>
    </p:spTree>
    <p:extLst>
      <p:ext uri="{BB962C8B-B14F-4D97-AF65-F5344CB8AC3E}">
        <p14:creationId xmlns:p14="http://schemas.microsoft.com/office/powerpoint/2010/main" val="2941651775"/>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9"/>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30"/>
                                        </p:tgtEl>
                                        <p:attrNameLst>
                                          <p:attrName>style.visibility</p:attrName>
                                        </p:attrNameLst>
                                      </p:cBhvr>
                                      <p:to>
                                        <p:strVal val="hidden"/>
                                      </p:to>
                                    </p:set>
                                  </p:childTnLst>
                                </p:cTn>
                              </p:par>
                              <p:par>
                                <p:cTn id="9" presetID="1" presetClass="entr" presetSubtype="0" fill="hold" grpId="0" nodeType="withEffect">
                                  <p:stCondLst>
                                    <p:cond delay="0"/>
                                  </p:stCondLst>
                                  <p:childTnLst>
                                    <p:set>
                                      <p:cBhvr>
                                        <p:cTn id="10" dur="1" fill="hold">
                                          <p:stCondLst>
                                            <p:cond delay="0"/>
                                          </p:stCondLst>
                                        </p:cTn>
                                        <p:tgtEl>
                                          <p:spTgt spid="3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3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Noise</a:t>
            </a:r>
            <a:endParaRPr lang="en-US" dirty="0"/>
          </a:p>
        </p:txBody>
      </p:sp>
      <p:pic>
        <p:nvPicPr>
          <p:cNvPr id="59" name="Picture 58" descr="computer-client-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2552593"/>
            <a:ext cx="1023756" cy="1263698"/>
          </a:xfrm>
          <a:prstGeom prst="rect">
            <a:avLst/>
          </a:prstGeom>
        </p:spPr>
      </p:pic>
      <p:pic>
        <p:nvPicPr>
          <p:cNvPr id="60" name="Picture 59"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48530" y="2568118"/>
            <a:ext cx="1232648" cy="1232648"/>
          </a:xfrm>
          <a:prstGeom prst="rect">
            <a:avLst/>
          </a:prstGeom>
        </p:spPr>
      </p:pic>
      <p:pic>
        <p:nvPicPr>
          <p:cNvPr id="61" name="Picture 60" descr="aggregator-19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19365" y="2420201"/>
            <a:ext cx="1667435" cy="1528482"/>
          </a:xfrm>
          <a:prstGeom prst="rect">
            <a:avLst/>
          </a:prstGeom>
        </p:spPr>
      </p:pic>
      <p:cxnSp>
        <p:nvCxnSpPr>
          <p:cNvPr id="62" name="Straight Arrow Connector 61"/>
          <p:cNvCxnSpPr/>
          <p:nvPr/>
        </p:nvCxnSpPr>
        <p:spPr>
          <a:xfrm>
            <a:off x="5027992" y="3277198"/>
            <a:ext cx="1835985" cy="0"/>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p:nvPr/>
        </p:nvCxnSpPr>
        <p:spPr>
          <a:xfrm>
            <a:off x="4934413" y="3188367"/>
            <a:ext cx="1835985" cy="0"/>
          </a:xfrm>
          <a:prstGeom prst="straightConnector1">
            <a:avLst/>
          </a:prstGeom>
          <a:ln w="50800">
            <a:solidFill>
              <a:schemeClr val="tx1"/>
            </a:solidFill>
            <a:headEnd type="arrow"/>
            <a:tailEnd type="none"/>
          </a:ln>
        </p:spPr>
        <p:style>
          <a:lnRef idx="2">
            <a:schemeClr val="accent1"/>
          </a:lnRef>
          <a:fillRef idx="0">
            <a:schemeClr val="accent1"/>
          </a:fillRef>
          <a:effectRef idx="1">
            <a:schemeClr val="accent1"/>
          </a:effectRef>
          <a:fontRef idx="minor">
            <a:schemeClr val="tx1"/>
          </a:fontRef>
        </p:style>
      </p:cxnSp>
      <p:grpSp>
        <p:nvGrpSpPr>
          <p:cNvPr id="69" name="Group 68"/>
          <p:cNvGrpSpPr/>
          <p:nvPr/>
        </p:nvGrpSpPr>
        <p:grpSpPr>
          <a:xfrm>
            <a:off x="444038" y="1210989"/>
            <a:ext cx="1023756" cy="1311722"/>
            <a:chOff x="1480956" y="1987991"/>
            <a:chExt cx="1023756" cy="1311722"/>
          </a:xfrm>
        </p:grpSpPr>
        <p:pic>
          <p:nvPicPr>
            <p:cNvPr id="70" name="Picture 69"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71" name="Picture 70" descr="user-male-red-7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grpSp>
        <p:nvGrpSpPr>
          <p:cNvPr id="72" name="Group 71"/>
          <p:cNvGrpSpPr/>
          <p:nvPr/>
        </p:nvGrpSpPr>
        <p:grpSpPr>
          <a:xfrm>
            <a:off x="425896" y="3845153"/>
            <a:ext cx="1041898" cy="1313720"/>
            <a:chOff x="2247439" y="2978597"/>
            <a:chExt cx="1041898" cy="1313720"/>
          </a:xfrm>
        </p:grpSpPr>
        <p:pic>
          <p:nvPicPr>
            <p:cNvPr id="73" name="Picture 72"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65581" y="2978597"/>
              <a:ext cx="1023756" cy="1023756"/>
            </a:xfrm>
            <a:prstGeom prst="rect">
              <a:avLst/>
            </a:prstGeom>
          </p:spPr>
        </p:pic>
        <p:pic>
          <p:nvPicPr>
            <p:cNvPr id="74" name="Picture 73" descr="user-male-green-72.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47439" y="3697957"/>
              <a:ext cx="594360" cy="594360"/>
            </a:xfrm>
            <a:prstGeom prst="rect">
              <a:avLst/>
            </a:prstGeom>
          </p:spPr>
        </p:pic>
      </p:grpSp>
      <p:grpSp>
        <p:nvGrpSpPr>
          <p:cNvPr id="85" name="Group 84"/>
          <p:cNvGrpSpPr/>
          <p:nvPr/>
        </p:nvGrpSpPr>
        <p:grpSpPr>
          <a:xfrm>
            <a:off x="1859519" y="1716112"/>
            <a:ext cx="1583086" cy="3002929"/>
            <a:chOff x="1633356" y="1716112"/>
            <a:chExt cx="1583086" cy="3002929"/>
          </a:xfrm>
        </p:grpSpPr>
        <p:cxnSp>
          <p:nvCxnSpPr>
            <p:cNvPr id="86" name="Straight Arrow Connector 85"/>
            <p:cNvCxnSpPr/>
            <p:nvPr/>
          </p:nvCxnSpPr>
          <p:spPr>
            <a:xfrm>
              <a:off x="1633356" y="3188367"/>
              <a:ext cx="1583086"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87" name="Straight Arrow Connector 86"/>
            <p:cNvCxnSpPr/>
            <p:nvPr/>
          </p:nvCxnSpPr>
          <p:spPr>
            <a:xfrm>
              <a:off x="1633356" y="1716112"/>
              <a:ext cx="1583086" cy="852006"/>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p:nvPr/>
          </p:nvCxnSpPr>
          <p:spPr>
            <a:xfrm flipV="1">
              <a:off x="1633356" y="3948683"/>
              <a:ext cx="1583086" cy="770358"/>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90" name="TextBox 89"/>
          <p:cNvSpPr txBox="1"/>
          <p:nvPr/>
        </p:nvSpPr>
        <p:spPr>
          <a:xfrm>
            <a:off x="1780404" y="3223726"/>
            <a:ext cx="1756310" cy="830997"/>
          </a:xfrm>
          <a:prstGeom prst="rect">
            <a:avLst/>
          </a:prstGeom>
          <a:noFill/>
        </p:spPr>
        <p:txBody>
          <a:bodyPr wrap="none" rtlCol="0">
            <a:spAutoFit/>
          </a:bodyPr>
          <a:lstStyle/>
          <a:p>
            <a:r>
              <a:rPr lang="en-US" sz="2400" dirty="0"/>
              <a:t>2</a:t>
            </a:r>
            <a:r>
              <a:rPr lang="en-US" sz="2400" dirty="0" smtClean="0"/>
              <a:t>. Encrypted</a:t>
            </a:r>
          </a:p>
          <a:p>
            <a:r>
              <a:rPr lang="en-US" sz="2400" dirty="0" smtClean="0"/>
              <a:t>Answers</a:t>
            </a:r>
            <a:endParaRPr lang="en-US" sz="2400" dirty="0"/>
          </a:p>
        </p:txBody>
      </p:sp>
      <p:sp>
        <p:nvSpPr>
          <p:cNvPr id="91" name="TextBox 90"/>
          <p:cNvSpPr txBox="1"/>
          <p:nvPr/>
        </p:nvSpPr>
        <p:spPr>
          <a:xfrm>
            <a:off x="5027992" y="3509806"/>
            <a:ext cx="1453042" cy="1200328"/>
          </a:xfrm>
          <a:prstGeom prst="rect">
            <a:avLst/>
          </a:prstGeom>
          <a:noFill/>
        </p:spPr>
        <p:txBody>
          <a:bodyPr wrap="none" rtlCol="0">
            <a:spAutoFit/>
          </a:bodyPr>
          <a:lstStyle/>
          <a:p>
            <a:r>
              <a:rPr lang="en-US" sz="2400" dirty="0">
                <a:solidFill>
                  <a:srgbClr val="000000"/>
                </a:solidFill>
              </a:rPr>
              <a:t>4</a:t>
            </a:r>
            <a:r>
              <a:rPr lang="en-US" sz="2400" dirty="0" smtClean="0">
                <a:solidFill>
                  <a:srgbClr val="000000"/>
                </a:solidFill>
              </a:rPr>
              <a:t>. Noisy </a:t>
            </a:r>
          </a:p>
          <a:p>
            <a:r>
              <a:rPr lang="en-US" sz="2400" dirty="0" smtClean="0">
                <a:solidFill>
                  <a:srgbClr val="000000"/>
                </a:solidFill>
              </a:rPr>
              <a:t>Encrypted</a:t>
            </a:r>
          </a:p>
          <a:p>
            <a:r>
              <a:rPr lang="en-US" sz="2400" dirty="0" smtClean="0">
                <a:solidFill>
                  <a:srgbClr val="000000"/>
                </a:solidFill>
              </a:rPr>
              <a:t>Answers</a:t>
            </a:r>
            <a:endParaRPr lang="en-US" sz="2400" dirty="0">
              <a:solidFill>
                <a:srgbClr val="000000"/>
              </a:solidFill>
            </a:endParaRPr>
          </a:p>
        </p:txBody>
      </p:sp>
      <p:sp>
        <p:nvSpPr>
          <p:cNvPr id="92" name="TextBox 91"/>
          <p:cNvSpPr txBox="1"/>
          <p:nvPr/>
        </p:nvSpPr>
        <p:spPr>
          <a:xfrm>
            <a:off x="4937752" y="2323328"/>
            <a:ext cx="2174248" cy="830997"/>
          </a:xfrm>
          <a:prstGeom prst="rect">
            <a:avLst/>
          </a:prstGeom>
          <a:noFill/>
        </p:spPr>
        <p:txBody>
          <a:bodyPr wrap="square" rtlCol="0">
            <a:spAutoFit/>
          </a:bodyPr>
          <a:lstStyle/>
          <a:p>
            <a:r>
              <a:rPr lang="en-US" sz="2400" dirty="0"/>
              <a:t>6</a:t>
            </a:r>
            <a:r>
              <a:rPr lang="en-US" sz="2400" dirty="0" smtClean="0"/>
              <a:t>. Double-noisy </a:t>
            </a:r>
          </a:p>
          <a:p>
            <a:r>
              <a:rPr lang="en-US" sz="2400" dirty="0" smtClean="0"/>
              <a:t>Result</a:t>
            </a:r>
          </a:p>
        </p:txBody>
      </p:sp>
      <p:grpSp>
        <p:nvGrpSpPr>
          <p:cNvPr id="137" name="Group 136"/>
          <p:cNvGrpSpPr/>
          <p:nvPr/>
        </p:nvGrpSpPr>
        <p:grpSpPr>
          <a:xfrm>
            <a:off x="3442605" y="1217666"/>
            <a:ext cx="2210862" cy="1206452"/>
            <a:chOff x="3442605" y="1097354"/>
            <a:chExt cx="2210862" cy="1206452"/>
          </a:xfrm>
        </p:grpSpPr>
        <p:sp>
          <p:nvSpPr>
            <p:cNvPr id="130" name="Curved Down Arrow 129"/>
            <p:cNvSpPr/>
            <p:nvPr/>
          </p:nvSpPr>
          <p:spPr>
            <a:xfrm>
              <a:off x="3876842" y="1928973"/>
              <a:ext cx="904336" cy="374833"/>
            </a:xfrm>
            <a:prstGeom prst="curvedDownArrow">
              <a:avLst/>
            </a:prstGeom>
            <a:solidFill>
              <a:srgbClr val="0000FF"/>
            </a:solidFill>
            <a:ln w="19050">
              <a:solidFill>
                <a:schemeClr val="tx1"/>
              </a:solidFill>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2" name="TextBox 131"/>
            <p:cNvSpPr txBox="1"/>
            <p:nvPr/>
          </p:nvSpPr>
          <p:spPr>
            <a:xfrm>
              <a:off x="3442605" y="1097354"/>
              <a:ext cx="2210862" cy="830997"/>
            </a:xfrm>
            <a:prstGeom prst="rect">
              <a:avLst/>
            </a:prstGeom>
            <a:noFill/>
          </p:spPr>
          <p:txBody>
            <a:bodyPr wrap="none" rtlCol="0">
              <a:spAutoFit/>
            </a:bodyPr>
            <a:lstStyle/>
            <a:p>
              <a:r>
                <a:rPr lang="en-US" sz="2400" dirty="0" smtClean="0"/>
                <a:t>3. Add </a:t>
              </a:r>
            </a:p>
            <a:p>
              <a:r>
                <a:rPr lang="en-US" sz="2400" dirty="0" err="1" smtClean="0">
                  <a:solidFill>
                    <a:srgbClr val="0000FF"/>
                  </a:solidFill>
                </a:rPr>
                <a:t>Noise_Publisher</a:t>
              </a:r>
              <a:endParaRPr lang="en-US" sz="2400" dirty="0">
                <a:solidFill>
                  <a:srgbClr val="0000FF"/>
                </a:solidFill>
              </a:endParaRPr>
            </a:p>
          </p:txBody>
        </p:sp>
      </p:grpSp>
      <p:grpSp>
        <p:nvGrpSpPr>
          <p:cNvPr id="138" name="Group 137"/>
          <p:cNvGrpSpPr/>
          <p:nvPr/>
        </p:nvGrpSpPr>
        <p:grpSpPr>
          <a:xfrm>
            <a:off x="6629636" y="1210989"/>
            <a:ext cx="2436334" cy="1213129"/>
            <a:chOff x="6629636" y="1210989"/>
            <a:chExt cx="2436334" cy="1213129"/>
          </a:xfrm>
        </p:grpSpPr>
        <p:sp>
          <p:nvSpPr>
            <p:cNvPr id="131" name="Curved Down Arrow 130"/>
            <p:cNvSpPr/>
            <p:nvPr/>
          </p:nvSpPr>
          <p:spPr>
            <a:xfrm>
              <a:off x="7598610" y="2049285"/>
              <a:ext cx="904336" cy="374833"/>
            </a:xfrm>
            <a:prstGeom prst="curvedDownArrow">
              <a:avLst/>
            </a:prstGeom>
            <a:solidFill>
              <a:srgbClr val="0000FF"/>
            </a:solidFill>
            <a:ln w="19050">
              <a:solidFill>
                <a:schemeClr val="tx1"/>
              </a:solidFill>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3" name="TextBox 132"/>
            <p:cNvSpPr txBox="1"/>
            <p:nvPr/>
          </p:nvSpPr>
          <p:spPr>
            <a:xfrm>
              <a:off x="6629636" y="1210989"/>
              <a:ext cx="2436334" cy="830997"/>
            </a:xfrm>
            <a:prstGeom prst="rect">
              <a:avLst/>
            </a:prstGeom>
            <a:noFill/>
          </p:spPr>
          <p:txBody>
            <a:bodyPr wrap="none" rtlCol="0">
              <a:spAutoFit/>
            </a:bodyPr>
            <a:lstStyle/>
            <a:p>
              <a:r>
                <a:rPr lang="en-US" sz="2400" dirty="0" smtClean="0"/>
                <a:t>5. Add </a:t>
              </a:r>
            </a:p>
            <a:p>
              <a:r>
                <a:rPr lang="en-US" sz="2400" dirty="0" err="1" smtClean="0">
                  <a:solidFill>
                    <a:srgbClr val="0000FF"/>
                  </a:solidFill>
                </a:rPr>
                <a:t>Noise_Aggregator</a:t>
              </a:r>
              <a:endParaRPr lang="en-US" sz="2400" dirty="0">
                <a:solidFill>
                  <a:srgbClr val="0000FF"/>
                </a:solidFill>
              </a:endParaRPr>
            </a:p>
          </p:txBody>
        </p:sp>
      </p:grpSp>
      <p:grpSp>
        <p:nvGrpSpPr>
          <p:cNvPr id="139" name="Group 138"/>
          <p:cNvGrpSpPr/>
          <p:nvPr/>
        </p:nvGrpSpPr>
        <p:grpSpPr>
          <a:xfrm>
            <a:off x="3536714" y="4007789"/>
            <a:ext cx="2210862" cy="1151084"/>
            <a:chOff x="3536714" y="4007789"/>
            <a:chExt cx="2210862" cy="1151084"/>
          </a:xfrm>
        </p:grpSpPr>
        <p:sp>
          <p:nvSpPr>
            <p:cNvPr id="134" name="TextBox 133"/>
            <p:cNvSpPr txBox="1"/>
            <p:nvPr/>
          </p:nvSpPr>
          <p:spPr>
            <a:xfrm>
              <a:off x="3536714" y="4327876"/>
              <a:ext cx="2210862" cy="830997"/>
            </a:xfrm>
            <a:prstGeom prst="rect">
              <a:avLst/>
            </a:prstGeom>
            <a:noFill/>
          </p:spPr>
          <p:txBody>
            <a:bodyPr wrap="none" rtlCol="0">
              <a:spAutoFit/>
            </a:bodyPr>
            <a:lstStyle/>
            <a:p>
              <a:r>
                <a:rPr lang="en-US" sz="2400" dirty="0"/>
                <a:t>7</a:t>
              </a:r>
              <a:r>
                <a:rPr lang="en-US" sz="2400" dirty="0" smtClean="0"/>
                <a:t>. Remove</a:t>
              </a:r>
            </a:p>
            <a:p>
              <a:r>
                <a:rPr lang="en-US" sz="2400" dirty="0" err="1" smtClean="0"/>
                <a:t>Noise_Publisher</a:t>
              </a:r>
              <a:endParaRPr lang="en-US" sz="2400" dirty="0"/>
            </a:p>
          </p:txBody>
        </p:sp>
        <p:sp>
          <p:nvSpPr>
            <p:cNvPr id="136" name="Curved Down Arrow 135"/>
            <p:cNvSpPr/>
            <p:nvPr/>
          </p:nvSpPr>
          <p:spPr>
            <a:xfrm flipH="1" flipV="1">
              <a:off x="3876842" y="4007789"/>
              <a:ext cx="904336" cy="374833"/>
            </a:xfrm>
            <a:prstGeom prst="curvedDownArrow">
              <a:avLst/>
            </a:prstGeom>
            <a:solidFill>
              <a:srgbClr val="000000"/>
            </a:solidFill>
            <a:ln w="19050">
              <a:solidFill>
                <a:schemeClr val="tx1"/>
              </a:solidFill>
              <a:tailEnd type="none"/>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grpSp>
      <p:grpSp>
        <p:nvGrpSpPr>
          <p:cNvPr id="140" name="Group 139"/>
          <p:cNvGrpSpPr/>
          <p:nvPr/>
        </p:nvGrpSpPr>
        <p:grpSpPr>
          <a:xfrm>
            <a:off x="5027992" y="2848084"/>
            <a:ext cx="1835985" cy="652747"/>
            <a:chOff x="5027992" y="2848084"/>
            <a:chExt cx="1835985" cy="652747"/>
          </a:xfrm>
        </p:grpSpPr>
        <p:cxnSp>
          <p:nvCxnSpPr>
            <p:cNvPr id="141" name="Straight Arrow Connector 140"/>
            <p:cNvCxnSpPr/>
            <p:nvPr/>
          </p:nvCxnSpPr>
          <p:spPr>
            <a:xfrm>
              <a:off x="5027992" y="2848084"/>
              <a:ext cx="1835985" cy="0"/>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142" name="Straight Arrow Connector 141"/>
            <p:cNvCxnSpPr/>
            <p:nvPr/>
          </p:nvCxnSpPr>
          <p:spPr>
            <a:xfrm>
              <a:off x="5027992" y="3500831"/>
              <a:ext cx="1835985" cy="0"/>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145" name="Rounded Rectangle 144"/>
          <p:cNvSpPr/>
          <p:nvPr/>
        </p:nvSpPr>
        <p:spPr>
          <a:xfrm>
            <a:off x="1073524" y="4944627"/>
            <a:ext cx="7099300" cy="1408717"/>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Both entities obtain </a:t>
            </a:r>
          </a:p>
          <a:p>
            <a:pPr algn="ctr"/>
            <a:r>
              <a:rPr lang="en-US" sz="4400" dirty="0" smtClean="0">
                <a:solidFill>
                  <a:schemeClr val="tx1"/>
                </a:solidFill>
              </a:rPr>
              <a:t>noisy results</a:t>
            </a:r>
            <a:endParaRPr lang="en-US" sz="4400" dirty="0">
              <a:solidFill>
                <a:schemeClr val="tx1"/>
              </a:solidFill>
            </a:endParaRPr>
          </a:p>
        </p:txBody>
      </p:sp>
      <p:cxnSp>
        <p:nvCxnSpPr>
          <p:cNvPr id="146" name="Straight Arrow Connector 145"/>
          <p:cNvCxnSpPr/>
          <p:nvPr/>
        </p:nvCxnSpPr>
        <p:spPr>
          <a:xfrm>
            <a:off x="5027992" y="3073283"/>
            <a:ext cx="1835985" cy="0"/>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grpSp>
        <p:nvGrpSpPr>
          <p:cNvPr id="149" name="Group 148"/>
          <p:cNvGrpSpPr/>
          <p:nvPr/>
        </p:nvGrpSpPr>
        <p:grpSpPr>
          <a:xfrm>
            <a:off x="3324848" y="4149014"/>
            <a:ext cx="5561836" cy="830997"/>
            <a:chOff x="3324848" y="4149014"/>
            <a:chExt cx="5561836" cy="830997"/>
          </a:xfrm>
        </p:grpSpPr>
        <p:sp>
          <p:nvSpPr>
            <p:cNvPr id="147" name="TextBox 146"/>
            <p:cNvSpPr txBox="1"/>
            <p:nvPr/>
          </p:nvSpPr>
          <p:spPr>
            <a:xfrm>
              <a:off x="3324848" y="4149014"/>
              <a:ext cx="2481569" cy="830997"/>
            </a:xfrm>
            <a:prstGeom prst="rect">
              <a:avLst/>
            </a:prstGeom>
            <a:noFill/>
          </p:spPr>
          <p:txBody>
            <a:bodyPr wrap="none" rtlCol="0">
              <a:spAutoFit/>
            </a:bodyPr>
            <a:lstStyle/>
            <a:p>
              <a:r>
                <a:rPr lang="en-US" sz="2400" b="1" dirty="0" smtClean="0"/>
                <a:t>Result with</a:t>
              </a:r>
            </a:p>
            <a:p>
              <a:r>
                <a:rPr lang="en-US" sz="2400" b="1" dirty="0" err="1" smtClean="0">
                  <a:solidFill>
                    <a:srgbClr val="0000FF"/>
                  </a:solidFill>
                </a:rPr>
                <a:t>Noise_Aggregator</a:t>
              </a:r>
              <a:endParaRPr lang="en-US" sz="2400" b="1" dirty="0">
                <a:solidFill>
                  <a:srgbClr val="0000FF"/>
                </a:solidFill>
              </a:endParaRPr>
            </a:p>
          </p:txBody>
        </p:sp>
        <p:sp>
          <p:nvSpPr>
            <p:cNvPr id="148" name="TextBox 147"/>
            <p:cNvSpPr txBox="1"/>
            <p:nvPr/>
          </p:nvSpPr>
          <p:spPr>
            <a:xfrm>
              <a:off x="6629636" y="4149014"/>
              <a:ext cx="2257048" cy="830997"/>
            </a:xfrm>
            <a:prstGeom prst="rect">
              <a:avLst/>
            </a:prstGeom>
            <a:noFill/>
          </p:spPr>
          <p:txBody>
            <a:bodyPr wrap="none" rtlCol="0">
              <a:spAutoFit/>
            </a:bodyPr>
            <a:lstStyle/>
            <a:p>
              <a:r>
                <a:rPr lang="en-US" sz="2400" b="1" dirty="0" smtClean="0"/>
                <a:t>Result with</a:t>
              </a:r>
            </a:p>
            <a:p>
              <a:r>
                <a:rPr lang="en-US" sz="2400" b="1" dirty="0" err="1" smtClean="0">
                  <a:solidFill>
                    <a:srgbClr val="0000FF"/>
                  </a:solidFill>
                </a:rPr>
                <a:t>Noise_Publisher</a:t>
              </a:r>
              <a:endParaRPr lang="en-US" sz="2400" b="1" dirty="0">
                <a:solidFill>
                  <a:srgbClr val="0000FF"/>
                </a:solidFill>
              </a:endParaRPr>
            </a:p>
          </p:txBody>
        </p:sp>
      </p:gr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15</a:t>
            </a:fld>
            <a:endParaRPr lang="en-US"/>
          </a:p>
        </p:txBody>
      </p:sp>
    </p:spTree>
    <p:extLst>
      <p:ext uri="{BB962C8B-B14F-4D97-AF65-F5344CB8AC3E}">
        <p14:creationId xmlns:p14="http://schemas.microsoft.com/office/powerpoint/2010/main" val="361733967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8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90"/>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13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4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37"/>
                                        </p:tgtEl>
                                        <p:attrNameLst>
                                          <p:attrName>style.visibility</p:attrName>
                                        </p:attrNameLst>
                                      </p:cBhvr>
                                      <p:to>
                                        <p:strVal val="hidden"/>
                                      </p:to>
                                    </p:set>
                                  </p:childTnLst>
                                </p:cTn>
                              </p:par>
                              <p:par>
                                <p:cTn id="29" presetID="1" presetClass="exit" presetSubtype="0" fill="hold" nodeType="withEffect">
                                  <p:stCondLst>
                                    <p:cond delay="0"/>
                                  </p:stCondLst>
                                  <p:childTnLst>
                                    <p:set>
                                      <p:cBhvr>
                                        <p:cTn id="30" dur="1" fill="hold">
                                          <p:stCondLst>
                                            <p:cond delay="0"/>
                                          </p:stCondLst>
                                        </p:cTn>
                                        <p:tgtEl>
                                          <p:spTgt spid="62"/>
                                        </p:tgtEl>
                                        <p:attrNameLst>
                                          <p:attrName>style.visibility</p:attrName>
                                        </p:attrNameLst>
                                      </p:cBhvr>
                                      <p:to>
                                        <p:strVal val="hidden"/>
                                      </p:to>
                                    </p:set>
                                  </p:childTnLst>
                                </p:cTn>
                              </p:par>
                              <p:par>
                                <p:cTn id="31" presetID="1" presetClass="exit" presetSubtype="0" fill="hold" nodeType="withEffect">
                                  <p:stCondLst>
                                    <p:cond delay="0"/>
                                  </p:stCondLst>
                                  <p:childTnLst>
                                    <p:set>
                                      <p:cBhvr>
                                        <p:cTn id="32" dur="1" fill="hold">
                                          <p:stCondLst>
                                            <p:cond delay="0"/>
                                          </p:stCondLst>
                                        </p:cTn>
                                        <p:tgtEl>
                                          <p:spTgt spid="146"/>
                                        </p:tgtEl>
                                        <p:attrNameLst>
                                          <p:attrName>style.visibility</p:attrName>
                                        </p:attrNameLst>
                                      </p:cBhvr>
                                      <p:to>
                                        <p:strVal val="hidden"/>
                                      </p:to>
                                    </p:set>
                                  </p:childTnLst>
                                </p:cTn>
                              </p:par>
                              <p:par>
                                <p:cTn id="33" presetID="1" presetClass="exit" presetSubtype="0" fill="hold" nodeType="withEffect">
                                  <p:stCondLst>
                                    <p:cond delay="0"/>
                                  </p:stCondLst>
                                  <p:childTnLst>
                                    <p:set>
                                      <p:cBhvr>
                                        <p:cTn id="34" dur="1" fill="hold">
                                          <p:stCondLst>
                                            <p:cond delay="0"/>
                                          </p:stCondLst>
                                        </p:cTn>
                                        <p:tgtEl>
                                          <p:spTgt spid="140"/>
                                        </p:tgtEl>
                                        <p:attrNameLst>
                                          <p:attrName>style.visibility</p:attrName>
                                        </p:attrNameLst>
                                      </p:cBhvr>
                                      <p:to>
                                        <p:strVal val="hidden"/>
                                      </p:to>
                                    </p:set>
                                  </p:childTnLst>
                                </p:cTn>
                              </p:par>
                              <p:par>
                                <p:cTn id="35" presetID="1" presetClass="exit" presetSubtype="0" fill="hold" grpId="1" nodeType="withEffect">
                                  <p:stCondLst>
                                    <p:cond delay="0"/>
                                  </p:stCondLst>
                                  <p:childTnLst>
                                    <p:set>
                                      <p:cBhvr>
                                        <p:cTn id="36" dur="1" fill="hold">
                                          <p:stCondLst>
                                            <p:cond delay="0"/>
                                          </p:stCondLst>
                                        </p:cTn>
                                        <p:tgtEl>
                                          <p:spTgt spid="91"/>
                                        </p:tgtEl>
                                        <p:attrNameLst>
                                          <p:attrName>style.visibility</p:attrName>
                                        </p:attrNameLst>
                                      </p:cBhvr>
                                      <p:to>
                                        <p:strVal val="hidden"/>
                                      </p:to>
                                    </p:set>
                                  </p:childTnLst>
                                </p:cTn>
                              </p:par>
                              <p:par>
                                <p:cTn id="37" presetID="1" presetClass="entr" presetSubtype="0" fill="hold" nodeType="withEffect">
                                  <p:stCondLst>
                                    <p:cond delay="0"/>
                                  </p:stCondLst>
                                  <p:childTnLst>
                                    <p:set>
                                      <p:cBhvr>
                                        <p:cTn id="38" dur="1" fill="hold">
                                          <p:stCondLst>
                                            <p:cond delay="0"/>
                                          </p:stCondLst>
                                        </p:cTn>
                                        <p:tgtEl>
                                          <p:spTgt spid="13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3"/>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9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39"/>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xit" presetSubtype="0" fill="hold" nodeType="clickEffect">
                                  <p:stCondLst>
                                    <p:cond delay="0"/>
                                  </p:stCondLst>
                                  <p:childTnLst>
                                    <p:set>
                                      <p:cBhvr>
                                        <p:cTn id="48" dur="1" fill="hold">
                                          <p:stCondLst>
                                            <p:cond delay="0"/>
                                          </p:stCondLst>
                                        </p:cTn>
                                        <p:tgtEl>
                                          <p:spTgt spid="138"/>
                                        </p:tgtEl>
                                        <p:attrNameLst>
                                          <p:attrName>style.visibility</p:attrName>
                                        </p:attrNameLst>
                                      </p:cBhvr>
                                      <p:to>
                                        <p:strVal val="hidden"/>
                                      </p:to>
                                    </p:set>
                                  </p:childTnLst>
                                </p:cTn>
                              </p:par>
                              <p:par>
                                <p:cTn id="49" presetID="1" presetClass="exit" presetSubtype="0" fill="hold" nodeType="withEffect">
                                  <p:stCondLst>
                                    <p:cond delay="0"/>
                                  </p:stCondLst>
                                  <p:childTnLst>
                                    <p:set>
                                      <p:cBhvr>
                                        <p:cTn id="50" dur="1" fill="hold">
                                          <p:stCondLst>
                                            <p:cond delay="0"/>
                                          </p:stCondLst>
                                        </p:cTn>
                                        <p:tgtEl>
                                          <p:spTgt spid="6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92"/>
                                        </p:tgtEl>
                                        <p:attrNameLst>
                                          <p:attrName>style.visibility</p:attrName>
                                        </p:attrNameLst>
                                      </p:cBhvr>
                                      <p:to>
                                        <p:strVal val="hidden"/>
                                      </p:to>
                                    </p:set>
                                  </p:childTnLst>
                                </p:cTn>
                              </p:par>
                              <p:par>
                                <p:cTn id="53" presetID="1" presetClass="exit" presetSubtype="0" fill="hold" nodeType="withEffect">
                                  <p:stCondLst>
                                    <p:cond delay="0"/>
                                  </p:stCondLst>
                                  <p:childTnLst>
                                    <p:set>
                                      <p:cBhvr>
                                        <p:cTn id="54" dur="1" fill="hold">
                                          <p:stCondLst>
                                            <p:cond delay="0"/>
                                          </p:stCondLst>
                                        </p:cTn>
                                        <p:tgtEl>
                                          <p:spTgt spid="139"/>
                                        </p:tgtEl>
                                        <p:attrNameLst>
                                          <p:attrName>style.visibility</p:attrName>
                                        </p:attrNameLst>
                                      </p:cBhvr>
                                      <p:to>
                                        <p:strVal val="hidden"/>
                                      </p:to>
                                    </p:set>
                                  </p:childTnLst>
                                </p:cTn>
                              </p:par>
                              <p:par>
                                <p:cTn id="55" presetID="1" presetClass="entr" presetSubtype="0" fill="hold" grpId="0" nodeType="withEffect">
                                  <p:stCondLst>
                                    <p:cond delay="0"/>
                                  </p:stCondLst>
                                  <p:childTnLst>
                                    <p:set>
                                      <p:cBhvr>
                                        <p:cTn id="56" dur="1" fill="hold">
                                          <p:stCondLst>
                                            <p:cond delay="0"/>
                                          </p:stCondLst>
                                        </p:cTn>
                                        <p:tgtEl>
                                          <p:spTgt spid="1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 grpId="0"/>
      <p:bldP spid="90" grpId="1"/>
      <p:bldP spid="91" grpId="0"/>
      <p:bldP spid="91" grpId="1"/>
      <p:bldP spid="92" grpId="0"/>
      <p:bldP spid="92" grpId="1"/>
      <p:bldP spid="14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Differentially-private Noise</a:t>
            </a:r>
            <a:endParaRPr lang="en-US" dirty="0"/>
          </a:p>
        </p:txBody>
      </p:sp>
      <p:sp>
        <p:nvSpPr>
          <p:cNvPr id="3" name="Content Placeholder 2"/>
          <p:cNvSpPr>
            <a:spLocks noGrp="1"/>
          </p:cNvSpPr>
          <p:nvPr>
            <p:ph idx="1"/>
          </p:nvPr>
        </p:nvSpPr>
        <p:spPr/>
        <p:txBody>
          <a:bodyPr>
            <a:normAutofit lnSpcReduction="10000"/>
          </a:bodyPr>
          <a:lstStyle/>
          <a:p>
            <a:pPr marL="0" indent="0" algn="ctr">
              <a:buNone/>
            </a:pPr>
            <a:r>
              <a:rPr lang="en-US" sz="3600" dirty="0" smtClean="0"/>
              <a:t>Hides the existence of an individual answer</a:t>
            </a:r>
          </a:p>
          <a:p>
            <a:endParaRPr lang="en-US" dirty="0" smtClean="0"/>
          </a:p>
          <a:p>
            <a:endParaRPr lang="en-US" dirty="0"/>
          </a:p>
          <a:p>
            <a:endParaRPr lang="en-US" dirty="0" smtClean="0"/>
          </a:p>
          <a:p>
            <a:endParaRPr lang="en-US" dirty="0"/>
          </a:p>
          <a:p>
            <a:pPr marL="0" indent="0" algn="ctr">
              <a:buNone/>
            </a:pPr>
            <a:r>
              <a:rPr lang="en-US" dirty="0" smtClean="0">
                <a:solidFill>
                  <a:srgbClr val="0000FF"/>
                </a:solidFill>
              </a:rPr>
              <a:t>CEO: real or noise??</a:t>
            </a:r>
          </a:p>
          <a:p>
            <a:pPr marL="0" indent="0">
              <a:buNone/>
            </a:pPr>
            <a:endParaRPr lang="en-US" dirty="0" smtClean="0"/>
          </a:p>
          <a:p>
            <a:r>
              <a:rPr lang="en-US" dirty="0" smtClean="0"/>
              <a:t>Requires numerical values</a:t>
            </a:r>
            <a:endParaRPr lang="en-US" dirty="0"/>
          </a:p>
        </p:txBody>
      </p:sp>
      <p:grpSp>
        <p:nvGrpSpPr>
          <p:cNvPr id="16" name="Group 15"/>
          <p:cNvGrpSpPr/>
          <p:nvPr/>
        </p:nvGrpSpPr>
        <p:grpSpPr>
          <a:xfrm>
            <a:off x="1818155" y="2344187"/>
            <a:ext cx="5693895" cy="1809891"/>
            <a:chOff x="1818155" y="2074312"/>
            <a:chExt cx="5693895" cy="1809891"/>
          </a:xfrm>
        </p:grpSpPr>
        <p:sp>
          <p:nvSpPr>
            <p:cNvPr id="6" name="TextBox 5"/>
            <p:cNvSpPr txBox="1"/>
            <p:nvPr/>
          </p:nvSpPr>
          <p:spPr>
            <a:xfrm>
              <a:off x="4206145" y="2437653"/>
              <a:ext cx="707596" cy="1446550"/>
            </a:xfrm>
            <a:prstGeom prst="rect">
              <a:avLst/>
            </a:prstGeom>
            <a:noFill/>
          </p:spPr>
          <p:txBody>
            <a:bodyPr wrap="none" rtlCol="0">
              <a:spAutoFit/>
            </a:bodyPr>
            <a:lstStyle/>
            <a:p>
              <a:r>
                <a:rPr lang="en-US" sz="8800" b="1" dirty="0" smtClean="0">
                  <a:solidFill>
                    <a:srgbClr val="0000FF"/>
                  </a:solidFill>
                </a:rPr>
                <a:t>?</a:t>
              </a:r>
              <a:endParaRPr lang="en-US" sz="8800" b="1" dirty="0">
                <a:solidFill>
                  <a:srgbClr val="0000FF"/>
                </a:solidFill>
              </a:endParaRPr>
            </a:p>
          </p:txBody>
        </p:sp>
        <p:pic>
          <p:nvPicPr>
            <p:cNvPr id="11" name="Picture 10" descr="web-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8155" y="2178834"/>
              <a:ext cx="1232648" cy="1232648"/>
            </a:xfrm>
            <a:prstGeom prst="rect">
              <a:avLst/>
            </a:prstGeom>
          </p:spPr>
        </p:pic>
        <p:pic>
          <p:nvPicPr>
            <p:cNvPr id="9" name="Picture 8" descr="aggregator-19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44615" y="2074312"/>
              <a:ext cx="1667435" cy="1528482"/>
            </a:xfrm>
            <a:prstGeom prst="rect">
              <a:avLst/>
            </a:prstGeom>
          </p:spPr>
        </p:pic>
      </p:grpSp>
      <p:sp>
        <p:nvSpPr>
          <p:cNvPr id="18" name="Date Placeholder 17"/>
          <p:cNvSpPr>
            <a:spLocks noGrp="1"/>
          </p:cNvSpPr>
          <p:nvPr>
            <p:ph type="dt" sz="half" idx="10"/>
          </p:nvPr>
        </p:nvSpPr>
        <p:spPr/>
        <p:txBody>
          <a:bodyPr/>
          <a:lstStyle/>
          <a:p>
            <a:r>
              <a:rPr lang="en-US" smtClean="0"/>
              <a:t>Akkus et al.</a:t>
            </a:r>
            <a:endParaRPr lang="en-US"/>
          </a:p>
        </p:txBody>
      </p:sp>
      <p:sp>
        <p:nvSpPr>
          <p:cNvPr id="19" name="Footer Placeholder 18"/>
          <p:cNvSpPr>
            <a:spLocks noGrp="1"/>
          </p:cNvSpPr>
          <p:nvPr>
            <p:ph type="ftr" sz="quarter" idx="11"/>
          </p:nvPr>
        </p:nvSpPr>
        <p:spPr/>
        <p:txBody>
          <a:bodyPr/>
          <a:lstStyle/>
          <a:p>
            <a:r>
              <a:rPr lang="en-US" smtClean="0"/>
              <a:t>Non-tracking Web Analytics</a:t>
            </a:r>
            <a:endParaRPr lang="en-US"/>
          </a:p>
        </p:txBody>
      </p:sp>
      <p:sp>
        <p:nvSpPr>
          <p:cNvPr id="20" name="Slide Number Placeholder 19"/>
          <p:cNvSpPr>
            <a:spLocks noGrp="1"/>
          </p:cNvSpPr>
          <p:nvPr>
            <p:ph type="sldNum" sz="quarter" idx="12"/>
          </p:nvPr>
        </p:nvSpPr>
        <p:spPr/>
        <p:txBody>
          <a:bodyPr/>
          <a:lstStyle/>
          <a:p>
            <a:fld id="{195E9BE9-2528-A549-A08E-24F28092EEB4}" type="slidenum">
              <a:rPr lang="en-US" smtClean="0"/>
              <a:t>16</a:t>
            </a:fld>
            <a:endParaRPr lang="en-US"/>
          </a:p>
        </p:txBody>
      </p:sp>
    </p:spTree>
    <p:extLst>
      <p:ext uri="{BB962C8B-B14F-4D97-AF65-F5344CB8AC3E}">
        <p14:creationId xmlns:p14="http://schemas.microsoft.com/office/powerpoint/2010/main" val="1738472653"/>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Yes-No Questions</a:t>
            </a:r>
            <a:endParaRPr lang="en-US" dirty="0"/>
          </a:p>
        </p:txBody>
      </p:sp>
      <p:sp>
        <p:nvSpPr>
          <p:cNvPr id="3" name="Content Placeholder 2"/>
          <p:cNvSpPr>
            <a:spLocks noGrp="1"/>
          </p:cNvSpPr>
          <p:nvPr>
            <p:ph idx="1"/>
          </p:nvPr>
        </p:nvSpPr>
        <p:spPr>
          <a:xfrm>
            <a:off x="457200" y="1600200"/>
            <a:ext cx="8229600" cy="4525963"/>
          </a:xfrm>
        </p:spPr>
        <p:txBody>
          <a:bodyPr>
            <a:normAutofit fontScale="85000" lnSpcReduction="20000"/>
          </a:bodyPr>
          <a:lstStyle/>
          <a:p>
            <a:pPr marL="0" indent="0" algn="ctr">
              <a:buNone/>
            </a:pPr>
            <a:r>
              <a:rPr lang="en-US" sz="4200" dirty="0" smtClean="0"/>
              <a:t>Convert queries to binary &amp; count answers</a:t>
            </a:r>
          </a:p>
          <a:p>
            <a:pPr marL="457200" lvl="1" indent="0" algn="ctr">
              <a:buNone/>
            </a:pPr>
            <a:r>
              <a:rPr lang="en-US" dirty="0" smtClean="0"/>
              <a:t>“What is your job?” </a:t>
            </a:r>
            <a:r>
              <a:rPr lang="en-US" dirty="0" smtClean="0">
                <a:sym typeface="Wingdings"/>
              </a:rPr>
              <a:t> “Is your job ‘CEO’?”</a:t>
            </a:r>
            <a:endParaRPr lang="en-US" dirty="0"/>
          </a:p>
          <a:p>
            <a:pPr marL="0" indent="0">
              <a:buNone/>
            </a:pPr>
            <a:endParaRPr lang="en-US" sz="2800" dirty="0" smtClean="0"/>
          </a:p>
          <a:p>
            <a:pPr marL="0" indent="0" algn="ctr">
              <a:buNone/>
            </a:pPr>
            <a:r>
              <a:rPr lang="en-US" sz="4200" dirty="0" smtClean="0">
                <a:sym typeface="Wingdings"/>
              </a:rPr>
              <a:t> </a:t>
            </a:r>
            <a:r>
              <a:rPr lang="en-US" sz="4200" dirty="0" smtClean="0"/>
              <a:t>Noise as </a:t>
            </a:r>
            <a:r>
              <a:rPr lang="en-US" sz="4200" dirty="0" smtClean="0">
                <a:solidFill>
                  <a:srgbClr val="0000FF"/>
                </a:solidFill>
              </a:rPr>
              <a:t>additional answers</a:t>
            </a:r>
          </a:p>
          <a:p>
            <a:pPr lvl="1" algn="ctr"/>
            <a:r>
              <a:rPr lang="en-US" dirty="0" err="1" smtClean="0">
                <a:solidFill>
                  <a:srgbClr val="0000FF"/>
                </a:solidFill>
              </a:rPr>
              <a:t>Enc</a:t>
            </a:r>
            <a:r>
              <a:rPr lang="en-US" dirty="0" smtClean="0">
                <a:solidFill>
                  <a:srgbClr val="0000FF"/>
                </a:solidFill>
              </a:rPr>
              <a:t>(‘Yes’), </a:t>
            </a:r>
            <a:r>
              <a:rPr lang="en-US" dirty="0" err="1" smtClean="0">
                <a:solidFill>
                  <a:srgbClr val="0000FF"/>
                </a:solidFill>
              </a:rPr>
              <a:t>Enc</a:t>
            </a:r>
            <a:r>
              <a:rPr lang="en-US" dirty="0" smtClean="0">
                <a:solidFill>
                  <a:srgbClr val="0000FF"/>
                </a:solidFill>
              </a:rPr>
              <a:t>(‘No’)</a:t>
            </a:r>
          </a:p>
          <a:p>
            <a:endParaRPr lang="en-US" dirty="0" smtClean="0"/>
          </a:p>
          <a:p>
            <a:r>
              <a:rPr lang="en-US" sz="3300" dirty="0" smtClean="0"/>
              <a:t>Bonus: limits a malicious client</a:t>
            </a:r>
          </a:p>
          <a:p>
            <a:pPr lvl="1"/>
            <a:r>
              <a:rPr lang="en-US" dirty="0" smtClean="0"/>
              <a:t>Either +1 or 0</a:t>
            </a:r>
          </a:p>
          <a:p>
            <a:endParaRPr lang="en-US" sz="1900" dirty="0"/>
          </a:p>
          <a:p>
            <a:r>
              <a:rPr lang="en-US" sz="3300" dirty="0"/>
              <a:t>M</a:t>
            </a:r>
            <a:r>
              <a:rPr lang="en-US" sz="3300" dirty="0" smtClean="0"/>
              <a:t>any possible values </a:t>
            </a:r>
            <a:r>
              <a:rPr lang="en-US" sz="3300" dirty="0" smtClean="0">
                <a:sym typeface="Wingdings"/>
              </a:rPr>
              <a:t> Many questions</a:t>
            </a:r>
            <a:endParaRPr lang="en-US" sz="3300" dirty="0" smtClean="0"/>
          </a:p>
          <a:p>
            <a:pPr lvl="1"/>
            <a:r>
              <a:rPr lang="en-US" dirty="0" smtClean="0"/>
              <a:t>Job: ‘CEO’, ‘Student’, ‘Gardener’, ...</a:t>
            </a:r>
            <a:endParaRPr lang="en-US" dirty="0"/>
          </a:p>
        </p:txBody>
      </p:sp>
      <p:pic>
        <p:nvPicPr>
          <p:cNvPr id="4" name="Picture 3" descr="computer-client-evi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12000" y="3721100"/>
            <a:ext cx="1269999" cy="1602152"/>
          </a:xfrm>
          <a:prstGeom prst="rect">
            <a:avLst/>
          </a:prstGeom>
        </p:spPr>
      </p:pic>
      <p:sp>
        <p:nvSpPr>
          <p:cNvPr id="6" name="Date Placeholder 5"/>
          <p:cNvSpPr>
            <a:spLocks noGrp="1"/>
          </p:cNvSpPr>
          <p:nvPr>
            <p:ph type="dt" sz="half" idx="10"/>
          </p:nvPr>
        </p:nvSpPr>
        <p:spPr/>
        <p:txBody>
          <a:bodyPr/>
          <a:lstStyle/>
          <a:p>
            <a:r>
              <a:rPr lang="en-US" dirty="0" smtClean="0"/>
              <a:t>Akkus et al.</a:t>
            </a:r>
            <a:endParaRPr lang="en-US" dirty="0"/>
          </a:p>
        </p:txBody>
      </p:sp>
      <p:sp>
        <p:nvSpPr>
          <p:cNvPr id="7" name="Footer Placeholder 6"/>
          <p:cNvSpPr>
            <a:spLocks noGrp="1"/>
          </p:cNvSpPr>
          <p:nvPr>
            <p:ph type="ftr" sz="quarter" idx="11"/>
          </p:nvPr>
        </p:nvSpPr>
        <p:spPr/>
        <p:txBody>
          <a:bodyPr/>
          <a:lstStyle/>
          <a:p>
            <a:r>
              <a:rPr lang="en-US" dirty="0" smtClean="0"/>
              <a:t>Non-tracking Web Analytics</a:t>
            </a:r>
            <a:endParaRPr lang="en-US" dirty="0"/>
          </a:p>
        </p:txBody>
      </p:sp>
      <p:sp>
        <p:nvSpPr>
          <p:cNvPr id="8" name="Slide Number Placeholder 7"/>
          <p:cNvSpPr>
            <a:spLocks noGrp="1"/>
          </p:cNvSpPr>
          <p:nvPr>
            <p:ph type="sldNum" sz="quarter" idx="12"/>
          </p:nvPr>
        </p:nvSpPr>
        <p:spPr/>
        <p:txBody>
          <a:bodyPr/>
          <a:lstStyle/>
          <a:p>
            <a:fld id="{195E9BE9-2528-A549-A08E-24F28092EEB4}" type="slidenum">
              <a:rPr lang="en-US" smtClean="0"/>
              <a:t>17</a:t>
            </a:fld>
            <a:endParaRPr lang="en-US" dirty="0"/>
          </a:p>
        </p:txBody>
      </p:sp>
    </p:spTree>
    <p:extLst>
      <p:ext uri="{BB962C8B-B14F-4D97-AF65-F5344CB8AC3E}">
        <p14:creationId xmlns:p14="http://schemas.microsoft.com/office/powerpoint/2010/main" val="92662459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Buckets</a:t>
            </a:r>
            <a:endParaRPr lang="en-US" dirty="0"/>
          </a:p>
        </p:txBody>
      </p:sp>
      <p:sp>
        <p:nvSpPr>
          <p:cNvPr id="3" name="Content Placeholder 2"/>
          <p:cNvSpPr>
            <a:spLocks noGrp="1"/>
          </p:cNvSpPr>
          <p:nvPr>
            <p:ph idx="1"/>
          </p:nvPr>
        </p:nvSpPr>
        <p:spPr/>
        <p:txBody>
          <a:bodyPr>
            <a:normAutofit fontScale="92500" lnSpcReduction="20000"/>
          </a:bodyPr>
          <a:lstStyle/>
          <a:p>
            <a:pPr marL="0" indent="0" algn="ctr">
              <a:buNone/>
            </a:pPr>
            <a:r>
              <a:rPr lang="en-US" sz="3600" dirty="0"/>
              <a:t>M</a:t>
            </a:r>
            <a:r>
              <a:rPr lang="en-US" sz="3600" dirty="0" smtClean="0"/>
              <a:t>ultiple yes-no questions with one query</a:t>
            </a:r>
          </a:p>
          <a:p>
            <a:endParaRPr lang="en-US" dirty="0"/>
          </a:p>
          <a:p>
            <a:pPr marL="514350" indent="-514350">
              <a:buFont typeface="+mj-lt"/>
              <a:buAutoNum type="arabicPeriod"/>
            </a:pPr>
            <a:r>
              <a:rPr lang="en-US" dirty="0" smtClean="0"/>
              <a:t>Enumerate possible answer values</a:t>
            </a:r>
          </a:p>
          <a:p>
            <a:pPr lvl="1"/>
            <a:r>
              <a:rPr lang="en-US" dirty="0" smtClean="0"/>
              <a:t>Job: {‘CEO’, ‘Student’, `Gardener’, `Teacher’, ...}</a:t>
            </a:r>
          </a:p>
          <a:p>
            <a:pPr marL="514350" indent="-514350">
              <a:buFont typeface="+mj-lt"/>
              <a:buAutoNum type="arabicPeriod"/>
            </a:pPr>
            <a:r>
              <a:rPr lang="en-US" dirty="0" smtClean="0"/>
              <a:t>A fixed number of ‘Yes’ answers</a:t>
            </a:r>
          </a:p>
          <a:p>
            <a:pPr lvl="1"/>
            <a:r>
              <a:rPr lang="en-US" dirty="0" smtClean="0"/>
              <a:t>Job: 1</a:t>
            </a:r>
          </a:p>
          <a:p>
            <a:pPr marL="514350" indent="-514350">
              <a:buFont typeface="+mj-lt"/>
              <a:buAutoNum type="arabicPeriod"/>
            </a:pPr>
            <a:r>
              <a:rPr lang="en-US" dirty="0"/>
              <a:t>Clients choose ‘Yes’ </a:t>
            </a:r>
            <a:r>
              <a:rPr lang="en-US" dirty="0" smtClean="0"/>
              <a:t>for the matching bucket</a:t>
            </a:r>
          </a:p>
          <a:p>
            <a:pPr lvl="1"/>
            <a:r>
              <a:rPr lang="en-US" dirty="0" err="1" smtClean="0"/>
              <a:t>Enc</a:t>
            </a:r>
            <a:r>
              <a:rPr lang="en-US" dirty="0" smtClean="0"/>
              <a:t>(‘CEO = Yes’)</a:t>
            </a:r>
          </a:p>
          <a:p>
            <a:pPr marL="514350" indent="-514350">
              <a:buFont typeface="+mj-lt"/>
              <a:buAutoNum type="arabicPeriod"/>
            </a:pPr>
            <a:r>
              <a:rPr lang="en-US" dirty="0" smtClean="0"/>
              <a:t>Publisher generates additional answers</a:t>
            </a:r>
            <a:endParaRPr lang="en-US" dirty="0"/>
          </a:p>
          <a:p>
            <a:pPr lvl="1"/>
            <a:r>
              <a:rPr lang="en-US" dirty="0" err="1" smtClean="0"/>
              <a:t>Enc</a:t>
            </a:r>
            <a:r>
              <a:rPr lang="en-US" dirty="0" smtClean="0"/>
              <a:t>(‘CEO = Yes’), </a:t>
            </a:r>
            <a:r>
              <a:rPr lang="en-US" dirty="0" err="1" smtClean="0"/>
              <a:t>Enc</a:t>
            </a:r>
            <a:r>
              <a:rPr lang="en-US" dirty="0" smtClean="0"/>
              <a:t>(‘Student = Yes’), ...</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18</a:t>
            </a:fld>
            <a:endParaRPr lang="en-US"/>
          </a:p>
        </p:txBody>
      </p:sp>
    </p:spTree>
    <p:extLst>
      <p:ext uri="{BB962C8B-B14F-4D97-AF65-F5344CB8AC3E}">
        <p14:creationId xmlns:p14="http://schemas.microsoft.com/office/powerpoint/2010/main" val="287770379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Impracticalities of Differential Privacy</a:t>
            </a:r>
            <a:endParaRPr lang="en-US" dirty="0"/>
          </a:p>
        </p:txBody>
      </p:sp>
      <p:sp>
        <p:nvSpPr>
          <p:cNvPr id="3" name="Content Placeholder 2"/>
          <p:cNvSpPr>
            <a:spLocks noGrp="1"/>
          </p:cNvSpPr>
          <p:nvPr>
            <p:ph idx="1"/>
          </p:nvPr>
        </p:nvSpPr>
        <p:spPr/>
        <p:txBody>
          <a:bodyPr>
            <a:normAutofit/>
          </a:bodyPr>
          <a:lstStyle/>
          <a:p>
            <a:r>
              <a:rPr lang="en-US" dirty="0" smtClean="0"/>
              <a:t>Requires a privacy budget</a:t>
            </a:r>
          </a:p>
          <a:p>
            <a:pPr lvl="1"/>
            <a:r>
              <a:rPr lang="en-US" dirty="0" smtClean="0"/>
              <a:t>Stop answering when budget expires</a:t>
            </a:r>
          </a:p>
          <a:p>
            <a:pPr lvl="1"/>
            <a:r>
              <a:rPr lang="en-US" dirty="0" smtClean="0"/>
              <a:t>No answers from clients </a:t>
            </a:r>
            <a:r>
              <a:rPr lang="en-US" dirty="0" smtClean="0">
                <a:sym typeface="Wingdings"/>
              </a:rPr>
              <a:t> </a:t>
            </a:r>
            <a:r>
              <a:rPr lang="en-US" dirty="0" smtClean="0"/>
              <a:t>low-utility results</a:t>
            </a:r>
            <a:endParaRPr lang="en-US" sz="2100" dirty="0">
              <a:solidFill>
                <a:srgbClr val="FF0000"/>
              </a:solidFill>
            </a:endParaRPr>
          </a:p>
          <a:p>
            <a:r>
              <a:rPr lang="en-US" dirty="0" smtClean="0"/>
              <a:t>Assumes </a:t>
            </a:r>
            <a:r>
              <a:rPr lang="en-US" dirty="0"/>
              <a:t>a </a:t>
            </a:r>
            <a:r>
              <a:rPr lang="en-US" b="1" dirty="0" smtClean="0">
                <a:solidFill>
                  <a:srgbClr val="FF0000"/>
                </a:solidFill>
              </a:rPr>
              <a:t>static</a:t>
            </a:r>
            <a:r>
              <a:rPr lang="en-US" dirty="0" smtClean="0">
                <a:solidFill>
                  <a:srgbClr val="FF0000"/>
                </a:solidFill>
              </a:rPr>
              <a:t> </a:t>
            </a:r>
            <a:r>
              <a:rPr lang="en-US" dirty="0" smtClean="0"/>
              <a:t>database; our setting is </a:t>
            </a:r>
            <a:r>
              <a:rPr lang="en-US" b="1" dirty="0" smtClean="0">
                <a:solidFill>
                  <a:srgbClr val="0000FF"/>
                </a:solidFill>
              </a:rPr>
              <a:t>dynamic</a:t>
            </a:r>
          </a:p>
          <a:p>
            <a:pPr lvl="1"/>
            <a:r>
              <a:rPr lang="en-US" dirty="0" smtClean="0"/>
              <a:t>User population of a publisher changes</a:t>
            </a:r>
          </a:p>
          <a:p>
            <a:pPr lvl="1"/>
            <a:r>
              <a:rPr lang="en-US" dirty="0" smtClean="0"/>
              <a:t>Certain user data may change</a:t>
            </a:r>
            <a:endParaRPr lang="en-US" sz="1500" b="1" dirty="0"/>
          </a:p>
          <a:p>
            <a:pPr marL="0" indent="0" algn="ctr">
              <a:buNone/>
            </a:pPr>
            <a:r>
              <a:rPr lang="en-US" sz="4000" b="1" dirty="0" smtClean="0">
                <a:sym typeface="Wingdings"/>
              </a:rPr>
              <a:t> </a:t>
            </a:r>
            <a:r>
              <a:rPr lang="en-US" sz="4000" dirty="0" smtClean="0"/>
              <a:t>Clients</a:t>
            </a:r>
            <a:r>
              <a:rPr lang="en-US" sz="4000" b="1" dirty="0" smtClean="0"/>
              <a:t> </a:t>
            </a:r>
            <a:r>
              <a:rPr lang="en-US" sz="4000" b="1" dirty="0"/>
              <a:t>keep answering </a:t>
            </a:r>
            <a:r>
              <a:rPr lang="en-US" sz="4000" dirty="0"/>
              <a:t>queries</a:t>
            </a:r>
            <a:endParaRPr lang="en-US" sz="4000" dirty="0">
              <a:solidFill>
                <a:srgbClr val="FF0000"/>
              </a:solidFill>
            </a:endParaRPr>
          </a:p>
          <a:p>
            <a:endParaRPr lang="en-US" dirty="0" smtClean="0"/>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19</a:t>
            </a:fld>
            <a:endParaRPr lang="en-US"/>
          </a:p>
        </p:txBody>
      </p:sp>
    </p:spTree>
    <p:extLst>
      <p:ext uri="{BB962C8B-B14F-4D97-AF65-F5344CB8AC3E}">
        <p14:creationId xmlns:p14="http://schemas.microsoft.com/office/powerpoint/2010/main" val="2596705842"/>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Web Analytics</a:t>
            </a:r>
            <a:endParaRPr lang="en-US" dirty="0"/>
          </a:p>
        </p:txBody>
      </p:sp>
      <p:sp>
        <p:nvSpPr>
          <p:cNvPr id="3" name="Content Placeholder 2"/>
          <p:cNvSpPr>
            <a:spLocks noGrp="1"/>
          </p:cNvSpPr>
          <p:nvPr>
            <p:ph idx="1"/>
          </p:nvPr>
        </p:nvSpPr>
        <p:spPr/>
        <p:txBody>
          <a:bodyPr>
            <a:normAutofit/>
          </a:bodyPr>
          <a:lstStyle/>
          <a:p>
            <a:pPr marL="0" indent="0" algn="ctr">
              <a:buNone/>
            </a:pPr>
            <a:endParaRPr lang="en-US" sz="4800" dirty="0" smtClean="0"/>
          </a:p>
          <a:p>
            <a:pPr marL="0" indent="0" algn="ctr">
              <a:buNone/>
            </a:pPr>
            <a:r>
              <a:rPr lang="en-US" sz="4800" b="1" dirty="0" smtClean="0"/>
              <a:t>Statistics about users </a:t>
            </a:r>
          </a:p>
          <a:p>
            <a:pPr marL="0" indent="0" algn="ctr">
              <a:buNone/>
            </a:pPr>
            <a:r>
              <a:rPr lang="en-US" sz="4800" b="1" dirty="0" smtClean="0"/>
              <a:t>visiting a publisher website</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2</a:t>
            </a:fld>
            <a:endParaRPr lang="en-US"/>
          </a:p>
        </p:txBody>
      </p:sp>
    </p:spTree>
    <p:extLst>
      <p:ext uri="{BB962C8B-B14F-4D97-AF65-F5344CB8AC3E}">
        <p14:creationId xmlns:p14="http://schemas.microsoft.com/office/powerpoint/2010/main" val="1681200100"/>
      </p:ext>
    </p:extLst>
  </p:cSld>
  <p:clrMapOvr>
    <a:masterClrMapping/>
  </p:clrMapOvr>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Malicious Publishers</a:t>
            </a:r>
            <a:endParaRPr lang="en-US" dirty="0"/>
          </a:p>
        </p:txBody>
      </p:sp>
      <p:sp>
        <p:nvSpPr>
          <p:cNvPr id="3" name="Content Placeholder 2"/>
          <p:cNvSpPr>
            <a:spLocks noGrp="1"/>
          </p:cNvSpPr>
          <p:nvPr>
            <p:ph idx="1"/>
          </p:nvPr>
        </p:nvSpPr>
        <p:spPr/>
        <p:txBody>
          <a:bodyPr>
            <a:normAutofit/>
          </a:bodyPr>
          <a:lstStyle/>
          <a:p>
            <a:r>
              <a:rPr lang="en-US" dirty="0" smtClean="0"/>
              <a:t>Isolation attacks</a:t>
            </a:r>
          </a:p>
          <a:p>
            <a:pPr lvl="1"/>
            <a:r>
              <a:rPr lang="en-US" dirty="0" smtClean="0"/>
              <a:t>Isolate a user’s response</a:t>
            </a:r>
          </a:p>
          <a:p>
            <a:pPr lvl="1"/>
            <a:r>
              <a:rPr lang="en-US" dirty="0" smtClean="0"/>
              <a:t>Repeat the same query</a:t>
            </a:r>
          </a:p>
          <a:p>
            <a:pPr lvl="1"/>
            <a:r>
              <a:rPr lang="en-US" dirty="0" smtClean="0"/>
              <a:t>Cancel out noise</a:t>
            </a:r>
          </a:p>
          <a:p>
            <a:endParaRPr lang="en-US" dirty="0"/>
          </a:p>
          <a:p>
            <a:pPr marL="514350" indent="-514350">
              <a:buFont typeface="+mj-lt"/>
              <a:buAutoNum type="arabicPeriod"/>
            </a:pPr>
            <a:r>
              <a:rPr lang="en-US" dirty="0" smtClean="0"/>
              <a:t>Specific query conditions or buckets</a:t>
            </a:r>
          </a:p>
          <a:p>
            <a:pPr lvl="1"/>
            <a:r>
              <a:rPr lang="en-US" dirty="0" smtClean="0"/>
              <a:t>Monitoring and approval by the data aggregator</a:t>
            </a:r>
            <a:endParaRPr lang="en-US" dirty="0"/>
          </a:p>
          <a:p>
            <a:pPr marL="514350" indent="-514350">
              <a:buFont typeface="+mj-lt"/>
              <a:buAutoNum type="arabicPeriod"/>
            </a:pPr>
            <a:r>
              <a:rPr lang="en-US" dirty="0" smtClean="0"/>
              <a:t>Selectively dropping client responses</a:t>
            </a:r>
            <a:endParaRPr lang="en-US" dirty="0"/>
          </a:p>
        </p:txBody>
      </p:sp>
      <p:pic>
        <p:nvPicPr>
          <p:cNvPr id="4" name="Picture 3" descr="web-server-mal.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13051" y="1600200"/>
            <a:ext cx="2773749" cy="1715168"/>
          </a:xfrm>
          <a:prstGeom prst="rect">
            <a:avLst/>
          </a:prstGeom>
        </p:spPr>
      </p:pic>
      <p:sp>
        <p:nvSpPr>
          <p:cNvPr id="6" name="Date Placeholder 5"/>
          <p:cNvSpPr>
            <a:spLocks noGrp="1"/>
          </p:cNvSpPr>
          <p:nvPr>
            <p:ph type="dt" sz="half" idx="10"/>
          </p:nvPr>
        </p:nvSpPr>
        <p:spPr/>
        <p:txBody>
          <a:bodyPr/>
          <a:lstStyle/>
          <a:p>
            <a:r>
              <a:rPr lang="en-US" smtClean="0"/>
              <a:t>Akkus et al.</a:t>
            </a:r>
            <a:endParaRPr lang="en-US"/>
          </a:p>
        </p:txBody>
      </p:sp>
      <p:sp>
        <p:nvSpPr>
          <p:cNvPr id="7" name="Footer Placeholder 6"/>
          <p:cNvSpPr>
            <a:spLocks noGrp="1"/>
          </p:cNvSpPr>
          <p:nvPr>
            <p:ph type="ftr" sz="quarter" idx="11"/>
          </p:nvPr>
        </p:nvSpPr>
        <p:spPr/>
        <p:txBody>
          <a:bodyPr/>
          <a:lstStyle/>
          <a:p>
            <a:r>
              <a:rPr lang="en-US" smtClean="0"/>
              <a:t>Non-tracking Web Analytics</a:t>
            </a:r>
            <a:endParaRPr lang="en-US"/>
          </a:p>
        </p:txBody>
      </p:sp>
      <p:sp>
        <p:nvSpPr>
          <p:cNvPr id="8" name="Slide Number Placeholder 7"/>
          <p:cNvSpPr>
            <a:spLocks noGrp="1"/>
          </p:cNvSpPr>
          <p:nvPr>
            <p:ph type="sldNum" sz="quarter" idx="12"/>
          </p:nvPr>
        </p:nvSpPr>
        <p:spPr/>
        <p:txBody>
          <a:bodyPr/>
          <a:lstStyle/>
          <a:p>
            <a:fld id="{195E9BE9-2528-A549-A08E-24F28092EEB4}" type="slidenum">
              <a:rPr lang="en-US" smtClean="0"/>
              <a:t>20</a:t>
            </a:fld>
            <a:endParaRPr lang="en-US"/>
          </a:p>
        </p:txBody>
      </p:sp>
    </p:spTree>
    <p:extLst>
      <p:ext uri="{BB962C8B-B14F-4D97-AF65-F5344CB8AC3E}">
        <p14:creationId xmlns:p14="http://schemas.microsoft.com/office/powerpoint/2010/main" val="2165695989"/>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Isolation via Dropping Responses</a:t>
            </a:r>
            <a:endParaRPr lang="en-US" dirty="0"/>
          </a:p>
        </p:txBody>
      </p:sp>
      <p:pic>
        <p:nvPicPr>
          <p:cNvPr id="6" name="Picture 5" descr="aggregator-19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65" y="2620721"/>
            <a:ext cx="1667435" cy="1528482"/>
          </a:xfrm>
          <a:prstGeom prst="rect">
            <a:avLst/>
          </a:prstGeom>
        </p:spPr>
      </p:pic>
      <p:grpSp>
        <p:nvGrpSpPr>
          <p:cNvPr id="9" name="Group 8"/>
          <p:cNvGrpSpPr/>
          <p:nvPr/>
        </p:nvGrpSpPr>
        <p:grpSpPr>
          <a:xfrm>
            <a:off x="444038" y="1411509"/>
            <a:ext cx="1023756" cy="1311722"/>
            <a:chOff x="1480956" y="1987991"/>
            <a:chExt cx="1023756" cy="1311722"/>
          </a:xfrm>
        </p:grpSpPr>
        <p:pic>
          <p:nvPicPr>
            <p:cNvPr id="10" name="Picture 9" descr="computer-cli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11" name="Picture 10" descr="user-male-red-7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grpSp>
        <p:nvGrpSpPr>
          <p:cNvPr id="12" name="Group 11"/>
          <p:cNvGrpSpPr/>
          <p:nvPr/>
        </p:nvGrpSpPr>
        <p:grpSpPr>
          <a:xfrm>
            <a:off x="425896" y="4045673"/>
            <a:ext cx="1041898" cy="1313720"/>
            <a:chOff x="2247439" y="2978597"/>
            <a:chExt cx="1041898" cy="1313720"/>
          </a:xfrm>
        </p:grpSpPr>
        <p:pic>
          <p:nvPicPr>
            <p:cNvPr id="13" name="Picture 12" descr="computer-cli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581" y="2978597"/>
              <a:ext cx="1023756" cy="1023756"/>
            </a:xfrm>
            <a:prstGeom prst="rect">
              <a:avLst/>
            </a:prstGeom>
          </p:spPr>
        </p:pic>
        <p:pic>
          <p:nvPicPr>
            <p:cNvPr id="14" name="Picture 13" descr="user-male-green-7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7439" y="3697957"/>
              <a:ext cx="594360" cy="594360"/>
            </a:xfrm>
            <a:prstGeom prst="rect">
              <a:avLst/>
            </a:prstGeom>
          </p:spPr>
        </p:pic>
      </p:grpSp>
      <p:grpSp>
        <p:nvGrpSpPr>
          <p:cNvPr id="39" name="Group 38"/>
          <p:cNvGrpSpPr/>
          <p:nvPr/>
        </p:nvGrpSpPr>
        <p:grpSpPr>
          <a:xfrm>
            <a:off x="433913" y="2753113"/>
            <a:ext cx="1047043" cy="1268042"/>
            <a:chOff x="433913" y="2552593"/>
            <a:chExt cx="1047043" cy="1268042"/>
          </a:xfrm>
        </p:grpSpPr>
        <p:pic>
          <p:nvPicPr>
            <p:cNvPr id="4" name="Picture 3" descr="computer-client-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2552593"/>
              <a:ext cx="1023756" cy="1263698"/>
            </a:xfrm>
            <a:prstGeom prst="rect">
              <a:avLst/>
            </a:prstGeom>
          </p:spPr>
        </p:pic>
        <p:pic>
          <p:nvPicPr>
            <p:cNvPr id="38" name="Picture 37" descr="administrator-male-whit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913" y="3226275"/>
              <a:ext cx="594360" cy="594360"/>
            </a:xfrm>
            <a:prstGeom prst="rect">
              <a:avLst/>
            </a:prstGeom>
          </p:spPr>
        </p:pic>
      </p:grpSp>
      <p:grpSp>
        <p:nvGrpSpPr>
          <p:cNvPr id="63" name="Group 62"/>
          <p:cNvGrpSpPr/>
          <p:nvPr/>
        </p:nvGrpSpPr>
        <p:grpSpPr>
          <a:xfrm>
            <a:off x="1576508" y="1574370"/>
            <a:ext cx="1759541" cy="3449027"/>
            <a:chOff x="1576508" y="1681314"/>
            <a:chExt cx="1759541" cy="3449027"/>
          </a:xfrm>
        </p:grpSpPr>
        <p:grpSp>
          <p:nvGrpSpPr>
            <p:cNvPr id="25" name="Group 24"/>
            <p:cNvGrpSpPr/>
            <p:nvPr/>
          </p:nvGrpSpPr>
          <p:grpSpPr>
            <a:xfrm>
              <a:off x="1646724" y="1865980"/>
              <a:ext cx="1147280" cy="3002929"/>
              <a:chOff x="1633356" y="1716112"/>
              <a:chExt cx="1583086" cy="3002929"/>
            </a:xfrm>
          </p:grpSpPr>
          <p:cxnSp>
            <p:nvCxnSpPr>
              <p:cNvPr id="26" name="Straight Arrow Connector 25"/>
              <p:cNvCxnSpPr/>
              <p:nvPr/>
            </p:nvCxnSpPr>
            <p:spPr>
              <a:xfrm>
                <a:off x="1633356" y="3188367"/>
                <a:ext cx="1583086"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1633356" y="1716112"/>
                <a:ext cx="1583086" cy="852006"/>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V="1">
                <a:off x="1633356" y="3948683"/>
                <a:ext cx="1583086" cy="770358"/>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grpSp>
        <p:sp>
          <p:nvSpPr>
            <p:cNvPr id="44" name="TextBox 43"/>
            <p:cNvSpPr txBox="1"/>
            <p:nvPr/>
          </p:nvSpPr>
          <p:spPr>
            <a:xfrm>
              <a:off x="1576508" y="2954435"/>
              <a:ext cx="1044877" cy="369332"/>
            </a:xfrm>
            <a:prstGeom prst="rect">
              <a:avLst/>
            </a:prstGeom>
            <a:noFill/>
          </p:spPr>
          <p:txBody>
            <a:bodyPr wrap="none" rtlCol="0">
              <a:spAutoFit/>
            </a:bodyPr>
            <a:lstStyle/>
            <a:p>
              <a:r>
                <a:rPr lang="en-US" dirty="0" err="1" smtClean="0"/>
                <a:t>Enc</a:t>
              </a:r>
              <a:r>
                <a:rPr lang="en-US" dirty="0" smtClean="0"/>
                <a:t>(CEO)</a:t>
              </a:r>
              <a:endParaRPr lang="en-US" dirty="0"/>
            </a:p>
          </p:txBody>
        </p:sp>
        <p:sp>
          <p:nvSpPr>
            <p:cNvPr id="50" name="TextBox 49"/>
            <p:cNvSpPr txBox="1"/>
            <p:nvPr/>
          </p:nvSpPr>
          <p:spPr>
            <a:xfrm>
              <a:off x="1790396" y="1681314"/>
              <a:ext cx="1395634" cy="369332"/>
            </a:xfrm>
            <a:prstGeom prst="rect">
              <a:avLst/>
            </a:prstGeom>
            <a:noFill/>
          </p:spPr>
          <p:txBody>
            <a:bodyPr wrap="none" rtlCol="0">
              <a:spAutoFit/>
            </a:bodyPr>
            <a:lstStyle/>
            <a:p>
              <a:r>
                <a:rPr lang="en-US" dirty="0" err="1" smtClean="0"/>
                <a:t>Enc</a:t>
              </a:r>
              <a:r>
                <a:rPr lang="en-US" dirty="0" smtClean="0"/>
                <a:t>(Student)</a:t>
              </a:r>
              <a:endParaRPr lang="en-US" dirty="0"/>
            </a:p>
          </p:txBody>
        </p:sp>
        <p:sp>
          <p:nvSpPr>
            <p:cNvPr id="51" name="TextBox 50"/>
            <p:cNvSpPr txBox="1"/>
            <p:nvPr/>
          </p:nvSpPr>
          <p:spPr>
            <a:xfrm>
              <a:off x="1790396" y="4761009"/>
              <a:ext cx="1545653" cy="369332"/>
            </a:xfrm>
            <a:prstGeom prst="rect">
              <a:avLst/>
            </a:prstGeom>
            <a:noFill/>
          </p:spPr>
          <p:txBody>
            <a:bodyPr wrap="none" rtlCol="0">
              <a:spAutoFit/>
            </a:bodyPr>
            <a:lstStyle/>
            <a:p>
              <a:r>
                <a:rPr lang="en-US" dirty="0" err="1" smtClean="0"/>
                <a:t>Enc</a:t>
              </a:r>
              <a:r>
                <a:rPr lang="en-US" dirty="0" smtClean="0"/>
                <a:t>(Gardener)</a:t>
              </a:r>
              <a:endParaRPr lang="en-US" dirty="0"/>
            </a:p>
          </p:txBody>
        </p:sp>
      </p:grpSp>
      <p:grpSp>
        <p:nvGrpSpPr>
          <p:cNvPr id="54" name="Group 53"/>
          <p:cNvGrpSpPr/>
          <p:nvPr/>
        </p:nvGrpSpPr>
        <p:grpSpPr>
          <a:xfrm>
            <a:off x="5094832" y="2520194"/>
            <a:ext cx="2138866" cy="2221847"/>
            <a:chOff x="5027992" y="2827658"/>
            <a:chExt cx="2138866" cy="2221847"/>
          </a:xfrm>
        </p:grpSpPr>
        <p:cxnSp>
          <p:nvCxnSpPr>
            <p:cNvPr id="7" name="Straight Arrow Connector 6"/>
            <p:cNvCxnSpPr/>
            <p:nvPr/>
          </p:nvCxnSpPr>
          <p:spPr>
            <a:xfrm>
              <a:off x="5027992" y="3196990"/>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6" name="Straight Arrow Connector 35"/>
            <p:cNvCxnSpPr/>
            <p:nvPr/>
          </p:nvCxnSpPr>
          <p:spPr>
            <a:xfrm>
              <a:off x="5027992" y="3536551"/>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37" name="Straight Arrow Connector 36"/>
            <p:cNvCxnSpPr/>
            <p:nvPr/>
          </p:nvCxnSpPr>
          <p:spPr>
            <a:xfrm>
              <a:off x="5027992" y="3867735"/>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p:nvPr/>
          </p:nvCxnSpPr>
          <p:spPr>
            <a:xfrm>
              <a:off x="5027992" y="4231712"/>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5027992" y="4651481"/>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p:nvPr/>
          </p:nvCxnSpPr>
          <p:spPr>
            <a:xfrm>
              <a:off x="5027992" y="5049505"/>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3" name="TextBox 42"/>
            <p:cNvSpPr txBox="1"/>
            <p:nvPr/>
          </p:nvSpPr>
          <p:spPr>
            <a:xfrm>
              <a:off x="5200316" y="2827658"/>
              <a:ext cx="1044877" cy="369332"/>
            </a:xfrm>
            <a:prstGeom prst="rect">
              <a:avLst/>
            </a:prstGeom>
            <a:noFill/>
          </p:spPr>
          <p:txBody>
            <a:bodyPr wrap="none" rtlCol="0">
              <a:spAutoFit/>
            </a:bodyPr>
            <a:lstStyle/>
            <a:p>
              <a:r>
                <a:rPr lang="en-US" dirty="0" err="1" smtClean="0"/>
                <a:t>Enc</a:t>
              </a:r>
              <a:r>
                <a:rPr lang="en-US" dirty="0" smtClean="0"/>
                <a:t>(CEO)</a:t>
              </a:r>
              <a:endParaRPr lang="en-US" dirty="0"/>
            </a:p>
          </p:txBody>
        </p:sp>
        <p:sp>
          <p:nvSpPr>
            <p:cNvPr id="45" name="TextBox 44"/>
            <p:cNvSpPr txBox="1"/>
            <p:nvPr/>
          </p:nvSpPr>
          <p:spPr>
            <a:xfrm>
              <a:off x="5200316" y="3182522"/>
              <a:ext cx="1395634" cy="369332"/>
            </a:xfrm>
            <a:prstGeom prst="rect">
              <a:avLst/>
            </a:prstGeom>
            <a:noFill/>
          </p:spPr>
          <p:txBody>
            <a:bodyPr wrap="none" rtlCol="0">
              <a:spAutoFit/>
            </a:bodyPr>
            <a:lstStyle/>
            <a:p>
              <a:r>
                <a:rPr lang="en-US" dirty="0" err="1" smtClean="0"/>
                <a:t>Enc</a:t>
              </a:r>
              <a:r>
                <a:rPr lang="en-US" dirty="0" smtClean="0"/>
                <a:t>(Student)</a:t>
              </a:r>
              <a:endParaRPr lang="en-US" dirty="0"/>
            </a:p>
          </p:txBody>
        </p:sp>
        <p:sp>
          <p:nvSpPr>
            <p:cNvPr id="46" name="TextBox 45"/>
            <p:cNvSpPr txBox="1"/>
            <p:nvPr/>
          </p:nvSpPr>
          <p:spPr>
            <a:xfrm>
              <a:off x="5205668" y="3522074"/>
              <a:ext cx="1545653" cy="369332"/>
            </a:xfrm>
            <a:prstGeom prst="rect">
              <a:avLst/>
            </a:prstGeom>
            <a:noFill/>
          </p:spPr>
          <p:txBody>
            <a:bodyPr wrap="none" rtlCol="0">
              <a:spAutoFit/>
            </a:bodyPr>
            <a:lstStyle/>
            <a:p>
              <a:r>
                <a:rPr lang="en-US" dirty="0" err="1" smtClean="0"/>
                <a:t>Enc</a:t>
              </a:r>
              <a:r>
                <a:rPr lang="en-US" dirty="0" smtClean="0"/>
                <a:t>(Gardener)</a:t>
              </a:r>
              <a:endParaRPr lang="en-US" dirty="0"/>
            </a:p>
          </p:txBody>
        </p:sp>
        <p:sp>
          <p:nvSpPr>
            <p:cNvPr id="47" name="TextBox 46"/>
            <p:cNvSpPr txBox="1"/>
            <p:nvPr/>
          </p:nvSpPr>
          <p:spPr>
            <a:xfrm>
              <a:off x="5200316" y="3881843"/>
              <a:ext cx="1231302"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(Driver)</a:t>
              </a:r>
              <a:endParaRPr lang="en-US" dirty="0">
                <a:solidFill>
                  <a:srgbClr val="FF0000"/>
                </a:solidFill>
              </a:endParaRPr>
            </a:p>
          </p:txBody>
        </p:sp>
        <p:sp>
          <p:nvSpPr>
            <p:cNvPr id="48" name="TextBox 47"/>
            <p:cNvSpPr txBox="1"/>
            <p:nvPr/>
          </p:nvSpPr>
          <p:spPr>
            <a:xfrm>
              <a:off x="5205668" y="4261499"/>
              <a:ext cx="1569773"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(Mechanic)</a:t>
              </a:r>
              <a:endParaRPr lang="en-US" dirty="0">
                <a:solidFill>
                  <a:srgbClr val="FF0000"/>
                </a:solidFill>
              </a:endParaRPr>
            </a:p>
          </p:txBody>
        </p:sp>
        <p:sp>
          <p:nvSpPr>
            <p:cNvPr id="49" name="TextBox 48"/>
            <p:cNvSpPr txBox="1"/>
            <p:nvPr/>
          </p:nvSpPr>
          <p:spPr>
            <a:xfrm>
              <a:off x="5205668" y="4663054"/>
              <a:ext cx="1231302"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(Driver)</a:t>
              </a:r>
              <a:endParaRPr lang="en-US" dirty="0">
                <a:solidFill>
                  <a:srgbClr val="FF0000"/>
                </a:solidFill>
              </a:endParaRPr>
            </a:p>
          </p:txBody>
        </p:sp>
        <p:sp>
          <p:nvSpPr>
            <p:cNvPr id="52" name="Multiply 51"/>
            <p:cNvSpPr/>
            <p:nvPr/>
          </p:nvSpPr>
          <p:spPr>
            <a:xfrm>
              <a:off x="6036950" y="3182522"/>
              <a:ext cx="1129908" cy="916029"/>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59" name="Group 58"/>
          <p:cNvGrpSpPr/>
          <p:nvPr/>
        </p:nvGrpSpPr>
        <p:grpSpPr>
          <a:xfrm>
            <a:off x="5027992" y="2435265"/>
            <a:ext cx="2238959" cy="962245"/>
            <a:chOff x="5027992" y="2234745"/>
            <a:chExt cx="2238959" cy="962245"/>
          </a:xfrm>
        </p:grpSpPr>
        <p:cxnSp>
          <p:nvCxnSpPr>
            <p:cNvPr id="55" name="Straight Arrow Connector 54"/>
            <p:cNvCxnSpPr/>
            <p:nvPr/>
          </p:nvCxnSpPr>
          <p:spPr>
            <a:xfrm>
              <a:off x="5027992" y="3196990"/>
              <a:ext cx="1835985" cy="0"/>
            </a:xfrm>
            <a:prstGeom prst="straightConnector1">
              <a:avLst/>
            </a:prstGeom>
            <a:ln w="50800">
              <a:solidFill>
                <a:schemeClr val="tx1">
                  <a:lumMod val="95000"/>
                  <a:lumOff val="5000"/>
                </a:schemeClr>
              </a:solidFill>
              <a:headEnd type="arrow"/>
              <a:tailEnd type="none"/>
            </a:ln>
          </p:spPr>
          <p:style>
            <a:lnRef idx="2">
              <a:schemeClr val="accent1"/>
            </a:lnRef>
            <a:fillRef idx="0">
              <a:schemeClr val="accent1"/>
            </a:fillRef>
            <a:effectRef idx="1">
              <a:schemeClr val="accent1"/>
            </a:effectRef>
            <a:fontRef idx="minor">
              <a:schemeClr val="tx1"/>
            </a:fontRef>
          </p:style>
        </p:cxnSp>
        <p:sp>
          <p:nvSpPr>
            <p:cNvPr id="58" name="TextBox 57"/>
            <p:cNvSpPr txBox="1"/>
            <p:nvPr/>
          </p:nvSpPr>
          <p:spPr>
            <a:xfrm>
              <a:off x="5217366" y="2234745"/>
              <a:ext cx="2049585" cy="923330"/>
            </a:xfrm>
            <a:prstGeom prst="rect">
              <a:avLst/>
            </a:prstGeom>
            <a:noFill/>
          </p:spPr>
          <p:txBody>
            <a:bodyPr wrap="none" rtlCol="0">
              <a:spAutoFit/>
            </a:bodyPr>
            <a:lstStyle/>
            <a:p>
              <a:r>
                <a:rPr lang="en-US" dirty="0" smtClean="0"/>
                <a:t>Mechanic: 1 + noise</a:t>
              </a:r>
            </a:p>
            <a:p>
              <a:r>
                <a:rPr lang="en-US" dirty="0" smtClean="0"/>
                <a:t>Driver: 2 + noise</a:t>
              </a:r>
            </a:p>
            <a:p>
              <a:r>
                <a:rPr lang="en-US" dirty="0" smtClean="0">
                  <a:solidFill>
                    <a:srgbClr val="FF0000"/>
                  </a:solidFill>
                </a:rPr>
                <a:t>CEO: 1 + noise</a:t>
              </a:r>
              <a:endParaRPr lang="en-US" dirty="0">
                <a:solidFill>
                  <a:srgbClr val="FF0000"/>
                </a:solidFill>
              </a:endParaRPr>
            </a:p>
          </p:txBody>
        </p:sp>
      </p:grpSp>
      <p:pic>
        <p:nvPicPr>
          <p:cNvPr id="60" name="Picture 59" descr="web-server-ma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211" y="2865010"/>
            <a:ext cx="2076781" cy="1284193"/>
          </a:xfrm>
          <a:prstGeom prst="rect">
            <a:avLst/>
          </a:prstGeom>
        </p:spPr>
      </p:pic>
      <p:sp>
        <p:nvSpPr>
          <p:cNvPr id="62" name="TextBox 61"/>
          <p:cNvSpPr txBox="1"/>
          <p:nvPr/>
        </p:nvSpPr>
        <p:spPr>
          <a:xfrm>
            <a:off x="4302617" y="3659592"/>
            <a:ext cx="1236236" cy="923330"/>
          </a:xfrm>
          <a:prstGeom prst="rect">
            <a:avLst/>
          </a:prstGeom>
          <a:noFill/>
        </p:spPr>
        <p:txBody>
          <a:bodyPr wrap="none" rtlCol="0">
            <a:spAutoFit/>
          </a:bodyPr>
          <a:lstStyle/>
          <a:p>
            <a:r>
              <a:rPr lang="en-US" b="1" dirty="0" smtClean="0">
                <a:solidFill>
                  <a:srgbClr val="FF0000"/>
                </a:solidFill>
              </a:rPr>
              <a:t>User in the</a:t>
            </a:r>
          </a:p>
          <a:p>
            <a:r>
              <a:rPr lang="en-US" b="1" dirty="0">
                <a:solidFill>
                  <a:srgbClr val="FF0000"/>
                </a:solidFill>
              </a:rPr>
              <a:t>m</a:t>
            </a:r>
            <a:r>
              <a:rPr lang="en-US" b="1" dirty="0" smtClean="0">
                <a:solidFill>
                  <a:srgbClr val="FF0000"/>
                </a:solidFill>
              </a:rPr>
              <a:t>iddle is</a:t>
            </a:r>
          </a:p>
          <a:p>
            <a:r>
              <a:rPr lang="en-US" b="1" dirty="0">
                <a:solidFill>
                  <a:srgbClr val="FF0000"/>
                </a:solidFill>
              </a:rPr>
              <a:t>a</a:t>
            </a:r>
            <a:r>
              <a:rPr lang="en-US" b="1" dirty="0" smtClean="0">
                <a:solidFill>
                  <a:srgbClr val="FF0000"/>
                </a:solidFill>
              </a:rPr>
              <a:t> CEO!</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8" name="Footer Placeholder 7"/>
          <p:cNvSpPr>
            <a:spLocks noGrp="1"/>
          </p:cNvSpPr>
          <p:nvPr>
            <p:ph type="ftr" sz="quarter" idx="11"/>
          </p:nvPr>
        </p:nvSpPr>
        <p:spPr/>
        <p:txBody>
          <a:bodyPr/>
          <a:lstStyle/>
          <a:p>
            <a:r>
              <a:rPr lang="en-US" smtClean="0"/>
              <a:t>Non-tracking Web Analytics</a:t>
            </a:r>
            <a:endParaRPr lang="en-US"/>
          </a:p>
        </p:txBody>
      </p:sp>
      <p:sp>
        <p:nvSpPr>
          <p:cNvPr id="15" name="Slide Number Placeholder 14"/>
          <p:cNvSpPr>
            <a:spLocks noGrp="1"/>
          </p:cNvSpPr>
          <p:nvPr>
            <p:ph type="sldNum" sz="quarter" idx="12"/>
          </p:nvPr>
        </p:nvSpPr>
        <p:spPr/>
        <p:txBody>
          <a:bodyPr/>
          <a:lstStyle/>
          <a:p>
            <a:fld id="{195E9BE9-2528-A549-A08E-24F28092EEB4}" type="slidenum">
              <a:rPr lang="en-US" smtClean="0"/>
              <a:t>21</a:t>
            </a:fld>
            <a:endParaRPr lang="en-US"/>
          </a:p>
        </p:txBody>
      </p:sp>
      <p:sp>
        <p:nvSpPr>
          <p:cNvPr id="53" name="TextBox 52"/>
          <p:cNvSpPr txBox="1"/>
          <p:nvPr/>
        </p:nvSpPr>
        <p:spPr>
          <a:xfrm>
            <a:off x="3124200" y="2353943"/>
            <a:ext cx="1905840" cy="461665"/>
          </a:xfrm>
          <a:prstGeom prst="rect">
            <a:avLst/>
          </a:prstGeom>
          <a:noFill/>
        </p:spPr>
        <p:txBody>
          <a:bodyPr wrap="none" rtlCol="0">
            <a:spAutoFit/>
          </a:bodyPr>
          <a:lstStyle/>
          <a:p>
            <a:r>
              <a:rPr lang="en-US" sz="2400" b="1" dirty="0" err="1">
                <a:solidFill>
                  <a:srgbClr val="FF0000"/>
                </a:solidFill>
              </a:rPr>
              <a:t>e</a:t>
            </a:r>
            <a:r>
              <a:rPr lang="en-US" sz="2400" b="1" dirty="0" err="1" smtClean="0">
                <a:solidFill>
                  <a:srgbClr val="FF0000"/>
                </a:solidFill>
              </a:rPr>
              <a:t>xample.com</a:t>
            </a:r>
            <a:endParaRPr lang="en-US" sz="2400" b="1" dirty="0">
              <a:solidFill>
                <a:srgbClr val="FF0000"/>
              </a:solidFill>
            </a:endParaRPr>
          </a:p>
        </p:txBody>
      </p:sp>
    </p:spTree>
    <p:extLst>
      <p:ext uri="{BB962C8B-B14F-4D97-AF65-F5344CB8AC3E}">
        <p14:creationId xmlns:p14="http://schemas.microsoft.com/office/powerpoint/2010/main" val="490352881"/>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63"/>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nodeType="clickEffect">
                                  <p:stCondLst>
                                    <p:cond delay="0"/>
                                  </p:stCondLst>
                                  <p:childTnLst>
                                    <p:set>
                                      <p:cBhvr>
                                        <p:cTn id="12" dur="1" fill="hold">
                                          <p:stCondLst>
                                            <p:cond delay="0"/>
                                          </p:stCondLst>
                                        </p:cTn>
                                        <p:tgtEl>
                                          <p:spTgt spid="5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9"/>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Auditing</a:t>
            </a:r>
            <a:endParaRPr lang="en-US" dirty="0"/>
          </a:p>
        </p:txBody>
      </p:sp>
      <p:pic>
        <p:nvPicPr>
          <p:cNvPr id="4" name="Picture 3" descr="aggregator-19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9365" y="2620721"/>
            <a:ext cx="1667435" cy="1528482"/>
          </a:xfrm>
          <a:prstGeom prst="rect">
            <a:avLst/>
          </a:prstGeom>
        </p:spPr>
      </p:pic>
      <p:grpSp>
        <p:nvGrpSpPr>
          <p:cNvPr id="5" name="Group 4"/>
          <p:cNvGrpSpPr/>
          <p:nvPr/>
        </p:nvGrpSpPr>
        <p:grpSpPr>
          <a:xfrm>
            <a:off x="444038" y="1411509"/>
            <a:ext cx="1023756" cy="1311722"/>
            <a:chOff x="1480956" y="1987991"/>
            <a:chExt cx="1023756" cy="1311722"/>
          </a:xfrm>
        </p:grpSpPr>
        <p:pic>
          <p:nvPicPr>
            <p:cNvPr id="6" name="Picture 5" descr="computer-cli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7" name="Picture 6" descr="user-male-red-7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grpSp>
        <p:nvGrpSpPr>
          <p:cNvPr id="8" name="Group 7"/>
          <p:cNvGrpSpPr/>
          <p:nvPr/>
        </p:nvGrpSpPr>
        <p:grpSpPr>
          <a:xfrm>
            <a:off x="425896" y="4045673"/>
            <a:ext cx="1041898" cy="1313720"/>
            <a:chOff x="2247439" y="2978597"/>
            <a:chExt cx="1041898" cy="1313720"/>
          </a:xfrm>
        </p:grpSpPr>
        <p:pic>
          <p:nvPicPr>
            <p:cNvPr id="9" name="Picture 8" descr="computer-client.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65581" y="2978597"/>
              <a:ext cx="1023756" cy="1023756"/>
            </a:xfrm>
            <a:prstGeom prst="rect">
              <a:avLst/>
            </a:prstGeom>
          </p:spPr>
        </p:pic>
        <p:pic>
          <p:nvPicPr>
            <p:cNvPr id="10" name="Picture 9" descr="user-male-green-72.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247439" y="3697957"/>
              <a:ext cx="594360" cy="594360"/>
            </a:xfrm>
            <a:prstGeom prst="rect">
              <a:avLst/>
            </a:prstGeom>
          </p:spPr>
        </p:pic>
      </p:grpSp>
      <p:grpSp>
        <p:nvGrpSpPr>
          <p:cNvPr id="11" name="Group 10"/>
          <p:cNvGrpSpPr/>
          <p:nvPr/>
        </p:nvGrpSpPr>
        <p:grpSpPr>
          <a:xfrm>
            <a:off x="433913" y="2753113"/>
            <a:ext cx="1047043" cy="1268042"/>
            <a:chOff x="433913" y="2552593"/>
            <a:chExt cx="1047043" cy="1268042"/>
          </a:xfrm>
        </p:grpSpPr>
        <p:pic>
          <p:nvPicPr>
            <p:cNvPr id="12" name="Picture 11" descr="computer-client-user.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7200" y="2552593"/>
              <a:ext cx="1023756" cy="1263698"/>
            </a:xfrm>
            <a:prstGeom prst="rect">
              <a:avLst/>
            </a:prstGeom>
          </p:spPr>
        </p:pic>
        <p:pic>
          <p:nvPicPr>
            <p:cNvPr id="13" name="Picture 12" descr="administrator-male-white.png"/>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33913" y="3226275"/>
              <a:ext cx="594360" cy="594360"/>
            </a:xfrm>
            <a:prstGeom prst="rect">
              <a:avLst/>
            </a:prstGeom>
          </p:spPr>
        </p:pic>
      </p:grpSp>
      <p:grpSp>
        <p:nvGrpSpPr>
          <p:cNvPr id="40" name="Group 39"/>
          <p:cNvGrpSpPr/>
          <p:nvPr/>
        </p:nvGrpSpPr>
        <p:grpSpPr>
          <a:xfrm>
            <a:off x="1576508" y="1561002"/>
            <a:ext cx="1609522" cy="1656921"/>
            <a:chOff x="1576508" y="1561002"/>
            <a:chExt cx="1609522" cy="1656921"/>
          </a:xfrm>
        </p:grpSpPr>
        <p:cxnSp>
          <p:nvCxnSpPr>
            <p:cNvPr id="19" name="Straight Arrow Connector 18"/>
            <p:cNvCxnSpPr/>
            <p:nvPr/>
          </p:nvCxnSpPr>
          <p:spPr>
            <a:xfrm>
              <a:off x="1646724" y="3217923"/>
              <a:ext cx="1147280"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p:nvPr/>
          </p:nvCxnSpPr>
          <p:spPr>
            <a:xfrm>
              <a:off x="1646724" y="1745668"/>
              <a:ext cx="1147280" cy="852006"/>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1576508" y="2834123"/>
              <a:ext cx="1044877" cy="369332"/>
            </a:xfrm>
            <a:prstGeom prst="rect">
              <a:avLst/>
            </a:prstGeom>
            <a:noFill/>
          </p:spPr>
          <p:txBody>
            <a:bodyPr wrap="none" rtlCol="0">
              <a:spAutoFit/>
            </a:bodyPr>
            <a:lstStyle/>
            <a:p>
              <a:r>
                <a:rPr lang="en-US" dirty="0" err="1" smtClean="0"/>
                <a:t>Enc</a:t>
              </a:r>
              <a:r>
                <a:rPr lang="en-US" dirty="0" smtClean="0"/>
                <a:t>(CEO)</a:t>
              </a:r>
              <a:endParaRPr lang="en-US" dirty="0"/>
            </a:p>
          </p:txBody>
        </p:sp>
        <p:sp>
          <p:nvSpPr>
            <p:cNvPr id="17" name="TextBox 16"/>
            <p:cNvSpPr txBox="1"/>
            <p:nvPr/>
          </p:nvSpPr>
          <p:spPr>
            <a:xfrm>
              <a:off x="1790396" y="1561002"/>
              <a:ext cx="1395634" cy="369332"/>
            </a:xfrm>
            <a:prstGeom prst="rect">
              <a:avLst/>
            </a:prstGeom>
            <a:noFill/>
          </p:spPr>
          <p:txBody>
            <a:bodyPr wrap="none" rtlCol="0">
              <a:spAutoFit/>
            </a:bodyPr>
            <a:lstStyle/>
            <a:p>
              <a:r>
                <a:rPr lang="en-US" dirty="0" err="1" smtClean="0"/>
                <a:t>Enc</a:t>
              </a:r>
              <a:r>
                <a:rPr lang="en-US" dirty="0" smtClean="0"/>
                <a:t>(Student)</a:t>
              </a:r>
              <a:endParaRPr lang="en-US" dirty="0"/>
            </a:p>
          </p:txBody>
        </p:sp>
      </p:grpSp>
      <p:grpSp>
        <p:nvGrpSpPr>
          <p:cNvPr id="22" name="Group 21"/>
          <p:cNvGrpSpPr/>
          <p:nvPr/>
        </p:nvGrpSpPr>
        <p:grpSpPr>
          <a:xfrm>
            <a:off x="5094832" y="2520194"/>
            <a:ext cx="2138866" cy="2221847"/>
            <a:chOff x="5027992" y="2827658"/>
            <a:chExt cx="2138866" cy="2221847"/>
          </a:xfrm>
        </p:grpSpPr>
        <p:cxnSp>
          <p:nvCxnSpPr>
            <p:cNvPr id="23" name="Straight Arrow Connector 22"/>
            <p:cNvCxnSpPr/>
            <p:nvPr/>
          </p:nvCxnSpPr>
          <p:spPr>
            <a:xfrm>
              <a:off x="5027992" y="3196990"/>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p:nvPr/>
          </p:nvCxnSpPr>
          <p:spPr>
            <a:xfrm>
              <a:off x="5027992" y="3536551"/>
              <a:ext cx="1835985" cy="0"/>
            </a:xfrm>
            <a:prstGeom prst="straightConnector1">
              <a:avLst/>
            </a:prstGeom>
            <a:ln w="50800">
              <a:solidFill>
                <a:schemeClr val="tx1">
                  <a:lumMod val="95000"/>
                  <a:lumOff val="5000"/>
                </a:schemeClr>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5" name="Straight Arrow Connector 24"/>
            <p:cNvCxnSpPr/>
            <p:nvPr/>
          </p:nvCxnSpPr>
          <p:spPr>
            <a:xfrm>
              <a:off x="5027992" y="3867735"/>
              <a:ext cx="1835985" cy="0"/>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6" name="Straight Arrow Connector 25"/>
            <p:cNvCxnSpPr/>
            <p:nvPr/>
          </p:nvCxnSpPr>
          <p:spPr>
            <a:xfrm>
              <a:off x="5027992" y="4231712"/>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7" name="Straight Arrow Connector 26"/>
            <p:cNvCxnSpPr/>
            <p:nvPr/>
          </p:nvCxnSpPr>
          <p:spPr>
            <a:xfrm>
              <a:off x="5027992" y="4651481"/>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a:off x="5027992" y="5049505"/>
              <a:ext cx="1835985" cy="0"/>
            </a:xfrm>
            <a:prstGeom prst="straightConnector1">
              <a:avLst/>
            </a:prstGeom>
            <a:ln w="50800">
              <a:solidFill>
                <a:srgbClr val="FF0000"/>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a:xfrm>
              <a:off x="5200316" y="2827658"/>
              <a:ext cx="1044877" cy="369332"/>
            </a:xfrm>
            <a:prstGeom prst="rect">
              <a:avLst/>
            </a:prstGeom>
            <a:noFill/>
          </p:spPr>
          <p:txBody>
            <a:bodyPr wrap="none" rtlCol="0">
              <a:spAutoFit/>
            </a:bodyPr>
            <a:lstStyle/>
            <a:p>
              <a:r>
                <a:rPr lang="en-US" dirty="0" err="1" smtClean="0"/>
                <a:t>Enc</a:t>
              </a:r>
              <a:r>
                <a:rPr lang="en-US" dirty="0" smtClean="0"/>
                <a:t>(CEO)</a:t>
              </a:r>
              <a:endParaRPr lang="en-US" dirty="0"/>
            </a:p>
          </p:txBody>
        </p:sp>
        <p:sp>
          <p:nvSpPr>
            <p:cNvPr id="30" name="TextBox 29"/>
            <p:cNvSpPr txBox="1"/>
            <p:nvPr/>
          </p:nvSpPr>
          <p:spPr>
            <a:xfrm>
              <a:off x="5200316" y="3182522"/>
              <a:ext cx="1395634" cy="369332"/>
            </a:xfrm>
            <a:prstGeom prst="rect">
              <a:avLst/>
            </a:prstGeom>
            <a:noFill/>
          </p:spPr>
          <p:txBody>
            <a:bodyPr wrap="none" rtlCol="0">
              <a:spAutoFit/>
            </a:bodyPr>
            <a:lstStyle/>
            <a:p>
              <a:r>
                <a:rPr lang="en-US" dirty="0" err="1" smtClean="0"/>
                <a:t>Enc</a:t>
              </a:r>
              <a:r>
                <a:rPr lang="en-US" dirty="0" smtClean="0"/>
                <a:t>(Student)</a:t>
              </a:r>
              <a:endParaRPr lang="en-US" dirty="0"/>
            </a:p>
          </p:txBody>
        </p:sp>
        <p:sp>
          <p:nvSpPr>
            <p:cNvPr id="31" name="TextBox 30"/>
            <p:cNvSpPr txBox="1"/>
            <p:nvPr/>
          </p:nvSpPr>
          <p:spPr>
            <a:xfrm>
              <a:off x="5198626" y="3512511"/>
              <a:ext cx="1232992" cy="369332"/>
            </a:xfrm>
            <a:prstGeom prst="rect">
              <a:avLst/>
            </a:prstGeom>
            <a:noFill/>
          </p:spPr>
          <p:txBody>
            <a:bodyPr wrap="none" rtlCol="0">
              <a:spAutoFit/>
            </a:bodyPr>
            <a:lstStyle/>
            <a:p>
              <a:r>
                <a:rPr lang="en-US" dirty="0" err="1" smtClean="0">
                  <a:solidFill>
                    <a:srgbClr val="0000FF"/>
                  </a:solidFill>
                </a:rPr>
                <a:t>Enc</a:t>
              </a:r>
              <a:r>
                <a:rPr lang="en-US" dirty="0" smtClean="0">
                  <a:solidFill>
                    <a:srgbClr val="0000FF"/>
                  </a:solidFill>
                </a:rPr>
                <a:t>(nonce)</a:t>
              </a:r>
              <a:endParaRPr lang="en-US" dirty="0">
                <a:solidFill>
                  <a:srgbClr val="0000FF"/>
                </a:solidFill>
              </a:endParaRPr>
            </a:p>
          </p:txBody>
        </p:sp>
        <p:sp>
          <p:nvSpPr>
            <p:cNvPr id="32" name="TextBox 31"/>
            <p:cNvSpPr txBox="1"/>
            <p:nvPr/>
          </p:nvSpPr>
          <p:spPr>
            <a:xfrm>
              <a:off x="5200316" y="3881843"/>
              <a:ext cx="1231302"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(Driver)</a:t>
              </a:r>
              <a:endParaRPr lang="en-US" dirty="0">
                <a:solidFill>
                  <a:srgbClr val="FF0000"/>
                </a:solidFill>
              </a:endParaRPr>
            </a:p>
          </p:txBody>
        </p:sp>
        <p:sp>
          <p:nvSpPr>
            <p:cNvPr id="33" name="TextBox 32"/>
            <p:cNvSpPr txBox="1"/>
            <p:nvPr/>
          </p:nvSpPr>
          <p:spPr>
            <a:xfrm>
              <a:off x="5205668" y="4261499"/>
              <a:ext cx="1569773"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(Mechanic)</a:t>
              </a:r>
              <a:endParaRPr lang="en-US" dirty="0">
                <a:solidFill>
                  <a:srgbClr val="FF0000"/>
                </a:solidFill>
              </a:endParaRPr>
            </a:p>
          </p:txBody>
        </p:sp>
        <p:sp>
          <p:nvSpPr>
            <p:cNvPr id="34" name="TextBox 33"/>
            <p:cNvSpPr txBox="1"/>
            <p:nvPr/>
          </p:nvSpPr>
          <p:spPr>
            <a:xfrm>
              <a:off x="5205668" y="4663054"/>
              <a:ext cx="1231302" cy="369332"/>
            </a:xfrm>
            <a:prstGeom prst="rect">
              <a:avLst/>
            </a:prstGeom>
            <a:noFill/>
          </p:spPr>
          <p:txBody>
            <a:bodyPr wrap="none" rtlCol="0">
              <a:spAutoFit/>
            </a:bodyPr>
            <a:lstStyle/>
            <a:p>
              <a:r>
                <a:rPr lang="en-US" dirty="0" err="1" smtClean="0">
                  <a:solidFill>
                    <a:srgbClr val="FF0000"/>
                  </a:solidFill>
                </a:rPr>
                <a:t>Enc</a:t>
              </a:r>
              <a:r>
                <a:rPr lang="en-US" dirty="0" smtClean="0">
                  <a:solidFill>
                    <a:srgbClr val="FF0000"/>
                  </a:solidFill>
                </a:rPr>
                <a:t>(Driver)</a:t>
              </a:r>
              <a:endParaRPr lang="en-US" dirty="0">
                <a:solidFill>
                  <a:srgbClr val="FF0000"/>
                </a:solidFill>
              </a:endParaRPr>
            </a:p>
          </p:txBody>
        </p:sp>
        <p:sp>
          <p:nvSpPr>
            <p:cNvPr id="35" name="Multiply 34"/>
            <p:cNvSpPr/>
            <p:nvPr/>
          </p:nvSpPr>
          <p:spPr>
            <a:xfrm>
              <a:off x="6036950" y="3182522"/>
              <a:ext cx="1129908" cy="916029"/>
            </a:xfrm>
            <a:prstGeom prst="mathMultiply">
              <a:avLst/>
            </a:prstGeom>
            <a:solidFill>
              <a:srgbClr val="FF000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39" name="Picture 38" descr="web-server-mal.png"/>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951211" y="2865010"/>
            <a:ext cx="2076781" cy="1284193"/>
          </a:xfrm>
          <a:prstGeom prst="rect">
            <a:avLst/>
          </a:prstGeom>
        </p:spPr>
      </p:pic>
      <p:pic>
        <p:nvPicPr>
          <p:cNvPr id="41" name="Picture 40" descr="web-server-icon.png"/>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3138363" y="4941734"/>
            <a:ext cx="1232648" cy="1232648"/>
          </a:xfrm>
          <a:prstGeom prst="rect">
            <a:avLst/>
          </a:prstGeom>
        </p:spPr>
      </p:pic>
      <p:grpSp>
        <p:nvGrpSpPr>
          <p:cNvPr id="15" name="Group 14"/>
          <p:cNvGrpSpPr/>
          <p:nvPr/>
        </p:nvGrpSpPr>
        <p:grpSpPr>
          <a:xfrm>
            <a:off x="1646724" y="3978239"/>
            <a:ext cx="1376664" cy="1031790"/>
            <a:chOff x="1646724" y="3978239"/>
            <a:chExt cx="1376664" cy="1031790"/>
          </a:xfrm>
        </p:grpSpPr>
        <p:cxnSp>
          <p:nvCxnSpPr>
            <p:cNvPr id="21" name="Straight Arrow Connector 20"/>
            <p:cNvCxnSpPr/>
            <p:nvPr/>
          </p:nvCxnSpPr>
          <p:spPr>
            <a:xfrm flipV="1">
              <a:off x="1646724" y="3978239"/>
              <a:ext cx="1147280" cy="770358"/>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18" name="TextBox 17"/>
            <p:cNvSpPr txBox="1"/>
            <p:nvPr/>
          </p:nvSpPr>
          <p:spPr>
            <a:xfrm>
              <a:off x="1790396" y="4640697"/>
              <a:ext cx="1232992" cy="369332"/>
            </a:xfrm>
            <a:prstGeom prst="rect">
              <a:avLst/>
            </a:prstGeom>
            <a:noFill/>
          </p:spPr>
          <p:txBody>
            <a:bodyPr wrap="none" rtlCol="0">
              <a:spAutoFit/>
            </a:bodyPr>
            <a:lstStyle/>
            <a:p>
              <a:r>
                <a:rPr lang="en-US" dirty="0" err="1" smtClean="0">
                  <a:solidFill>
                    <a:srgbClr val="0000FF"/>
                  </a:solidFill>
                </a:rPr>
                <a:t>Enc</a:t>
              </a:r>
              <a:r>
                <a:rPr lang="en-US" dirty="0" smtClean="0">
                  <a:solidFill>
                    <a:srgbClr val="0000FF"/>
                  </a:solidFill>
                </a:rPr>
                <a:t>(nonce)</a:t>
              </a:r>
              <a:endParaRPr lang="en-US" dirty="0">
                <a:solidFill>
                  <a:srgbClr val="0000FF"/>
                </a:solidFill>
              </a:endParaRPr>
            </a:p>
          </p:txBody>
        </p:sp>
      </p:grpSp>
      <p:grpSp>
        <p:nvGrpSpPr>
          <p:cNvPr id="57" name="Group 56"/>
          <p:cNvGrpSpPr/>
          <p:nvPr/>
        </p:nvGrpSpPr>
        <p:grpSpPr>
          <a:xfrm>
            <a:off x="1281279" y="5232907"/>
            <a:ext cx="1904751" cy="1131742"/>
            <a:chOff x="1281279" y="5232907"/>
            <a:chExt cx="1904751" cy="1131742"/>
          </a:xfrm>
        </p:grpSpPr>
        <p:cxnSp>
          <p:nvCxnSpPr>
            <p:cNvPr id="43" name="Straight Arrow Connector 42"/>
            <p:cNvCxnSpPr/>
            <p:nvPr/>
          </p:nvCxnSpPr>
          <p:spPr>
            <a:xfrm>
              <a:off x="1646724" y="5232907"/>
              <a:ext cx="1147280" cy="475409"/>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1281279" y="5718318"/>
              <a:ext cx="1904751" cy="646331"/>
            </a:xfrm>
            <a:prstGeom prst="rect">
              <a:avLst/>
            </a:prstGeom>
            <a:noFill/>
          </p:spPr>
          <p:txBody>
            <a:bodyPr wrap="none" rtlCol="0">
              <a:spAutoFit/>
            </a:bodyPr>
            <a:lstStyle/>
            <a:p>
              <a:r>
                <a:rPr lang="en-US" dirty="0" err="1" smtClean="0">
                  <a:solidFill>
                    <a:srgbClr val="0000FF"/>
                  </a:solidFill>
                </a:rPr>
                <a:t>Enc</a:t>
              </a:r>
              <a:r>
                <a:rPr lang="en-US" dirty="0" smtClean="0">
                  <a:solidFill>
                    <a:srgbClr val="0000FF"/>
                  </a:solidFill>
                </a:rPr>
                <a:t>(</a:t>
              </a:r>
              <a:r>
                <a:rPr lang="en-US" dirty="0" err="1" smtClean="0">
                  <a:solidFill>
                    <a:srgbClr val="0000FF"/>
                  </a:solidFill>
                </a:rPr>
                <a:t>example.com</a:t>
              </a:r>
              <a:r>
                <a:rPr lang="en-US" dirty="0" smtClean="0">
                  <a:solidFill>
                    <a:srgbClr val="0000FF"/>
                  </a:solidFill>
                </a:rPr>
                <a:t>,</a:t>
              </a:r>
            </a:p>
            <a:p>
              <a:r>
                <a:rPr lang="en-US" dirty="0" smtClean="0">
                  <a:solidFill>
                    <a:srgbClr val="0000FF"/>
                  </a:solidFill>
                </a:rPr>
                <a:t>nonce)</a:t>
              </a:r>
              <a:endParaRPr lang="en-US" dirty="0">
                <a:solidFill>
                  <a:srgbClr val="0000FF"/>
                </a:solidFill>
              </a:endParaRPr>
            </a:p>
          </p:txBody>
        </p:sp>
      </p:grpSp>
      <p:grpSp>
        <p:nvGrpSpPr>
          <p:cNvPr id="58" name="Group 57"/>
          <p:cNvGrpSpPr/>
          <p:nvPr/>
        </p:nvGrpSpPr>
        <p:grpSpPr>
          <a:xfrm>
            <a:off x="4826000" y="4502450"/>
            <a:ext cx="2344217" cy="1215868"/>
            <a:chOff x="4826000" y="4502450"/>
            <a:chExt cx="2344217" cy="1215868"/>
          </a:xfrm>
        </p:grpSpPr>
        <p:cxnSp>
          <p:nvCxnSpPr>
            <p:cNvPr id="53" name="Straight Arrow Connector 52"/>
            <p:cNvCxnSpPr/>
            <p:nvPr/>
          </p:nvCxnSpPr>
          <p:spPr>
            <a:xfrm flipV="1">
              <a:off x="4826000" y="4502450"/>
              <a:ext cx="1689830" cy="856943"/>
            </a:xfrm>
            <a:prstGeom prst="straightConnector1">
              <a:avLst/>
            </a:prstGeom>
            <a:ln w="50800">
              <a:solidFill>
                <a:srgbClr val="0000FF"/>
              </a:solidFill>
              <a:headEnd type="none"/>
              <a:tailEnd type="arrow"/>
            </a:ln>
          </p:spPr>
          <p:style>
            <a:lnRef idx="2">
              <a:schemeClr val="accent1"/>
            </a:lnRef>
            <a:fillRef idx="0">
              <a:schemeClr val="accent1"/>
            </a:fillRef>
            <a:effectRef idx="1">
              <a:schemeClr val="accent1"/>
            </a:effectRef>
            <a:fontRef idx="minor">
              <a:schemeClr val="tx1"/>
            </a:fontRef>
          </p:style>
        </p:cxnSp>
        <p:sp>
          <p:nvSpPr>
            <p:cNvPr id="55" name="TextBox 54"/>
            <p:cNvSpPr txBox="1"/>
            <p:nvPr/>
          </p:nvSpPr>
          <p:spPr>
            <a:xfrm>
              <a:off x="5265466" y="5071987"/>
              <a:ext cx="1904751" cy="646331"/>
            </a:xfrm>
            <a:prstGeom prst="rect">
              <a:avLst/>
            </a:prstGeom>
            <a:noFill/>
          </p:spPr>
          <p:txBody>
            <a:bodyPr wrap="none" rtlCol="0">
              <a:spAutoFit/>
            </a:bodyPr>
            <a:lstStyle/>
            <a:p>
              <a:r>
                <a:rPr lang="en-US" dirty="0" err="1" smtClean="0">
                  <a:solidFill>
                    <a:srgbClr val="0000FF"/>
                  </a:solidFill>
                </a:rPr>
                <a:t>Enc</a:t>
              </a:r>
              <a:r>
                <a:rPr lang="en-US" dirty="0" smtClean="0">
                  <a:solidFill>
                    <a:srgbClr val="0000FF"/>
                  </a:solidFill>
                </a:rPr>
                <a:t>(</a:t>
              </a:r>
              <a:r>
                <a:rPr lang="en-US" dirty="0" err="1" smtClean="0">
                  <a:solidFill>
                    <a:srgbClr val="0000FF"/>
                  </a:solidFill>
                </a:rPr>
                <a:t>example.com</a:t>
              </a:r>
              <a:r>
                <a:rPr lang="en-US" dirty="0" smtClean="0">
                  <a:solidFill>
                    <a:srgbClr val="0000FF"/>
                  </a:solidFill>
                </a:rPr>
                <a:t>,</a:t>
              </a:r>
            </a:p>
            <a:p>
              <a:r>
                <a:rPr lang="en-US" dirty="0" smtClean="0">
                  <a:solidFill>
                    <a:srgbClr val="0000FF"/>
                  </a:solidFill>
                </a:rPr>
                <a:t>nonce)</a:t>
              </a:r>
              <a:endParaRPr lang="en-US" dirty="0">
                <a:solidFill>
                  <a:srgbClr val="0000FF"/>
                </a:solidFill>
              </a:endParaRPr>
            </a:p>
          </p:txBody>
        </p:sp>
      </p:grpSp>
      <p:sp>
        <p:nvSpPr>
          <p:cNvPr id="36" name="Date Placeholder 35"/>
          <p:cNvSpPr>
            <a:spLocks noGrp="1"/>
          </p:cNvSpPr>
          <p:nvPr>
            <p:ph type="dt" sz="half" idx="10"/>
          </p:nvPr>
        </p:nvSpPr>
        <p:spPr/>
        <p:txBody>
          <a:bodyPr/>
          <a:lstStyle/>
          <a:p>
            <a:r>
              <a:rPr lang="en-US" smtClean="0"/>
              <a:t>Akkus et al.</a:t>
            </a:r>
            <a:endParaRPr lang="en-US"/>
          </a:p>
        </p:txBody>
      </p:sp>
      <p:sp>
        <p:nvSpPr>
          <p:cNvPr id="37" name="Footer Placeholder 36"/>
          <p:cNvSpPr>
            <a:spLocks noGrp="1"/>
          </p:cNvSpPr>
          <p:nvPr>
            <p:ph type="ftr" sz="quarter" idx="11"/>
          </p:nvPr>
        </p:nvSpPr>
        <p:spPr/>
        <p:txBody>
          <a:bodyPr/>
          <a:lstStyle/>
          <a:p>
            <a:r>
              <a:rPr lang="en-US" smtClean="0"/>
              <a:t>Non-tracking Web Analytics</a:t>
            </a:r>
            <a:endParaRPr lang="en-US"/>
          </a:p>
        </p:txBody>
      </p:sp>
      <p:sp>
        <p:nvSpPr>
          <p:cNvPr id="38" name="Slide Number Placeholder 37"/>
          <p:cNvSpPr>
            <a:spLocks noGrp="1"/>
          </p:cNvSpPr>
          <p:nvPr>
            <p:ph type="sldNum" sz="quarter" idx="12"/>
          </p:nvPr>
        </p:nvSpPr>
        <p:spPr/>
        <p:txBody>
          <a:bodyPr/>
          <a:lstStyle/>
          <a:p>
            <a:fld id="{195E9BE9-2528-A549-A08E-24F28092EEB4}" type="slidenum">
              <a:rPr lang="en-US" smtClean="0"/>
              <a:t>22</a:t>
            </a:fld>
            <a:endParaRPr lang="en-US"/>
          </a:p>
        </p:txBody>
      </p:sp>
      <p:sp>
        <p:nvSpPr>
          <p:cNvPr id="59" name="TextBox 58"/>
          <p:cNvSpPr txBox="1"/>
          <p:nvPr/>
        </p:nvSpPr>
        <p:spPr>
          <a:xfrm>
            <a:off x="3124200" y="2353943"/>
            <a:ext cx="1905840" cy="461665"/>
          </a:xfrm>
          <a:prstGeom prst="rect">
            <a:avLst/>
          </a:prstGeom>
          <a:noFill/>
        </p:spPr>
        <p:txBody>
          <a:bodyPr wrap="none" rtlCol="0">
            <a:spAutoFit/>
          </a:bodyPr>
          <a:lstStyle/>
          <a:p>
            <a:r>
              <a:rPr lang="en-US" sz="2400" b="1" dirty="0" err="1">
                <a:solidFill>
                  <a:srgbClr val="FF0000"/>
                </a:solidFill>
              </a:rPr>
              <a:t>e</a:t>
            </a:r>
            <a:r>
              <a:rPr lang="en-US" sz="2400" b="1" dirty="0" err="1" smtClean="0">
                <a:solidFill>
                  <a:srgbClr val="FF0000"/>
                </a:solidFill>
              </a:rPr>
              <a:t>xample.com</a:t>
            </a:r>
            <a:endParaRPr lang="en-US" sz="2400" b="1" dirty="0">
              <a:solidFill>
                <a:srgbClr val="FF0000"/>
              </a:solidFill>
            </a:endParaRPr>
          </a:p>
        </p:txBody>
      </p:sp>
      <p:grpSp>
        <p:nvGrpSpPr>
          <p:cNvPr id="14" name="Group 13"/>
          <p:cNvGrpSpPr/>
          <p:nvPr/>
        </p:nvGrpSpPr>
        <p:grpSpPr>
          <a:xfrm>
            <a:off x="6149086" y="1159431"/>
            <a:ext cx="2717787" cy="1235054"/>
            <a:chOff x="6149086" y="1159431"/>
            <a:chExt cx="2717787" cy="1235054"/>
          </a:xfrm>
        </p:grpSpPr>
        <p:pic>
          <p:nvPicPr>
            <p:cNvPr id="49" name="Picture 48" descr="police-icon-96.png"/>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647673" y="1159431"/>
              <a:ext cx="1219200" cy="1219200"/>
            </a:xfrm>
            <a:prstGeom prst="rect">
              <a:avLst/>
            </a:prstGeom>
          </p:spPr>
        </p:pic>
        <p:sp>
          <p:nvSpPr>
            <p:cNvPr id="51" name="TextBox 50"/>
            <p:cNvSpPr txBox="1"/>
            <p:nvPr/>
          </p:nvSpPr>
          <p:spPr>
            <a:xfrm>
              <a:off x="6948133" y="1932820"/>
              <a:ext cx="1106793" cy="461665"/>
            </a:xfrm>
            <a:prstGeom prst="rect">
              <a:avLst/>
            </a:prstGeom>
            <a:noFill/>
          </p:spPr>
          <p:txBody>
            <a:bodyPr wrap="none" rtlCol="0">
              <a:spAutoFit/>
            </a:bodyPr>
            <a:lstStyle/>
            <a:p>
              <a:r>
                <a:rPr lang="en-US" sz="2400" b="1" dirty="0">
                  <a:solidFill>
                    <a:srgbClr val="0000FF"/>
                  </a:solidFill>
                </a:rPr>
                <a:t>n</a:t>
              </a:r>
              <a:r>
                <a:rPr lang="en-US" sz="2400" b="1" dirty="0" smtClean="0">
                  <a:solidFill>
                    <a:srgbClr val="0000FF"/>
                  </a:solidFill>
                </a:rPr>
                <a:t>once?</a:t>
              </a:r>
              <a:endParaRPr lang="en-US" sz="2400" b="1" dirty="0">
                <a:solidFill>
                  <a:srgbClr val="0000FF"/>
                </a:solidFill>
              </a:endParaRPr>
            </a:p>
          </p:txBody>
        </p:sp>
        <p:sp>
          <p:nvSpPr>
            <p:cNvPr id="60" name="TextBox 59"/>
            <p:cNvSpPr txBox="1"/>
            <p:nvPr/>
          </p:nvSpPr>
          <p:spPr>
            <a:xfrm>
              <a:off x="6149086" y="1594673"/>
              <a:ext cx="1905840" cy="461665"/>
            </a:xfrm>
            <a:prstGeom prst="rect">
              <a:avLst/>
            </a:prstGeom>
            <a:noFill/>
          </p:spPr>
          <p:txBody>
            <a:bodyPr wrap="none" rtlCol="0">
              <a:spAutoFit/>
            </a:bodyPr>
            <a:lstStyle/>
            <a:p>
              <a:r>
                <a:rPr lang="en-US" sz="2400" b="1" dirty="0" err="1">
                  <a:solidFill>
                    <a:srgbClr val="FF0000"/>
                  </a:solidFill>
                </a:rPr>
                <a:t>e</a:t>
              </a:r>
              <a:r>
                <a:rPr lang="en-US" sz="2400" b="1" dirty="0" err="1" smtClean="0">
                  <a:solidFill>
                    <a:srgbClr val="FF0000"/>
                  </a:solidFill>
                </a:rPr>
                <a:t>xample.com</a:t>
              </a:r>
              <a:endParaRPr lang="en-US" sz="2400" b="1" dirty="0">
                <a:solidFill>
                  <a:srgbClr val="FF0000"/>
                </a:solidFill>
              </a:endParaRPr>
            </a:p>
          </p:txBody>
        </p:sp>
      </p:grpSp>
    </p:spTree>
    <p:extLst>
      <p:ext uri="{BB962C8B-B14F-4D97-AF65-F5344CB8AC3E}">
        <p14:creationId xmlns:p14="http://schemas.microsoft.com/office/powerpoint/2010/main" val="2956122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15"/>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40"/>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5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57"/>
                                        </p:tgtEl>
                                        <p:attrNameLst>
                                          <p:attrName>style.visibility</p:attrName>
                                        </p:attrNameLst>
                                      </p:cBhvr>
                                      <p:to>
                                        <p:strVal val="hidden"/>
                                      </p:to>
                                    </p:set>
                                  </p:childTnLst>
                                </p:cTn>
                              </p:par>
                              <p:par>
                                <p:cTn id="17" presetID="1" presetClass="exit" presetSubtype="0" fill="hold" nodeType="withEffect">
                                  <p:stCondLst>
                                    <p:cond delay="0"/>
                                  </p:stCondLst>
                                  <p:childTnLst>
                                    <p:set>
                                      <p:cBhvr>
                                        <p:cTn id="18" dur="1" fill="hold">
                                          <p:stCondLst>
                                            <p:cond delay="0"/>
                                          </p:stCondLst>
                                        </p:cTn>
                                        <p:tgtEl>
                                          <p:spTgt spid="5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solidFill>
                  <a:schemeClr val="bg1">
                    <a:lumMod val="50000"/>
                  </a:schemeClr>
                </a:solidFill>
              </a:rPr>
              <a:t>Motivation &amp; Goals</a:t>
            </a:r>
          </a:p>
          <a:p>
            <a:r>
              <a:rPr lang="en-US" dirty="0" smtClean="0">
                <a:solidFill>
                  <a:schemeClr val="bg1">
                    <a:lumMod val="50000"/>
                  </a:schemeClr>
                </a:solidFill>
              </a:rPr>
              <a:t>Components &amp; Assumptions</a:t>
            </a:r>
          </a:p>
          <a:p>
            <a:r>
              <a:rPr lang="en-US" dirty="0" smtClean="0">
                <a:solidFill>
                  <a:srgbClr val="7F7F7F"/>
                </a:solidFill>
              </a:rPr>
              <a:t>Non-tracking Analytics</a:t>
            </a:r>
          </a:p>
          <a:p>
            <a:pPr lvl="1"/>
            <a:r>
              <a:rPr lang="en-US" dirty="0" smtClean="0">
                <a:solidFill>
                  <a:srgbClr val="7F7F7F"/>
                </a:solidFill>
              </a:rPr>
              <a:t>Publisher as Proxy</a:t>
            </a:r>
          </a:p>
          <a:p>
            <a:pPr lvl="1"/>
            <a:r>
              <a:rPr lang="en-US" dirty="0" smtClean="0">
                <a:solidFill>
                  <a:srgbClr val="7F7F7F"/>
                </a:solidFill>
              </a:rPr>
              <a:t>Noise</a:t>
            </a:r>
          </a:p>
          <a:p>
            <a:pPr lvl="1"/>
            <a:r>
              <a:rPr lang="en-US" dirty="0" smtClean="0">
                <a:solidFill>
                  <a:srgbClr val="7F7F7F"/>
                </a:solidFill>
              </a:rPr>
              <a:t>Yes-No Answer</a:t>
            </a:r>
          </a:p>
          <a:p>
            <a:pPr lvl="1"/>
            <a:r>
              <a:rPr lang="en-US" dirty="0" smtClean="0">
                <a:solidFill>
                  <a:schemeClr val="bg1">
                    <a:lumMod val="50000"/>
                  </a:schemeClr>
                </a:solidFill>
              </a:rPr>
              <a:t>Auditing</a:t>
            </a:r>
          </a:p>
          <a:p>
            <a:r>
              <a:rPr lang="en-US" b="1" dirty="0" smtClean="0"/>
              <a:t>Implementation &amp; Evaluation</a:t>
            </a:r>
          </a:p>
          <a:p>
            <a:r>
              <a:rPr lang="en-US" b="1" dirty="0" smtClean="0">
                <a:solidFill>
                  <a:srgbClr val="000000"/>
                </a:solidFill>
              </a:rPr>
              <a:t>Conclusion</a:t>
            </a:r>
            <a:endParaRPr lang="en-US" b="1" dirty="0">
              <a:solidFill>
                <a:srgbClr val="000000"/>
              </a:solidFill>
            </a:endParaRP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23</a:t>
            </a:fld>
            <a:endParaRPr lang="en-US"/>
          </a:p>
        </p:txBody>
      </p:sp>
    </p:spTree>
    <p:extLst>
      <p:ext uri="{BB962C8B-B14F-4D97-AF65-F5344CB8AC3E}">
        <p14:creationId xmlns:p14="http://schemas.microsoft.com/office/powerpoint/2010/main" val="1427404997"/>
      </p:ext>
    </p:extLst>
  </p:cSld>
  <p:clrMapOvr>
    <a:masterClrMapping/>
  </p:clrMapOvr>
  <p:timing>
    <p:tnLst>
      <p:par>
        <p:cTn xmlns:p14="http://schemas.microsoft.com/office/powerpoint/2010/mai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Implementation</a:t>
            </a:r>
            <a:endParaRPr lang="en-US" dirty="0"/>
          </a:p>
        </p:txBody>
      </p:sp>
      <p:sp>
        <p:nvSpPr>
          <p:cNvPr id="3" name="Content Placeholder 2"/>
          <p:cNvSpPr>
            <a:spLocks noGrp="1"/>
          </p:cNvSpPr>
          <p:nvPr>
            <p:ph idx="1"/>
          </p:nvPr>
        </p:nvSpPr>
        <p:spPr/>
        <p:txBody>
          <a:bodyPr/>
          <a:lstStyle/>
          <a:p>
            <a:r>
              <a:rPr lang="en-US" dirty="0" smtClean="0"/>
              <a:t>2000 lines of code in total</a:t>
            </a:r>
          </a:p>
          <a:p>
            <a:pPr lvl="1"/>
            <a:r>
              <a:rPr lang="en-US" dirty="0" smtClean="0"/>
              <a:t>Client: Firefox extension</a:t>
            </a:r>
          </a:p>
          <a:p>
            <a:pPr lvl="1"/>
            <a:r>
              <a:rPr lang="en-US" dirty="0" smtClean="0"/>
              <a:t>Publisher software: </a:t>
            </a:r>
            <a:r>
              <a:rPr lang="en-US" dirty="0" err="1" smtClean="0"/>
              <a:t>Piwik</a:t>
            </a:r>
            <a:r>
              <a:rPr lang="en-US" dirty="0" smtClean="0"/>
              <a:t> plugin</a:t>
            </a:r>
          </a:p>
          <a:p>
            <a:pPr lvl="1"/>
            <a:r>
              <a:rPr lang="en-US" dirty="0" smtClean="0"/>
              <a:t>Aggregator software: simple server</a:t>
            </a:r>
          </a:p>
          <a:p>
            <a:endParaRPr lang="en-US" dirty="0" smtClean="0"/>
          </a:p>
          <a:p>
            <a:r>
              <a:rPr lang="en-US" dirty="0"/>
              <a:t>Deployed and tested with over 200 users</a:t>
            </a:r>
          </a:p>
          <a:p>
            <a:endParaRPr lang="en-US" dirty="0" smtClean="0"/>
          </a:p>
          <a:p>
            <a:r>
              <a:rPr lang="en-US" dirty="0" smtClean="0"/>
              <a:t>RSA public key cryptosystem</a:t>
            </a:r>
          </a:p>
          <a:p>
            <a:endParaRPr lang="en-US" dirty="0" smtClean="0"/>
          </a:p>
          <a:p>
            <a:endParaRPr lang="en-US" dirty="0"/>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24</a:t>
            </a:fld>
            <a:endParaRPr lang="en-US"/>
          </a:p>
        </p:txBody>
      </p:sp>
    </p:spTree>
    <p:extLst>
      <p:ext uri="{BB962C8B-B14F-4D97-AF65-F5344CB8AC3E}">
        <p14:creationId xmlns:p14="http://schemas.microsoft.com/office/powerpoint/2010/main" val="3997379402"/>
      </p:ext>
    </p:extLst>
  </p:cSld>
  <p:clrMapOvr>
    <a:masterClrMapping/>
  </p:clrMapOvr>
  <p:timing>
    <p:tnLst>
      <p:par>
        <p:cTn xmlns:p14="http://schemas.microsoft.com/office/powerpoint/2010/mai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Evaluation – Decryption Overhead</a:t>
            </a:r>
            <a:endParaRPr lang="en-US" dirty="0"/>
          </a:p>
        </p:txBody>
      </p:sp>
      <p:sp>
        <p:nvSpPr>
          <p:cNvPr id="3" name="Content Placeholder 2"/>
          <p:cNvSpPr>
            <a:spLocks noGrp="1"/>
          </p:cNvSpPr>
          <p:nvPr>
            <p:ph idx="1"/>
          </p:nvPr>
        </p:nvSpPr>
        <p:spPr/>
        <p:txBody>
          <a:bodyPr>
            <a:normAutofit fontScale="92500" lnSpcReduction="20000"/>
          </a:bodyPr>
          <a:lstStyle/>
          <a:p>
            <a:r>
              <a:rPr lang="en-US" dirty="0"/>
              <a:t>Aggregator: 2.4 GHz CPU, 2048-bit key</a:t>
            </a:r>
          </a:p>
          <a:p>
            <a:r>
              <a:rPr lang="en-US" dirty="0" smtClean="0"/>
              <a:t>Publisher: 50K users, 2 sets of queries/week</a:t>
            </a:r>
          </a:p>
          <a:p>
            <a:endParaRPr lang="en-US" dirty="0" smtClean="0"/>
          </a:p>
          <a:p>
            <a:pPr marL="514350" indent="-514350">
              <a:buFont typeface="+mj-lt"/>
              <a:buAutoNum type="arabicPeriod"/>
            </a:pPr>
            <a:r>
              <a:rPr lang="en-US" dirty="0" smtClean="0"/>
              <a:t>Information currently provided</a:t>
            </a:r>
          </a:p>
          <a:p>
            <a:pPr lvl="1"/>
            <a:r>
              <a:rPr lang="en-US" dirty="0" smtClean="0"/>
              <a:t>Demographics, other sites</a:t>
            </a:r>
          </a:p>
          <a:p>
            <a:pPr lvl="1"/>
            <a:r>
              <a:rPr lang="en-US" dirty="0" smtClean="0"/>
              <a:t>3.6 CPU hours/week</a:t>
            </a:r>
          </a:p>
          <a:p>
            <a:pPr marL="514350" indent="-514350">
              <a:buFont typeface="+mj-lt"/>
              <a:buAutoNum type="arabicPeriod"/>
            </a:pPr>
            <a:r>
              <a:rPr lang="en-US" dirty="0" smtClean="0"/>
              <a:t>Information available through our system</a:t>
            </a:r>
          </a:p>
          <a:p>
            <a:pPr lvl="1"/>
            <a:r>
              <a:rPr lang="en-US" dirty="0" smtClean="0"/>
              <a:t># pages browsed, search engines, visit frequency to other sites</a:t>
            </a:r>
          </a:p>
          <a:p>
            <a:pPr lvl="1"/>
            <a:r>
              <a:rPr lang="en-US" dirty="0" smtClean="0"/>
              <a:t>3 CPU hours/week</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25</a:t>
            </a:fld>
            <a:endParaRPr lang="en-US"/>
          </a:p>
        </p:txBody>
      </p:sp>
    </p:spTree>
    <p:extLst>
      <p:ext uri="{BB962C8B-B14F-4D97-AF65-F5344CB8AC3E}">
        <p14:creationId xmlns:p14="http://schemas.microsoft.com/office/powerpoint/2010/main" val="2510595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Evaluation – Client Overhead</a:t>
            </a:r>
            <a:endParaRPr lang="en-US" dirty="0"/>
          </a:p>
        </p:txBody>
      </p:sp>
      <p:sp>
        <p:nvSpPr>
          <p:cNvPr id="3" name="Content Placeholder 2"/>
          <p:cNvSpPr>
            <a:spLocks noGrp="1"/>
          </p:cNvSpPr>
          <p:nvPr>
            <p:ph idx="1"/>
          </p:nvPr>
        </p:nvSpPr>
        <p:spPr/>
        <p:txBody>
          <a:bodyPr/>
          <a:lstStyle/>
          <a:p>
            <a:r>
              <a:rPr lang="en-US" dirty="0" smtClean="0"/>
              <a:t>Bandwidth overhead</a:t>
            </a:r>
          </a:p>
          <a:p>
            <a:pPr lvl="1"/>
            <a:r>
              <a:rPr lang="en-US" dirty="0" smtClean="0"/>
              <a:t>&lt;100KB/week to download 11 queries</a:t>
            </a:r>
          </a:p>
          <a:p>
            <a:pPr lvl="1"/>
            <a:r>
              <a:rPr lang="en-US" dirty="0" smtClean="0"/>
              <a:t>8KB/week for all query responses</a:t>
            </a:r>
          </a:p>
          <a:p>
            <a:endParaRPr lang="en-US" dirty="0"/>
          </a:p>
          <a:p>
            <a:r>
              <a:rPr lang="en-US" dirty="0" smtClean="0"/>
              <a:t>CPU overhead for encryption</a:t>
            </a:r>
          </a:p>
          <a:p>
            <a:pPr lvl="1"/>
            <a:r>
              <a:rPr lang="en-US" dirty="0" smtClean="0"/>
              <a:t>Google Chrome: 380 </a:t>
            </a:r>
            <a:r>
              <a:rPr lang="en-US" dirty="0" err="1" smtClean="0"/>
              <a:t>enc</a:t>
            </a:r>
            <a:r>
              <a:rPr lang="en-US" dirty="0" smtClean="0"/>
              <a:t>/sec</a:t>
            </a:r>
          </a:p>
          <a:p>
            <a:pPr lvl="1"/>
            <a:r>
              <a:rPr lang="en-US" dirty="0" smtClean="0"/>
              <a:t>Firefox: 20 </a:t>
            </a:r>
            <a:r>
              <a:rPr lang="en-US" dirty="0" err="1" smtClean="0"/>
              <a:t>enc</a:t>
            </a:r>
            <a:r>
              <a:rPr lang="en-US" dirty="0" smtClean="0"/>
              <a:t>/sec</a:t>
            </a:r>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26</a:t>
            </a:fld>
            <a:endParaRPr lang="en-US"/>
          </a:p>
        </p:txBody>
      </p:sp>
    </p:spTree>
    <p:extLst>
      <p:ext uri="{BB962C8B-B14F-4D97-AF65-F5344CB8AC3E}">
        <p14:creationId xmlns:p14="http://schemas.microsoft.com/office/powerpoint/2010/main" val="3993359599"/>
      </p:ext>
    </p:extLst>
  </p:cSld>
  <p:clrMapOvr>
    <a:masterClrMapping/>
  </p:clrMapOvr>
  <p:timing>
    <p:tnLst>
      <p:par>
        <p:cTn xmlns:p14="http://schemas.microsoft.com/office/powerpoint/2010/mai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Summary</a:t>
            </a:r>
            <a:endParaRPr lang="en-US" dirty="0"/>
          </a:p>
        </p:txBody>
      </p:sp>
      <p:sp>
        <p:nvSpPr>
          <p:cNvPr id="3" name="Content Placeholder 2"/>
          <p:cNvSpPr>
            <a:spLocks noGrp="1"/>
          </p:cNvSpPr>
          <p:nvPr>
            <p:ph idx="1"/>
          </p:nvPr>
        </p:nvSpPr>
        <p:spPr/>
        <p:txBody>
          <a:bodyPr/>
          <a:lstStyle/>
          <a:p>
            <a:r>
              <a:rPr lang="en-US" dirty="0" smtClean="0"/>
              <a:t>Extended </a:t>
            </a:r>
            <a:r>
              <a:rPr lang="en-US" dirty="0"/>
              <a:t>a</a:t>
            </a:r>
            <a:r>
              <a:rPr lang="en-US" dirty="0" smtClean="0"/>
              <a:t>nalytics without tracking</a:t>
            </a:r>
          </a:p>
          <a:p>
            <a:pPr lvl="1"/>
            <a:r>
              <a:rPr lang="en-US" dirty="0" smtClean="0"/>
              <a:t>Differential privacy guarantees for users</a:t>
            </a:r>
          </a:p>
          <a:p>
            <a:pPr lvl="1"/>
            <a:r>
              <a:rPr lang="en-US" dirty="0" smtClean="0"/>
              <a:t>Aggregate information for publishers &amp; aggregators</a:t>
            </a:r>
          </a:p>
          <a:p>
            <a:endParaRPr lang="en-US" dirty="0"/>
          </a:p>
          <a:p>
            <a:r>
              <a:rPr lang="en-US" dirty="0" smtClean="0"/>
              <a:t>No new organizational component</a:t>
            </a:r>
          </a:p>
          <a:p>
            <a:endParaRPr lang="en-US" dirty="0"/>
          </a:p>
          <a:p>
            <a:r>
              <a:rPr lang="en-US" dirty="0" smtClean="0"/>
              <a:t>Practical &amp; feasible to deploy</a:t>
            </a:r>
            <a:endParaRPr lang="en-US" dirty="0"/>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27</a:t>
            </a:fld>
            <a:endParaRPr lang="en-US"/>
          </a:p>
        </p:txBody>
      </p:sp>
    </p:spTree>
    <p:extLst>
      <p:ext uri="{BB962C8B-B14F-4D97-AF65-F5344CB8AC3E}">
        <p14:creationId xmlns:p14="http://schemas.microsoft.com/office/powerpoint/2010/main" val="818273418"/>
      </p:ext>
    </p:extLst>
  </p:cSld>
  <p:clrMapOvr>
    <a:masterClrMapping/>
  </p:clrMapOvr>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by Data Aggregators</a:t>
            </a:r>
            <a:endParaRPr lang="en-US" dirty="0"/>
          </a:p>
        </p:txBody>
      </p:sp>
      <p:sp>
        <p:nvSpPr>
          <p:cNvPr id="3" name="Content Placeholder 2"/>
          <p:cNvSpPr>
            <a:spLocks noGrp="1"/>
          </p:cNvSpPr>
          <p:nvPr>
            <p:ph idx="1"/>
          </p:nvPr>
        </p:nvSpPr>
        <p:spPr>
          <a:xfrm>
            <a:off x="457199" y="3365500"/>
            <a:ext cx="8416925" cy="2990849"/>
          </a:xfrm>
        </p:spPr>
        <p:txBody>
          <a:bodyPr>
            <a:normAutofit fontScale="85000" lnSpcReduction="20000"/>
          </a:bodyPr>
          <a:lstStyle/>
          <a:p>
            <a:r>
              <a:rPr lang="en-US" sz="3300" b="1" dirty="0">
                <a:solidFill>
                  <a:srgbClr val="000000"/>
                </a:solidFill>
              </a:rPr>
              <a:t>Collect</a:t>
            </a:r>
            <a:r>
              <a:rPr lang="en-US" sz="3300" dirty="0">
                <a:solidFill>
                  <a:srgbClr val="000000"/>
                </a:solidFill>
              </a:rPr>
              <a:t> analytics</a:t>
            </a:r>
            <a:r>
              <a:rPr lang="en-US" sz="3300" dirty="0"/>
              <a:t> for </a:t>
            </a:r>
            <a:r>
              <a:rPr lang="en-US" sz="3300" b="1" dirty="0"/>
              <a:t>many publishers</a:t>
            </a:r>
            <a:r>
              <a:rPr lang="en-US" sz="3300" dirty="0"/>
              <a:t> from </a:t>
            </a:r>
            <a:r>
              <a:rPr lang="en-US" sz="3300" b="1" dirty="0">
                <a:solidFill>
                  <a:srgbClr val="000000"/>
                </a:solidFill>
              </a:rPr>
              <a:t>many </a:t>
            </a:r>
            <a:r>
              <a:rPr lang="en-US" sz="3300" b="1" dirty="0" smtClean="0">
                <a:solidFill>
                  <a:srgbClr val="000000"/>
                </a:solidFill>
              </a:rPr>
              <a:t>clients</a:t>
            </a:r>
          </a:p>
          <a:p>
            <a:pPr marL="0" indent="0">
              <a:buNone/>
            </a:pPr>
            <a:endParaRPr lang="en-US" sz="1900" b="1" dirty="0" smtClean="0"/>
          </a:p>
          <a:p>
            <a:r>
              <a:rPr lang="en-US" sz="3300" b="1" dirty="0" smtClean="0"/>
              <a:t>Infer</a:t>
            </a:r>
            <a:r>
              <a:rPr lang="en-US" sz="3300" dirty="0" smtClean="0"/>
              <a:t> </a:t>
            </a:r>
            <a:r>
              <a:rPr lang="en-US" sz="3300" b="1" dirty="0" smtClean="0"/>
              <a:t>extended analytics</a:t>
            </a:r>
          </a:p>
          <a:p>
            <a:pPr lvl="1"/>
            <a:r>
              <a:rPr lang="en-US" dirty="0" smtClean="0"/>
              <a:t>Age, gender, education level, other sites visited, …</a:t>
            </a:r>
          </a:p>
          <a:p>
            <a:pPr marL="0" indent="0">
              <a:buNone/>
            </a:pPr>
            <a:endParaRPr lang="en-US" sz="2100" dirty="0" smtClean="0"/>
          </a:p>
          <a:p>
            <a:r>
              <a:rPr lang="en-US" sz="3300" b="1" dirty="0" smtClean="0"/>
              <a:t>Provide aggregate information</a:t>
            </a:r>
            <a:r>
              <a:rPr lang="en-US" sz="3300" dirty="0" smtClean="0"/>
              <a:t> to publishers &amp; advertisers</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3</a:t>
            </a:fld>
            <a:endParaRPr lang="en-US"/>
          </a:p>
        </p:txBody>
      </p:sp>
      <p:pic>
        <p:nvPicPr>
          <p:cNvPr id="9" name="Picture 8" descr="web-server-icon.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0029" y="1860176"/>
            <a:ext cx="1232648" cy="1232648"/>
          </a:xfrm>
          <a:prstGeom prst="rect">
            <a:avLst/>
          </a:prstGeom>
        </p:spPr>
      </p:pic>
      <p:pic>
        <p:nvPicPr>
          <p:cNvPr id="10" name="Picture 9" descr="aggregator-192.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5365" y="1700739"/>
            <a:ext cx="1667435" cy="1528482"/>
          </a:xfrm>
          <a:prstGeom prst="rect">
            <a:avLst/>
          </a:prstGeom>
        </p:spPr>
      </p:pic>
      <p:cxnSp>
        <p:nvCxnSpPr>
          <p:cNvPr id="11" name="Straight Arrow Connector 10"/>
          <p:cNvCxnSpPr/>
          <p:nvPr/>
        </p:nvCxnSpPr>
        <p:spPr>
          <a:xfrm flipH="1">
            <a:off x="2336800" y="2476500"/>
            <a:ext cx="4156076" cy="7434"/>
          </a:xfrm>
          <a:prstGeom prst="straightConnector1">
            <a:avLst/>
          </a:prstGeom>
          <a:ln w="50800">
            <a:solidFill>
              <a:schemeClr val="tx1"/>
            </a:solidFill>
            <a:tailEnd type="arrow"/>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2508250" y="1868381"/>
            <a:ext cx="3984626" cy="461665"/>
          </a:xfrm>
          <a:prstGeom prst="rect">
            <a:avLst/>
          </a:prstGeom>
          <a:noFill/>
        </p:spPr>
        <p:txBody>
          <a:bodyPr wrap="square" rtlCol="0">
            <a:spAutoFit/>
          </a:bodyPr>
          <a:lstStyle/>
          <a:p>
            <a:r>
              <a:rPr lang="en-US" sz="2400" b="1" dirty="0" smtClean="0"/>
              <a:t>Aggregate Extended Analytics</a:t>
            </a:r>
            <a:endParaRPr lang="en-US" sz="2400" b="1" dirty="0"/>
          </a:p>
        </p:txBody>
      </p:sp>
      <p:sp>
        <p:nvSpPr>
          <p:cNvPr id="15" name="TextBox 14"/>
          <p:cNvSpPr txBox="1"/>
          <p:nvPr/>
        </p:nvSpPr>
        <p:spPr>
          <a:xfrm>
            <a:off x="6492876" y="1254949"/>
            <a:ext cx="2432280" cy="461665"/>
          </a:xfrm>
          <a:prstGeom prst="rect">
            <a:avLst/>
          </a:prstGeom>
          <a:noFill/>
        </p:spPr>
        <p:txBody>
          <a:bodyPr wrap="square" rtlCol="0">
            <a:spAutoFit/>
          </a:bodyPr>
          <a:lstStyle/>
          <a:p>
            <a:r>
              <a:rPr lang="en-US" sz="2400" b="1" dirty="0" smtClean="0"/>
              <a:t>Data Aggregator</a:t>
            </a:r>
            <a:endParaRPr lang="en-US" sz="2400" b="1" dirty="0"/>
          </a:p>
        </p:txBody>
      </p:sp>
      <p:sp>
        <p:nvSpPr>
          <p:cNvPr id="16" name="TextBox 15"/>
          <p:cNvSpPr txBox="1"/>
          <p:nvPr/>
        </p:nvSpPr>
        <p:spPr>
          <a:xfrm>
            <a:off x="770029" y="1254949"/>
            <a:ext cx="1382259" cy="461665"/>
          </a:xfrm>
          <a:prstGeom prst="rect">
            <a:avLst/>
          </a:prstGeom>
          <a:noFill/>
        </p:spPr>
        <p:txBody>
          <a:bodyPr wrap="none" rtlCol="0">
            <a:spAutoFit/>
          </a:bodyPr>
          <a:lstStyle/>
          <a:p>
            <a:r>
              <a:rPr lang="en-US" sz="2400" b="1" dirty="0" smtClean="0"/>
              <a:t>Publisher</a:t>
            </a:r>
            <a:endParaRPr lang="en-US" sz="2400" b="1" dirty="0"/>
          </a:p>
        </p:txBody>
      </p:sp>
    </p:spTree>
    <p:extLst>
      <p:ext uri="{BB962C8B-B14F-4D97-AF65-F5344CB8AC3E}">
        <p14:creationId xmlns:p14="http://schemas.microsoft.com/office/powerpoint/2010/main" val="1655713524"/>
      </p:ext>
    </p:extLst>
  </p:cSld>
  <p:clrMapOvr>
    <a:masterClrMapping/>
  </p:clrMapOvr>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Analytics Today</a:t>
            </a:r>
            <a:endParaRPr lang="en-US" dirty="0"/>
          </a:p>
        </p:txBody>
      </p:sp>
      <p:sp>
        <p:nvSpPr>
          <p:cNvPr id="4" name="Date Placeholder 3"/>
          <p:cNvSpPr>
            <a:spLocks noGrp="1"/>
          </p:cNvSpPr>
          <p:nvPr>
            <p:ph type="dt" sz="half" idx="10"/>
          </p:nvPr>
        </p:nvSpPr>
        <p:spPr/>
        <p:txBody>
          <a:bodyPr/>
          <a:lstStyle/>
          <a:p>
            <a:r>
              <a:rPr lang="en-US" smtClean="0"/>
              <a:t>Akkus et al.</a:t>
            </a:r>
            <a:endParaRPr lang="en-US"/>
          </a:p>
        </p:txBody>
      </p:sp>
      <p:sp>
        <p:nvSpPr>
          <p:cNvPr id="5" name="Footer Placeholder 4"/>
          <p:cNvSpPr>
            <a:spLocks noGrp="1"/>
          </p:cNvSpPr>
          <p:nvPr>
            <p:ph type="ftr" sz="quarter" idx="11"/>
          </p:nvPr>
        </p:nvSpPr>
        <p:spPr/>
        <p:txBody>
          <a:bodyPr/>
          <a:lstStyle/>
          <a:p>
            <a:r>
              <a:rPr lang="en-US" smtClean="0"/>
              <a:t>Non-tracking Web Analytics</a:t>
            </a:r>
            <a:endParaRPr lang="en-US"/>
          </a:p>
        </p:txBody>
      </p:sp>
      <p:sp>
        <p:nvSpPr>
          <p:cNvPr id="6" name="Slide Number Placeholder 5"/>
          <p:cNvSpPr>
            <a:spLocks noGrp="1"/>
          </p:cNvSpPr>
          <p:nvPr>
            <p:ph type="sldNum" sz="quarter" idx="12"/>
          </p:nvPr>
        </p:nvSpPr>
        <p:spPr/>
        <p:txBody>
          <a:bodyPr/>
          <a:lstStyle/>
          <a:p>
            <a:fld id="{195E9BE9-2528-A549-A08E-24F28092EEB4}" type="slidenum">
              <a:rPr lang="en-US" smtClean="0"/>
              <a:t>4</a:t>
            </a:fld>
            <a:endParaRPr lang="en-US"/>
          </a:p>
        </p:txBody>
      </p:sp>
      <p:pic>
        <p:nvPicPr>
          <p:cNvPr id="7" name="Picture 6" descr="computer-client-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31542" y="4553089"/>
            <a:ext cx="1023756" cy="1263698"/>
          </a:xfrm>
          <a:prstGeom prst="rect">
            <a:avLst/>
          </a:prstGeom>
        </p:spPr>
      </p:pic>
      <p:pic>
        <p:nvPicPr>
          <p:cNvPr id="8" name="Picture 7"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27096" y="2259014"/>
            <a:ext cx="1232648" cy="1232648"/>
          </a:xfrm>
          <a:prstGeom prst="rect">
            <a:avLst/>
          </a:prstGeom>
        </p:spPr>
      </p:pic>
      <p:pic>
        <p:nvPicPr>
          <p:cNvPr id="9" name="Picture 8" descr="aggregator-19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66990" y="2133508"/>
            <a:ext cx="1667435" cy="1528482"/>
          </a:xfrm>
          <a:prstGeom prst="rect">
            <a:avLst/>
          </a:prstGeom>
        </p:spPr>
      </p:pic>
      <p:pic>
        <p:nvPicPr>
          <p:cNvPr id="11" name="Picture 10"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825" y="2259014"/>
            <a:ext cx="1232648" cy="1232648"/>
          </a:xfrm>
          <a:prstGeom prst="rect">
            <a:avLst/>
          </a:prstGeom>
        </p:spPr>
      </p:pic>
      <p:cxnSp>
        <p:nvCxnSpPr>
          <p:cNvPr id="12" name="Straight Arrow Connector 11"/>
          <p:cNvCxnSpPr>
            <a:stCxn id="7" idx="0"/>
            <a:endCxn id="8" idx="2"/>
          </p:cNvCxnSpPr>
          <p:nvPr/>
        </p:nvCxnSpPr>
        <p:spPr>
          <a:xfrm flipV="1">
            <a:off x="5243420" y="3491662"/>
            <a:ext cx="0" cy="1061427"/>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p:nvPr/>
        </p:nvCxnSpPr>
        <p:spPr>
          <a:xfrm flipH="1" flipV="1">
            <a:off x="1531098" y="3661990"/>
            <a:ext cx="3095999" cy="891100"/>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19" name="Group 18"/>
          <p:cNvGrpSpPr/>
          <p:nvPr/>
        </p:nvGrpSpPr>
        <p:grpSpPr>
          <a:xfrm>
            <a:off x="577056" y="4505065"/>
            <a:ext cx="1023756" cy="1311722"/>
            <a:chOff x="1480956" y="1987991"/>
            <a:chExt cx="1023756" cy="1311722"/>
          </a:xfrm>
        </p:grpSpPr>
        <p:pic>
          <p:nvPicPr>
            <p:cNvPr id="20" name="Picture 19" descr="computer-client.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480956" y="1987991"/>
              <a:ext cx="1023756" cy="1023756"/>
            </a:xfrm>
            <a:prstGeom prst="rect">
              <a:avLst/>
            </a:prstGeom>
          </p:spPr>
        </p:pic>
        <p:pic>
          <p:nvPicPr>
            <p:cNvPr id="21" name="Picture 20" descr="user-male-red-72.png"/>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480956" y="2705353"/>
              <a:ext cx="594360" cy="594360"/>
            </a:xfrm>
            <a:prstGeom prst="rect">
              <a:avLst/>
            </a:prstGeom>
          </p:spPr>
        </p:pic>
      </p:grpSp>
      <p:cxnSp>
        <p:nvCxnSpPr>
          <p:cNvPr id="22" name="Straight Arrow Connector 21"/>
          <p:cNvCxnSpPr/>
          <p:nvPr/>
        </p:nvCxnSpPr>
        <p:spPr>
          <a:xfrm flipV="1">
            <a:off x="1006452" y="3491662"/>
            <a:ext cx="0" cy="1061427"/>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pic>
        <p:nvPicPr>
          <p:cNvPr id="23" name="Picture 22"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55501" y="2259014"/>
            <a:ext cx="1232648" cy="1232648"/>
          </a:xfrm>
          <a:prstGeom prst="rect">
            <a:avLst/>
          </a:prstGeom>
        </p:spPr>
      </p:pic>
      <p:cxnSp>
        <p:nvCxnSpPr>
          <p:cNvPr id="24" name="Straight Arrow Connector 23"/>
          <p:cNvCxnSpPr/>
          <p:nvPr/>
        </p:nvCxnSpPr>
        <p:spPr>
          <a:xfrm flipV="1">
            <a:off x="1531098" y="3661990"/>
            <a:ext cx="1640727" cy="843075"/>
          </a:xfrm>
          <a:prstGeom prst="straightConnector1">
            <a:avLst/>
          </a:prstGeom>
          <a:ln w="50800">
            <a:solidFill>
              <a:schemeClr val="tx1">
                <a:lumMod val="95000"/>
                <a:lumOff val="5000"/>
              </a:schemeClr>
            </a:solidFill>
            <a:tailEnd type="arrow"/>
          </a:ln>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1642739" y="3491662"/>
            <a:ext cx="6104261" cy="1551264"/>
            <a:chOff x="1595114" y="3777412"/>
            <a:chExt cx="6104261" cy="1551264"/>
          </a:xfrm>
        </p:grpSpPr>
        <p:grpSp>
          <p:nvGrpSpPr>
            <p:cNvPr id="15" name="Group 14"/>
            <p:cNvGrpSpPr/>
            <p:nvPr/>
          </p:nvGrpSpPr>
          <p:grpSpPr>
            <a:xfrm>
              <a:off x="5707673" y="3947740"/>
              <a:ext cx="1991702" cy="1380936"/>
              <a:chOff x="5707673" y="2820615"/>
              <a:chExt cx="1991702" cy="1380936"/>
            </a:xfrm>
          </p:grpSpPr>
          <p:cxnSp>
            <p:nvCxnSpPr>
              <p:cNvPr id="16" name="Straight Arrow Connector 15"/>
              <p:cNvCxnSpPr/>
              <p:nvPr/>
            </p:nvCxnSpPr>
            <p:spPr>
              <a:xfrm flipV="1">
                <a:off x="5707673" y="2820615"/>
                <a:ext cx="1991702" cy="1380936"/>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p:nvPr/>
            </p:nvCxnSpPr>
            <p:spPr>
              <a:xfrm flipV="1">
                <a:off x="5707673" y="2820615"/>
                <a:ext cx="1688209"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cxnSp>
          <p:nvCxnSpPr>
            <p:cNvPr id="28" name="Straight Arrow Connector 27"/>
            <p:cNvCxnSpPr/>
            <p:nvPr/>
          </p:nvCxnSpPr>
          <p:spPr>
            <a:xfrm flipV="1">
              <a:off x="1595114" y="3947740"/>
              <a:ext cx="5580386"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V="1">
              <a:off x="1595114" y="3777412"/>
              <a:ext cx="5424251" cy="1198562"/>
            </a:xfrm>
            <a:prstGeom prst="straightConnector1">
              <a:avLst/>
            </a:prstGeom>
            <a:ln w="50800">
              <a:solidFill>
                <a:srgbClr val="FF0000"/>
              </a:solidFill>
              <a:tailEnd type="arrow"/>
            </a:ln>
          </p:spPr>
          <p:style>
            <a:lnRef idx="2">
              <a:schemeClr val="accent1"/>
            </a:lnRef>
            <a:fillRef idx="0">
              <a:schemeClr val="accent1"/>
            </a:fillRef>
            <a:effectRef idx="1">
              <a:schemeClr val="accent1"/>
            </a:effectRef>
            <a:fontRef idx="minor">
              <a:schemeClr val="tx1"/>
            </a:fontRef>
          </p:style>
        </p:cxnSp>
      </p:grpSp>
      <p:sp>
        <p:nvSpPr>
          <p:cNvPr id="29" name="TextBox 28"/>
          <p:cNvSpPr txBox="1"/>
          <p:nvPr/>
        </p:nvSpPr>
        <p:spPr>
          <a:xfrm>
            <a:off x="561181" y="1686252"/>
            <a:ext cx="1382259" cy="461665"/>
          </a:xfrm>
          <a:prstGeom prst="rect">
            <a:avLst/>
          </a:prstGeom>
          <a:noFill/>
        </p:spPr>
        <p:txBody>
          <a:bodyPr wrap="none" rtlCol="0">
            <a:spAutoFit/>
          </a:bodyPr>
          <a:lstStyle/>
          <a:p>
            <a:r>
              <a:rPr lang="en-US" sz="2400" b="1" dirty="0" smtClean="0"/>
              <a:t>Publisher</a:t>
            </a:r>
            <a:endParaRPr lang="en-US" sz="2400" b="1" dirty="0"/>
          </a:p>
        </p:txBody>
      </p:sp>
      <p:sp>
        <p:nvSpPr>
          <p:cNvPr id="31" name="TextBox 30"/>
          <p:cNvSpPr txBox="1"/>
          <p:nvPr/>
        </p:nvSpPr>
        <p:spPr>
          <a:xfrm>
            <a:off x="1665246" y="5067156"/>
            <a:ext cx="925554" cy="461665"/>
          </a:xfrm>
          <a:prstGeom prst="rect">
            <a:avLst/>
          </a:prstGeom>
          <a:noFill/>
        </p:spPr>
        <p:txBody>
          <a:bodyPr wrap="none" rtlCol="0">
            <a:spAutoFit/>
          </a:bodyPr>
          <a:lstStyle/>
          <a:p>
            <a:r>
              <a:rPr lang="en-US" sz="2400" b="1" dirty="0" smtClean="0"/>
              <a:t>Client</a:t>
            </a:r>
            <a:endParaRPr lang="en-US" sz="2400" b="1" dirty="0"/>
          </a:p>
        </p:txBody>
      </p:sp>
      <p:sp>
        <p:nvSpPr>
          <p:cNvPr id="27" name="TextBox 26"/>
          <p:cNvSpPr txBox="1"/>
          <p:nvPr/>
        </p:nvSpPr>
        <p:spPr>
          <a:xfrm>
            <a:off x="6822845" y="1686252"/>
            <a:ext cx="2432280" cy="461665"/>
          </a:xfrm>
          <a:prstGeom prst="rect">
            <a:avLst/>
          </a:prstGeom>
          <a:noFill/>
        </p:spPr>
        <p:txBody>
          <a:bodyPr wrap="square" rtlCol="0">
            <a:spAutoFit/>
          </a:bodyPr>
          <a:lstStyle/>
          <a:p>
            <a:r>
              <a:rPr lang="en-US" sz="2400" b="1" dirty="0" smtClean="0"/>
              <a:t>Data Aggregator</a:t>
            </a:r>
            <a:endParaRPr lang="en-US" sz="2400" b="1" dirty="0"/>
          </a:p>
        </p:txBody>
      </p:sp>
    </p:spTree>
    <p:extLst>
      <p:ext uri="{BB962C8B-B14F-4D97-AF65-F5344CB8AC3E}">
        <p14:creationId xmlns:p14="http://schemas.microsoft.com/office/powerpoint/2010/main" val="3742819374"/>
      </p:ext>
    </p:extLst>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Tracking</a:t>
            </a:r>
            <a:endParaRPr lang="en-US" dirty="0"/>
          </a:p>
        </p:txBody>
      </p:sp>
      <p:sp>
        <p:nvSpPr>
          <p:cNvPr id="3" name="Content Placeholder 2"/>
          <p:cNvSpPr>
            <a:spLocks noGrp="1"/>
          </p:cNvSpPr>
          <p:nvPr>
            <p:ph idx="1"/>
          </p:nvPr>
        </p:nvSpPr>
        <p:spPr/>
        <p:txBody>
          <a:bodyPr>
            <a:noAutofit/>
          </a:bodyPr>
          <a:lstStyle/>
          <a:p>
            <a:r>
              <a:rPr lang="en-US" dirty="0" smtClean="0"/>
              <a:t>Data aggregators </a:t>
            </a:r>
            <a:r>
              <a:rPr lang="en-US" dirty="0" smtClean="0">
                <a:solidFill>
                  <a:srgbClr val="FF0000"/>
                </a:solidFill>
              </a:rPr>
              <a:t>criticized</a:t>
            </a:r>
          </a:p>
          <a:p>
            <a:pPr lvl="1"/>
            <a:r>
              <a:rPr lang="en-US" sz="2600" dirty="0" smtClean="0"/>
              <a:t>Collection of individual information</a:t>
            </a:r>
          </a:p>
          <a:p>
            <a:endParaRPr lang="en-US" sz="1200" dirty="0"/>
          </a:p>
          <a:p>
            <a:r>
              <a:rPr lang="en-US" dirty="0" smtClean="0"/>
              <a:t>Criticisms led to </a:t>
            </a:r>
            <a:r>
              <a:rPr lang="en-US" dirty="0" smtClean="0">
                <a:solidFill>
                  <a:srgbClr val="FF0000"/>
                </a:solidFill>
              </a:rPr>
              <a:t>reactions</a:t>
            </a:r>
          </a:p>
          <a:p>
            <a:pPr lvl="1"/>
            <a:r>
              <a:rPr lang="en-US" sz="2600" b="1" dirty="0" smtClean="0"/>
              <a:t>Do-not-Track</a:t>
            </a:r>
            <a:r>
              <a:rPr lang="en-US" sz="2600" dirty="0" smtClean="0"/>
              <a:t> proposal, </a:t>
            </a:r>
            <a:r>
              <a:rPr lang="en-US" sz="2600" b="1" dirty="0" smtClean="0"/>
              <a:t>EU cookie law</a:t>
            </a:r>
          </a:p>
          <a:p>
            <a:pPr lvl="1"/>
            <a:r>
              <a:rPr lang="en-US" sz="2600" dirty="0" smtClean="0"/>
              <a:t>Voluntary </a:t>
            </a:r>
            <a:r>
              <a:rPr lang="en-US" sz="2600" b="1" dirty="0" smtClean="0"/>
              <a:t>opt-out</a:t>
            </a:r>
            <a:r>
              <a:rPr lang="en-US" sz="2600" dirty="0" smtClean="0"/>
              <a:t> mechanisms by aggregators</a:t>
            </a:r>
          </a:p>
          <a:p>
            <a:pPr lvl="1"/>
            <a:r>
              <a:rPr lang="en-US" sz="2600" b="1" dirty="0" smtClean="0"/>
              <a:t>Client-side tools</a:t>
            </a:r>
            <a:r>
              <a:rPr lang="en-US" sz="2600" dirty="0" smtClean="0"/>
              <a:t> to blacklist aggregators</a:t>
            </a:r>
          </a:p>
          <a:p>
            <a:endParaRPr lang="en-US" sz="1200" dirty="0"/>
          </a:p>
          <a:p>
            <a:r>
              <a:rPr lang="en-US" dirty="0" smtClean="0">
                <a:solidFill>
                  <a:srgbClr val="FF0000"/>
                </a:solidFill>
              </a:rPr>
              <a:t>Fewer </a:t>
            </a:r>
            <a:r>
              <a:rPr lang="en-US" dirty="0" smtClean="0">
                <a:solidFill>
                  <a:srgbClr val="000000"/>
                </a:solidFill>
              </a:rPr>
              <a:t>tracked</a:t>
            </a:r>
            <a:r>
              <a:rPr lang="en-US" dirty="0" smtClean="0">
                <a:solidFill>
                  <a:srgbClr val="FF0000"/>
                </a:solidFill>
              </a:rPr>
              <a:t> users</a:t>
            </a:r>
            <a:r>
              <a:rPr lang="en-US" dirty="0" smtClean="0"/>
              <a:t> </a:t>
            </a:r>
            <a:r>
              <a:rPr lang="en-US" dirty="0" smtClean="0">
                <a:sym typeface="Wingdings"/>
              </a:rPr>
              <a:t> </a:t>
            </a:r>
            <a:r>
              <a:rPr lang="en-US" dirty="0" smtClean="0">
                <a:solidFill>
                  <a:srgbClr val="FF0000"/>
                </a:solidFill>
                <a:sym typeface="Wingdings"/>
              </a:rPr>
              <a:t>less data</a:t>
            </a:r>
            <a:r>
              <a:rPr lang="en-US" dirty="0" smtClean="0">
                <a:sym typeface="Wingdings"/>
              </a:rPr>
              <a:t> for inference </a:t>
            </a:r>
          </a:p>
          <a:p>
            <a:pPr marL="0" indent="0">
              <a:buNone/>
            </a:pPr>
            <a:r>
              <a:rPr lang="en-US" dirty="0" smtClean="0">
                <a:sym typeface="Wingdings"/>
              </a:rPr>
              <a:t> </a:t>
            </a:r>
            <a:r>
              <a:rPr lang="en-US" b="1" dirty="0" smtClean="0">
                <a:solidFill>
                  <a:srgbClr val="FF0000"/>
                </a:solidFill>
                <a:sym typeface="Wingdings"/>
              </a:rPr>
              <a:t>worse extended analytics</a:t>
            </a:r>
            <a:r>
              <a:rPr lang="en-US" dirty="0" smtClean="0">
                <a:sym typeface="Wingdings"/>
              </a:rPr>
              <a:t> for publishers</a:t>
            </a: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5</a:t>
            </a:fld>
            <a:endParaRPr lang="en-US"/>
          </a:p>
        </p:txBody>
      </p:sp>
    </p:spTree>
    <p:extLst>
      <p:ext uri="{BB962C8B-B14F-4D97-AF65-F5344CB8AC3E}">
        <p14:creationId xmlns:p14="http://schemas.microsoft.com/office/powerpoint/2010/main" val="440860818"/>
      </p:ext>
    </p:extLst>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Goal</a:t>
            </a:r>
            <a:endParaRPr lang="en-US" dirty="0"/>
          </a:p>
        </p:txBody>
      </p:sp>
      <p:sp>
        <p:nvSpPr>
          <p:cNvPr id="3" name="Content Placeholder 2"/>
          <p:cNvSpPr>
            <a:spLocks noGrp="1"/>
          </p:cNvSpPr>
          <p:nvPr>
            <p:ph idx="1"/>
          </p:nvPr>
        </p:nvSpPr>
        <p:spPr/>
        <p:txBody>
          <a:bodyPr/>
          <a:lstStyle/>
          <a:p>
            <a:pPr marL="0" indent="0">
              <a:buNone/>
            </a:pPr>
            <a:endParaRPr lang="en-US" dirty="0"/>
          </a:p>
        </p:txBody>
      </p:sp>
      <p:sp>
        <p:nvSpPr>
          <p:cNvPr id="4" name="Rounded Rectangle 3"/>
          <p:cNvSpPr/>
          <p:nvPr/>
        </p:nvSpPr>
        <p:spPr>
          <a:xfrm>
            <a:off x="1419412" y="1912471"/>
            <a:ext cx="6125882" cy="3601104"/>
          </a:xfrm>
          <a:prstGeom prst="roundRect">
            <a:avLst/>
          </a:prstGeom>
          <a:solidFill>
            <a:srgbClr val="FFFF00"/>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4400" dirty="0" smtClean="0">
                <a:solidFill>
                  <a:schemeClr val="tx1"/>
                </a:solidFill>
              </a:rPr>
              <a:t>Replicate the functionality of today’s systems </a:t>
            </a:r>
          </a:p>
          <a:p>
            <a:pPr algn="ctr"/>
            <a:r>
              <a:rPr lang="en-US" sz="4400" dirty="0" smtClean="0">
                <a:solidFill>
                  <a:schemeClr val="tx1"/>
                </a:solidFill>
              </a:rPr>
              <a:t>without tracking</a:t>
            </a:r>
            <a:endParaRPr lang="en-US" sz="4400" dirty="0">
              <a:solidFill>
                <a:schemeClr val="tx1"/>
              </a:solidFill>
            </a:endParaRPr>
          </a:p>
        </p:txBody>
      </p:sp>
      <p:sp>
        <p:nvSpPr>
          <p:cNvPr id="6" name="Date Placeholder 5"/>
          <p:cNvSpPr>
            <a:spLocks noGrp="1"/>
          </p:cNvSpPr>
          <p:nvPr>
            <p:ph type="dt" sz="half" idx="10"/>
          </p:nvPr>
        </p:nvSpPr>
        <p:spPr/>
        <p:txBody>
          <a:bodyPr/>
          <a:lstStyle/>
          <a:p>
            <a:r>
              <a:rPr lang="en-US" smtClean="0"/>
              <a:t>Akkus et al.</a:t>
            </a:r>
            <a:endParaRPr lang="en-US"/>
          </a:p>
        </p:txBody>
      </p:sp>
      <p:sp>
        <p:nvSpPr>
          <p:cNvPr id="7" name="Footer Placeholder 6"/>
          <p:cNvSpPr>
            <a:spLocks noGrp="1"/>
          </p:cNvSpPr>
          <p:nvPr>
            <p:ph type="ftr" sz="quarter" idx="11"/>
          </p:nvPr>
        </p:nvSpPr>
        <p:spPr/>
        <p:txBody>
          <a:bodyPr/>
          <a:lstStyle/>
          <a:p>
            <a:r>
              <a:rPr lang="en-US" smtClean="0"/>
              <a:t>Non-tracking Web Analytics</a:t>
            </a:r>
            <a:endParaRPr lang="en-US"/>
          </a:p>
        </p:txBody>
      </p:sp>
      <p:sp>
        <p:nvSpPr>
          <p:cNvPr id="8" name="Slide Number Placeholder 7"/>
          <p:cNvSpPr>
            <a:spLocks noGrp="1"/>
          </p:cNvSpPr>
          <p:nvPr>
            <p:ph type="sldNum" sz="quarter" idx="12"/>
          </p:nvPr>
        </p:nvSpPr>
        <p:spPr/>
        <p:txBody>
          <a:bodyPr/>
          <a:lstStyle/>
          <a:p>
            <a:fld id="{195E9BE9-2528-A549-A08E-24F28092EEB4}" type="slidenum">
              <a:rPr lang="en-US" smtClean="0"/>
              <a:t>6</a:t>
            </a:fld>
            <a:endParaRPr lang="en-US"/>
          </a:p>
        </p:txBody>
      </p:sp>
    </p:spTree>
    <p:extLst>
      <p:ext uri="{BB962C8B-B14F-4D97-AF65-F5344CB8AC3E}">
        <p14:creationId xmlns:p14="http://schemas.microsoft.com/office/powerpoint/2010/main" val="3813847137"/>
      </p:ext>
    </p:extLst>
  </p:cSld>
  <p:clrMapOvr>
    <a:masterClrMapping/>
  </p:clrMapOvr>
  <p:timing>
    <p:tnLst>
      <p:par>
        <p:cTn xmlns:p14="http://schemas.microsoft.com/office/powerpoint/2010/mai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Specific Goals</a:t>
            </a:r>
            <a:endParaRPr lang="en-US" dirty="0"/>
          </a:p>
        </p:txBody>
      </p:sp>
      <p:sp>
        <p:nvSpPr>
          <p:cNvPr id="3" name="Content Placeholder 2"/>
          <p:cNvSpPr>
            <a:spLocks noGrp="1"/>
          </p:cNvSpPr>
          <p:nvPr>
            <p:ph idx="1"/>
          </p:nvPr>
        </p:nvSpPr>
        <p:spPr/>
        <p:txBody>
          <a:bodyPr>
            <a:normAutofit lnSpcReduction="10000"/>
          </a:bodyPr>
          <a:lstStyle/>
          <a:p>
            <a:r>
              <a:rPr lang="en-US" dirty="0" smtClean="0"/>
              <a:t>Privacy</a:t>
            </a:r>
          </a:p>
          <a:p>
            <a:pPr lvl="1"/>
            <a:r>
              <a:rPr lang="en-US" dirty="0" smtClean="0"/>
              <a:t>No individual information collected by publishers &amp; aggregators</a:t>
            </a:r>
          </a:p>
          <a:p>
            <a:endParaRPr lang="en-US" dirty="0"/>
          </a:p>
          <a:p>
            <a:r>
              <a:rPr lang="en-US" dirty="0" smtClean="0"/>
              <a:t>Functionality</a:t>
            </a:r>
          </a:p>
          <a:p>
            <a:pPr lvl="1"/>
            <a:r>
              <a:rPr lang="en-US" dirty="0"/>
              <a:t>Aggregate information for publishers &amp; aggregators</a:t>
            </a:r>
          </a:p>
          <a:p>
            <a:pPr lvl="1"/>
            <a:r>
              <a:rPr lang="en-US" dirty="0" smtClean="0"/>
              <a:t>No </a:t>
            </a:r>
            <a:r>
              <a:rPr lang="en-US" dirty="0"/>
              <a:t>new organizational </a:t>
            </a:r>
            <a:r>
              <a:rPr lang="en-US" dirty="0" smtClean="0"/>
              <a:t>components</a:t>
            </a:r>
          </a:p>
          <a:p>
            <a:pPr lvl="1"/>
            <a:r>
              <a:rPr lang="en-US" dirty="0" smtClean="0"/>
              <a:t>Practical and efficient</a:t>
            </a:r>
            <a:endParaRPr lang="en-US" dirty="0"/>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7</a:t>
            </a:fld>
            <a:endParaRPr lang="en-US"/>
          </a:p>
        </p:txBody>
      </p:sp>
    </p:spTree>
    <p:extLst>
      <p:ext uri="{BB962C8B-B14F-4D97-AF65-F5344CB8AC3E}">
        <p14:creationId xmlns:p14="http://schemas.microsoft.com/office/powerpoint/2010/main" val="3540608176"/>
      </p:ext>
    </p:extLst>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Outline</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solidFill>
                  <a:srgbClr val="7F7F7F"/>
                </a:solidFill>
              </a:rPr>
              <a:t>Motivation &amp; Goals</a:t>
            </a:r>
          </a:p>
          <a:p>
            <a:endParaRPr lang="en-US" dirty="0" smtClean="0"/>
          </a:p>
          <a:p>
            <a:r>
              <a:rPr lang="en-US" b="1" dirty="0" smtClean="0"/>
              <a:t>Components &amp; Assumptions</a:t>
            </a:r>
          </a:p>
          <a:p>
            <a:endParaRPr lang="en-US" dirty="0" smtClean="0">
              <a:solidFill>
                <a:srgbClr val="7F7F7F"/>
              </a:solidFill>
            </a:endParaRPr>
          </a:p>
          <a:p>
            <a:r>
              <a:rPr lang="en-US" dirty="0" smtClean="0">
                <a:solidFill>
                  <a:srgbClr val="7F7F7F"/>
                </a:solidFill>
              </a:rPr>
              <a:t>Non-tracking Analytics</a:t>
            </a:r>
          </a:p>
          <a:p>
            <a:endParaRPr lang="en-US" dirty="0" smtClean="0">
              <a:solidFill>
                <a:srgbClr val="7F7F7F"/>
              </a:solidFill>
            </a:endParaRPr>
          </a:p>
          <a:p>
            <a:r>
              <a:rPr lang="en-US" dirty="0" smtClean="0">
                <a:solidFill>
                  <a:srgbClr val="7F7F7F"/>
                </a:solidFill>
              </a:rPr>
              <a:t>Implementation &amp; Evaluation</a:t>
            </a:r>
          </a:p>
          <a:p>
            <a:endParaRPr lang="en-US" dirty="0" smtClean="0">
              <a:solidFill>
                <a:srgbClr val="7F7F7F"/>
              </a:solidFill>
            </a:endParaRPr>
          </a:p>
          <a:p>
            <a:r>
              <a:rPr lang="en-US" dirty="0" smtClean="0">
                <a:solidFill>
                  <a:srgbClr val="7F7F7F"/>
                </a:solidFill>
              </a:rPr>
              <a:t>Conclusion</a:t>
            </a:r>
            <a:endParaRPr lang="en-US" dirty="0">
              <a:solidFill>
                <a:srgbClr val="7F7F7F"/>
              </a:solidFill>
            </a:endParaRPr>
          </a:p>
        </p:txBody>
      </p:sp>
      <p:sp>
        <p:nvSpPr>
          <p:cNvPr id="5" name="Date Placeholder 4"/>
          <p:cNvSpPr>
            <a:spLocks noGrp="1"/>
          </p:cNvSpPr>
          <p:nvPr>
            <p:ph type="dt" sz="half" idx="10"/>
          </p:nvPr>
        </p:nvSpPr>
        <p:spPr/>
        <p:txBody>
          <a:bodyPr/>
          <a:lstStyle/>
          <a:p>
            <a:r>
              <a:rPr lang="en-US" smtClean="0"/>
              <a:t>Akkus et al.</a:t>
            </a:r>
            <a:endParaRPr lang="en-US"/>
          </a:p>
        </p:txBody>
      </p:sp>
      <p:sp>
        <p:nvSpPr>
          <p:cNvPr id="6" name="Footer Placeholder 5"/>
          <p:cNvSpPr>
            <a:spLocks noGrp="1"/>
          </p:cNvSpPr>
          <p:nvPr>
            <p:ph type="ftr" sz="quarter" idx="11"/>
          </p:nvPr>
        </p:nvSpPr>
        <p:spPr/>
        <p:txBody>
          <a:bodyPr/>
          <a:lstStyle/>
          <a:p>
            <a:r>
              <a:rPr lang="en-US" smtClean="0"/>
              <a:t>Non-tracking Web Analytics</a:t>
            </a:r>
            <a:endParaRPr lang="en-US"/>
          </a:p>
        </p:txBody>
      </p:sp>
      <p:sp>
        <p:nvSpPr>
          <p:cNvPr id="7" name="Slide Number Placeholder 6"/>
          <p:cNvSpPr>
            <a:spLocks noGrp="1"/>
          </p:cNvSpPr>
          <p:nvPr>
            <p:ph type="sldNum" sz="quarter" idx="12"/>
          </p:nvPr>
        </p:nvSpPr>
        <p:spPr/>
        <p:txBody>
          <a:bodyPr/>
          <a:lstStyle/>
          <a:p>
            <a:fld id="{195E9BE9-2528-A549-A08E-24F28092EEB4}" type="slidenum">
              <a:rPr lang="en-US" smtClean="0"/>
              <a:t>8</a:t>
            </a:fld>
            <a:endParaRPr lang="en-US"/>
          </a:p>
        </p:txBody>
      </p:sp>
    </p:spTree>
    <p:extLst>
      <p:ext uri="{BB962C8B-B14F-4D97-AF65-F5344CB8AC3E}">
        <p14:creationId xmlns:p14="http://schemas.microsoft.com/office/powerpoint/2010/main" val="838040708"/>
      </p:ext>
    </p:extLst>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a:t>
            </a:r>
            <a:endParaRPr lang="en-US" dirty="0"/>
          </a:p>
        </p:txBody>
      </p:sp>
      <p:sp>
        <p:nvSpPr>
          <p:cNvPr id="3" name="Content Placeholder 2"/>
          <p:cNvSpPr>
            <a:spLocks noGrp="1"/>
          </p:cNvSpPr>
          <p:nvPr>
            <p:ph idx="1"/>
          </p:nvPr>
        </p:nvSpPr>
        <p:spPr>
          <a:xfrm>
            <a:off x="2046940" y="1600200"/>
            <a:ext cx="6813178" cy="4525963"/>
          </a:xfrm>
        </p:spPr>
        <p:txBody>
          <a:bodyPr>
            <a:normAutofit lnSpcReduction="10000"/>
          </a:bodyPr>
          <a:lstStyle/>
          <a:p>
            <a:r>
              <a:rPr lang="en-US" sz="3600" b="1" dirty="0" smtClean="0"/>
              <a:t>Client</a:t>
            </a:r>
            <a:r>
              <a:rPr lang="en-US" sz="3600" dirty="0" smtClean="0"/>
              <a:t> locally stores information about the user</a:t>
            </a:r>
          </a:p>
          <a:p>
            <a:pPr marL="0" indent="0">
              <a:buNone/>
            </a:pPr>
            <a:endParaRPr lang="en-US" b="1" dirty="0" smtClean="0"/>
          </a:p>
          <a:p>
            <a:r>
              <a:rPr lang="en-US" sz="3600" b="1" dirty="0" smtClean="0"/>
              <a:t>Publisher</a:t>
            </a:r>
            <a:r>
              <a:rPr lang="en-US" sz="3600" dirty="0" smtClean="0"/>
              <a:t> serves webpages to clients</a:t>
            </a:r>
          </a:p>
          <a:p>
            <a:pPr marL="0" indent="0">
              <a:buNone/>
            </a:pPr>
            <a:endParaRPr lang="en-US" b="1" dirty="0" smtClean="0"/>
          </a:p>
          <a:p>
            <a:r>
              <a:rPr lang="en-US" sz="3600" b="1" dirty="0" smtClean="0"/>
              <a:t>Aggregator</a:t>
            </a:r>
            <a:r>
              <a:rPr lang="en-US" sz="3600" dirty="0" smtClean="0"/>
              <a:t> provides aggregation service</a:t>
            </a:r>
            <a:endParaRPr lang="en-US" sz="3600" dirty="0"/>
          </a:p>
        </p:txBody>
      </p:sp>
      <p:pic>
        <p:nvPicPr>
          <p:cNvPr id="4" name="Picture 3" descr="computer-client-user.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8307" y="1417638"/>
            <a:ext cx="1194084" cy="1473947"/>
          </a:xfrm>
          <a:prstGeom prst="rect">
            <a:avLst/>
          </a:prstGeom>
        </p:spPr>
      </p:pic>
      <p:pic>
        <p:nvPicPr>
          <p:cNvPr id="5" name="Picture 4" descr="web-server-icon.png"/>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8307" y="3121492"/>
            <a:ext cx="1402977" cy="1402977"/>
          </a:xfrm>
          <a:prstGeom prst="rect">
            <a:avLst/>
          </a:prstGeom>
        </p:spPr>
      </p:pic>
      <p:pic>
        <p:nvPicPr>
          <p:cNvPr id="6" name="Picture 5" descr="aggregator-192.png"/>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8307" y="4597681"/>
            <a:ext cx="1667435" cy="1528482"/>
          </a:xfrm>
          <a:prstGeom prst="rect">
            <a:avLst/>
          </a:prstGeom>
        </p:spPr>
      </p:pic>
      <p:sp>
        <p:nvSpPr>
          <p:cNvPr id="8" name="Date Placeholder 7"/>
          <p:cNvSpPr>
            <a:spLocks noGrp="1"/>
          </p:cNvSpPr>
          <p:nvPr>
            <p:ph type="dt" sz="half" idx="10"/>
          </p:nvPr>
        </p:nvSpPr>
        <p:spPr/>
        <p:txBody>
          <a:bodyPr/>
          <a:lstStyle/>
          <a:p>
            <a:r>
              <a:rPr lang="en-US" smtClean="0"/>
              <a:t>Akkus et al.</a:t>
            </a:r>
            <a:endParaRPr lang="en-US"/>
          </a:p>
        </p:txBody>
      </p:sp>
      <p:sp>
        <p:nvSpPr>
          <p:cNvPr id="9" name="Footer Placeholder 8"/>
          <p:cNvSpPr>
            <a:spLocks noGrp="1"/>
          </p:cNvSpPr>
          <p:nvPr>
            <p:ph type="ftr" sz="quarter" idx="11"/>
          </p:nvPr>
        </p:nvSpPr>
        <p:spPr/>
        <p:txBody>
          <a:bodyPr/>
          <a:lstStyle/>
          <a:p>
            <a:r>
              <a:rPr lang="en-US" smtClean="0"/>
              <a:t>Non-tracking Web Analytics</a:t>
            </a:r>
            <a:endParaRPr lang="en-US"/>
          </a:p>
        </p:txBody>
      </p:sp>
      <p:sp>
        <p:nvSpPr>
          <p:cNvPr id="10" name="Slide Number Placeholder 9"/>
          <p:cNvSpPr>
            <a:spLocks noGrp="1"/>
          </p:cNvSpPr>
          <p:nvPr>
            <p:ph type="sldNum" sz="quarter" idx="12"/>
          </p:nvPr>
        </p:nvSpPr>
        <p:spPr/>
        <p:txBody>
          <a:bodyPr/>
          <a:lstStyle/>
          <a:p>
            <a:fld id="{195E9BE9-2528-A549-A08E-24F28092EEB4}" type="slidenum">
              <a:rPr lang="en-US" smtClean="0"/>
              <a:t>9</a:t>
            </a:fld>
            <a:endParaRPr lang="en-US"/>
          </a:p>
        </p:txBody>
      </p:sp>
    </p:spTree>
    <p:extLst>
      <p:ext uri="{BB962C8B-B14F-4D97-AF65-F5344CB8AC3E}">
        <p14:creationId xmlns:p14="http://schemas.microsoft.com/office/powerpoint/2010/main" val="1079320161"/>
      </p:ext>
    </p:extLst>
  </p:cSld>
  <p:clrMapOvr>
    <a:masterClrMapping/>
  </p:clrMapOvr>
  <p:timing>
    <p:tnLst>
      <p:par>
        <p:cTn xmlns:p14="http://schemas.microsoft.com/office/powerpoint/2010/mai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7610</TotalTime>
  <Words>3965</Words>
  <Application>Microsoft Macintosh PowerPoint</Application>
  <PresentationFormat>On-screen Show (4:3)</PresentationFormat>
  <Paragraphs>409</Paragraphs>
  <Slides>27</Slides>
  <Notes>27</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Non-tracking Web Analytics</vt:lpstr>
      <vt:lpstr>Web Analytics</vt:lpstr>
      <vt:lpstr>Analytics by Data Aggregators</vt:lpstr>
      <vt:lpstr>Analytics Today</vt:lpstr>
      <vt:lpstr>Tracking</vt:lpstr>
      <vt:lpstr>Goal</vt:lpstr>
      <vt:lpstr>Specific Goals</vt:lpstr>
      <vt:lpstr>Outline</vt:lpstr>
      <vt:lpstr>Components</vt:lpstr>
      <vt:lpstr>Assumptions</vt:lpstr>
      <vt:lpstr>Outline</vt:lpstr>
      <vt:lpstr>Today</vt:lpstr>
      <vt:lpstr>Publisher as Anonymizing Proxy</vt:lpstr>
      <vt:lpstr>Identifiers in Responses</vt:lpstr>
      <vt:lpstr>Noise</vt:lpstr>
      <vt:lpstr>Differentially-private Noise</vt:lpstr>
      <vt:lpstr>Yes-No Questions</vt:lpstr>
      <vt:lpstr>Buckets</vt:lpstr>
      <vt:lpstr>Impracticalities of Differential Privacy</vt:lpstr>
      <vt:lpstr>Malicious Publishers</vt:lpstr>
      <vt:lpstr>Isolation via Dropping Responses</vt:lpstr>
      <vt:lpstr>Auditing</vt:lpstr>
      <vt:lpstr>Outline</vt:lpstr>
      <vt:lpstr>Implementation</vt:lpstr>
      <vt:lpstr>Evaluation – Decryption Overhead</vt:lpstr>
      <vt:lpstr>Evaluation – Client Overhead</vt:lpstr>
      <vt:lpstr>Summary</vt:lpstr>
    </vt:vector>
  </TitlesOfParts>
  <Company>MPI-SWS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Non-tracking Web Analytics</dc:title>
  <dc:creator>I. Ekin Akkus</dc:creator>
  <cp:lastModifiedBy>I. Ekin Akkus</cp:lastModifiedBy>
  <cp:revision>369</cp:revision>
  <dcterms:created xsi:type="dcterms:W3CDTF">2012-09-30T09:04:48Z</dcterms:created>
  <dcterms:modified xsi:type="dcterms:W3CDTF">2012-10-18T12:51:06Z</dcterms:modified>
</cp:coreProperties>
</file>