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DA35-C744-4487-BEDD-FC09E4955A4D}" type="datetimeFigureOut">
              <a:rPr lang="sr-Latn-RS" smtClean="0"/>
              <a:t>26.9.2020.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E157-CC55-4431-A40F-AC9AF1E64B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59770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DA35-C744-4487-BEDD-FC09E4955A4D}" type="datetimeFigureOut">
              <a:rPr lang="sr-Latn-RS" smtClean="0"/>
              <a:t>26.9.2020.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E157-CC55-4431-A40F-AC9AF1E64B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22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DA35-C744-4487-BEDD-FC09E4955A4D}" type="datetimeFigureOut">
              <a:rPr lang="sr-Latn-RS" smtClean="0"/>
              <a:t>26.9.2020.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E157-CC55-4431-A40F-AC9AF1E64B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8788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DA35-C744-4487-BEDD-FC09E4955A4D}" type="datetimeFigureOut">
              <a:rPr lang="sr-Latn-RS" smtClean="0"/>
              <a:t>26.9.2020.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E157-CC55-4431-A40F-AC9AF1E64B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3656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DA35-C744-4487-BEDD-FC09E4955A4D}" type="datetimeFigureOut">
              <a:rPr lang="sr-Latn-RS" smtClean="0"/>
              <a:t>26.9.2020.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E157-CC55-4431-A40F-AC9AF1E64B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0904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DA35-C744-4487-BEDD-FC09E4955A4D}" type="datetimeFigureOut">
              <a:rPr lang="sr-Latn-RS" smtClean="0"/>
              <a:t>26.9.2020.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E157-CC55-4431-A40F-AC9AF1E64B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71717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7"/>
            <a:ext cx="4040188" cy="576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576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DA35-C744-4487-BEDD-FC09E4955A4D}" type="datetimeFigureOut">
              <a:rPr lang="sr-Latn-RS" smtClean="0"/>
              <a:t>26.9.2020.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E157-CC55-4431-A40F-AC9AF1E64B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8766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DA35-C744-4487-BEDD-FC09E4955A4D}" type="datetimeFigureOut">
              <a:rPr lang="sr-Latn-RS" smtClean="0"/>
              <a:t>26.9.2020.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E157-CC55-4431-A40F-AC9AF1E64B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8201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DA35-C744-4487-BEDD-FC09E4955A4D}" type="datetimeFigureOut">
              <a:rPr lang="sr-Latn-RS" smtClean="0"/>
              <a:t>26.9.2020.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E157-CC55-4431-A40F-AC9AF1E64B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12225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DA35-C744-4487-BEDD-FC09E4955A4D}" type="datetimeFigureOut">
              <a:rPr lang="sr-Latn-RS" smtClean="0"/>
              <a:t>26.9.2020.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E157-CC55-4431-A40F-AC9AF1E64B7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3131840" y="0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200" dirty="0" smtClean="0">
                <a:latin typeface="+mn-lt"/>
                <a:ea typeface="Yu Gothic Light" panose="020B0300000000000000" pitchFamily="34" charset="-128"/>
              </a:rPr>
              <a:t>АПРОКСИМАТИВНИ АЛГОРИТАМ НАЈБЛИЖИХ СУСЕДА ЗА ВЕЛИКЕ ПОДАТКЕ</a:t>
            </a:r>
            <a:endParaRPr lang="sr-Latn-RS" sz="1200" dirty="0"/>
          </a:p>
        </p:txBody>
      </p:sp>
    </p:spTree>
    <p:extLst>
      <p:ext uri="{BB962C8B-B14F-4D97-AF65-F5344CB8AC3E}">
        <p14:creationId xmlns:p14="http://schemas.microsoft.com/office/powerpoint/2010/main" val="22478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DA35-C744-4487-BEDD-FC09E4955A4D}" type="datetimeFigureOut">
              <a:rPr lang="sr-Latn-RS" smtClean="0"/>
              <a:t>26.9.2020.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E157-CC55-4431-A40F-AC9AF1E64B7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3131840" y="0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200" dirty="0" smtClean="0">
                <a:latin typeface="+mn-lt"/>
                <a:ea typeface="Yu Gothic Light" panose="020B0300000000000000" pitchFamily="34" charset="-128"/>
              </a:rPr>
              <a:t>АПРОКСИМАТИВНИ АЛГОРИТАМ НАЈБЛИЖИХ СУСЕДА ЗА ВЕЛИКЕ ПОДАТКЕ</a:t>
            </a:r>
            <a:endParaRPr lang="sr-Latn-RS" sz="1200" dirty="0"/>
          </a:p>
        </p:txBody>
      </p:sp>
    </p:spTree>
    <p:extLst>
      <p:ext uri="{BB962C8B-B14F-4D97-AF65-F5344CB8AC3E}">
        <p14:creationId xmlns:p14="http://schemas.microsoft.com/office/powerpoint/2010/main" val="329341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1876"/>
            <a:ext cx="8229600" cy="5104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DA35-C744-4487-BEDD-FC09E4955A4D}" type="datetimeFigureOut">
              <a:rPr lang="sr-Latn-RS" smtClean="0"/>
              <a:t>26.9.2020.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4E157-CC55-4431-A40F-AC9AF1E64B73}" type="slidenum">
              <a:rPr lang="sr-Latn-RS" smtClean="0"/>
              <a:t>‹#›</a:t>
            </a:fld>
            <a:endParaRPr lang="sr-Latn-RS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8172400" y="-315416"/>
            <a:ext cx="1440160" cy="1337292"/>
            <a:chOff x="2195736" y="980728"/>
            <a:chExt cx="5040560" cy="4680519"/>
          </a:xfrm>
        </p:grpSpPr>
        <p:sp>
          <p:nvSpPr>
            <p:cNvPr id="25" name="Oval 24"/>
            <p:cNvSpPr/>
            <p:nvPr userDrawn="1"/>
          </p:nvSpPr>
          <p:spPr>
            <a:xfrm>
              <a:off x="4583342" y="3554630"/>
              <a:ext cx="501748" cy="5253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2195736" y="2801091"/>
              <a:ext cx="501748" cy="5253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811179" y="2795653"/>
              <a:ext cx="501748" cy="525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3445308" y="1458570"/>
              <a:ext cx="3233489" cy="321037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2897514" y="2931019"/>
              <a:ext cx="501748" cy="5253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2368599" y="2065303"/>
              <a:ext cx="501748" cy="5253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31" name="Oval 30"/>
            <p:cNvSpPr/>
            <p:nvPr userDrawn="1"/>
          </p:nvSpPr>
          <p:spPr>
            <a:xfrm>
              <a:off x="4139561" y="5135912"/>
              <a:ext cx="501748" cy="5253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32" name="Oval 31"/>
            <p:cNvSpPr/>
            <p:nvPr userDrawn="1"/>
          </p:nvSpPr>
          <p:spPr>
            <a:xfrm>
              <a:off x="2218812" y="3456353"/>
              <a:ext cx="501748" cy="5253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2720561" y="4285883"/>
              <a:ext cx="501748" cy="5253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3707556" y="4294242"/>
              <a:ext cx="501748" cy="5253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5040601" y="4138236"/>
              <a:ext cx="501748" cy="5253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4162650" y="3909320"/>
              <a:ext cx="501748" cy="5253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3637813" y="3169235"/>
              <a:ext cx="501748" cy="5253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cxnSp>
          <p:nvCxnSpPr>
            <p:cNvPr id="38" name="Straight Arrow Connector 37"/>
            <p:cNvCxnSpPr>
              <a:stCxn id="27" idx="2"/>
              <a:endCxn id="28" idx="2"/>
            </p:cNvCxnSpPr>
            <p:nvPr userDrawn="1"/>
          </p:nvCxnSpPr>
          <p:spPr>
            <a:xfrm flipH="1">
              <a:off x="3445308" y="3058320"/>
              <a:ext cx="1365871" cy="54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 userDrawn="1"/>
          </p:nvSpPr>
          <p:spPr>
            <a:xfrm>
              <a:off x="2870347" y="980728"/>
              <a:ext cx="4365949" cy="415518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  <p:cxnSp>
          <p:nvCxnSpPr>
            <p:cNvPr id="40" name="Straight Arrow Connector 39"/>
            <p:cNvCxnSpPr>
              <a:stCxn id="27" idx="3"/>
              <a:endCxn id="39" idx="3"/>
            </p:cNvCxnSpPr>
            <p:nvPr userDrawn="1"/>
          </p:nvCxnSpPr>
          <p:spPr>
            <a:xfrm flipH="1">
              <a:off x="3509725" y="3244054"/>
              <a:ext cx="1374934" cy="12833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" name="Picture 2" descr="C:\Users\jasap\Downloads\Fakultet-Organizacionih-Nauka-Logotipi\Fakultet Organizacionih Nauka - Logotipi\PNG\Logotip FON - pozitiv - cirilica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8602"/>
            <a:ext cx="1317088" cy="6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0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Cyrl-RS" sz="3200" dirty="0" smtClean="0">
                <a:latin typeface="+mn-lt"/>
                <a:ea typeface="Yu Gothic Light" panose="020B0300000000000000" pitchFamily="34" charset="-128"/>
              </a:rPr>
              <a:t>АПРОКСИМАТИВНИ АЛГОРИТАМ НАЈБЛИЖИХ СУСЕДА ЗА ВЕЛИКЕ ПОДАТКЕ</a:t>
            </a:r>
            <a:endParaRPr lang="sr-Latn-RS" sz="3200" dirty="0">
              <a:latin typeface="+mn-lt"/>
              <a:ea typeface="Yu Gothic Light" panose="020B03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1572761"/>
            <a:ext cx="529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2000" dirty="0" smtClean="0">
                <a:ea typeface="Yu Gothic Light" panose="020B0300000000000000" pitchFamily="34" charset="-128"/>
              </a:rPr>
              <a:t>ЗАВРШНИ РАД</a:t>
            </a:r>
            <a:endParaRPr lang="sr-Latn-RS" sz="2000" dirty="0">
              <a:ea typeface="Yu Gothic Light" panose="020B03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0152" y="4149080"/>
            <a:ext cx="3203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sz="2000" dirty="0" smtClean="0"/>
              <a:t>СТУДЕНТ</a:t>
            </a:r>
          </a:p>
          <a:p>
            <a:pPr algn="r"/>
            <a:r>
              <a:rPr lang="sr-Cyrl-RS" sz="2000" dirty="0" smtClean="0"/>
              <a:t>Петровић Јаков 2017/3029</a:t>
            </a:r>
            <a:endParaRPr lang="sr-Latn-RS" sz="2000" dirty="0"/>
          </a:p>
        </p:txBody>
      </p:sp>
      <p:pic>
        <p:nvPicPr>
          <p:cNvPr id="13" name="Picture 2" descr="C:\Users\jasap\Downloads\Fakultet-Organizacionih-Nauka-Logotipi\Fakultet Organizacionih Nauka - Logotipi\PNG\Logotip FON - pozitiv - cirilic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8602"/>
            <a:ext cx="1317088" cy="6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13203" y="4149079"/>
            <a:ext cx="3203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000" dirty="0" smtClean="0"/>
              <a:t>МЕНТОР</a:t>
            </a:r>
          </a:p>
          <a:p>
            <a:r>
              <a:rPr lang="sr-Cyrl-RS" sz="2000" dirty="0" smtClean="0"/>
              <a:t>Проф. </a:t>
            </a:r>
            <a:r>
              <a:rPr lang="sr-Cyrl-RS" sz="2000" dirty="0"/>
              <a:t>д</a:t>
            </a:r>
            <a:r>
              <a:rPr lang="sr-Cyrl-RS" sz="2000" dirty="0" smtClean="0"/>
              <a:t>р Милош Јовановић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0156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РЕЗУЛТАТИ</a:t>
            </a:r>
            <a:endParaRPr lang="sr-Latn-R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50179995"/>
                  </p:ext>
                </p:extLst>
              </p:nvPr>
            </p:nvGraphicFramePr>
            <p:xfrm>
              <a:off x="683568" y="980727"/>
              <a:ext cx="7776864" cy="48213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08778"/>
                    <a:gridCol w="755694"/>
                    <a:gridCol w="821011"/>
                    <a:gridCol w="823492"/>
                    <a:gridCol w="1520481"/>
                    <a:gridCol w="823492"/>
                    <a:gridCol w="934282"/>
                    <a:gridCol w="889634"/>
                  </a:tblGrid>
                  <a:tr h="24437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</a:rPr>
                            <a:t>Алгоритам</a:t>
                          </a:r>
                          <a:endParaRPr lang="sr-Latn-R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r-Latn-R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Latn-RS" sz="1200">
                                        <a:effectLst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sr-Cyrl-RS" sz="1200">
                                        <a:effectLst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r-Latn-R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Latn-RS" sz="1200">
                                        <a:effectLst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sr-Cyrl-RS" sz="1200">
                                        <a:effectLst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r-Cyrl-RS" sz="1200">
                                    <a:effectLst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Параметри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r-Latn-R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Latn-RS" sz="1200">
                                        <a:effectLst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sr-Cyrl-RS" sz="1200">
                                        <a:effectLst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r-Latn-RS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Latn-RS" sz="1200">
                                        <a:effectLst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sr-Cyrl-RS" sz="1200">
                                        <a:effectLst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r-Cyrl-RS" sz="1200">
                                    <a:effectLst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linear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/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71.90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/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0.82330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0.81680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100%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65947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Annoy-trees-10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10.83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8.04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0.80944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n_trees = 10 search_k = 1000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0.81031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0.80599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100.65%</a:t>
                          </a:r>
                          <a:endParaRPr lang="sr-Latn-RS" sz="11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 </a:t>
                          </a:r>
                          <a:endParaRPr lang="sr-Latn-RS" sz="11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 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Annoy-trees-10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10.83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10.74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0.88895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n_trees = 10 search_k = 2000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0.81624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0.8116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100.41%</a:t>
                          </a:r>
                          <a:endParaRPr lang="sr-Latn-RS" sz="11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 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Annoy-trees-10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10.83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13.00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0.92432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n_trees = 10 search_k = 3000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0.81784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0.8129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100.28%</a:t>
                          </a:r>
                          <a:endParaRPr lang="sr-Latn-RS" sz="11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 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Annoy-trees-10</a:t>
                          </a:r>
                          <a:endParaRPr lang="sr-Latn-RS" sz="11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10.83</a:t>
                          </a:r>
                          <a:endParaRPr lang="sr-Latn-RS" sz="11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15.53</a:t>
                          </a:r>
                          <a:endParaRPr lang="sr-Latn-RS" sz="11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0.94514</a:t>
                          </a:r>
                          <a:endParaRPr lang="sr-Latn-RS" sz="11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n_trees = 10 search_k = 4000</a:t>
                          </a:r>
                          <a:endParaRPr lang="sr-Latn-RS" sz="11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0.81786</a:t>
                          </a:r>
                          <a:endParaRPr lang="sr-Latn-RS" sz="11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0.8123</a:t>
                          </a:r>
                          <a:endParaRPr lang="sr-Latn-RS" sz="11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100.20%</a:t>
                          </a:r>
                          <a:endParaRPr lang="sr-Latn-RS" sz="1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 </a:t>
                          </a:r>
                          <a:endParaRPr lang="sr-Latn-RS" sz="11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HNSW-M-4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51.76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3.81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0.91525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M=4 ef=100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0.81669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0.809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100.36%</a:t>
                          </a:r>
                          <a:endParaRPr lang="sr-Latn-RS" sz="11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 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HNSW-M-4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</a:rPr>
                            <a:t>51.76</a:t>
                          </a:r>
                          <a:endParaRPr lang="sr-Latn-R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4.96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0.95001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M=4 ef=140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0.81839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0.81099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100.19%</a:t>
                          </a:r>
                          <a:endParaRPr lang="sr-Latn-RS" sz="11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 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HNSW-M-4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accent2"/>
                              </a:solidFill>
                              <a:effectLst/>
                            </a:rPr>
                            <a:t>51.76</a:t>
                          </a:r>
                          <a:endParaRPr lang="sr-Latn-RS" sz="1100" dirty="0">
                            <a:solidFill>
                              <a:schemeClr val="accent2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accent2"/>
                              </a:solidFill>
                              <a:effectLst/>
                            </a:rPr>
                            <a:t>6.40</a:t>
                          </a:r>
                          <a:endParaRPr lang="sr-Latn-RS" sz="1100" dirty="0">
                            <a:solidFill>
                              <a:schemeClr val="accent2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accent2"/>
                              </a:solidFill>
                              <a:effectLst/>
                            </a:rPr>
                            <a:t>0.97124</a:t>
                          </a:r>
                          <a:endParaRPr lang="sr-Latn-RS" sz="1100" dirty="0">
                            <a:solidFill>
                              <a:schemeClr val="accent2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accent2"/>
                              </a:solidFill>
                              <a:effectLst/>
                            </a:rPr>
                            <a:t>M=4 ef=200</a:t>
                          </a:r>
                          <a:endParaRPr lang="sr-Latn-RS" sz="1100" dirty="0">
                            <a:solidFill>
                              <a:schemeClr val="accent2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accent2"/>
                              </a:solidFill>
                              <a:effectLst/>
                            </a:rPr>
                            <a:t>0.82040</a:t>
                          </a:r>
                          <a:endParaRPr lang="sr-Latn-RS" sz="1100" dirty="0">
                            <a:solidFill>
                              <a:schemeClr val="accent2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accent2"/>
                              </a:solidFill>
                              <a:effectLst/>
                            </a:rPr>
                            <a:t>0.8133</a:t>
                          </a:r>
                          <a:endParaRPr lang="sr-Latn-RS" sz="1100" dirty="0">
                            <a:solidFill>
                              <a:schemeClr val="accent2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accent2"/>
                              </a:solidFill>
                              <a:effectLst/>
                            </a:rPr>
                            <a:t>100.11%</a:t>
                          </a:r>
                          <a:endParaRPr lang="sr-Latn-RS" sz="1100" dirty="0">
                            <a:solidFill>
                              <a:schemeClr val="accent2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accent2"/>
                              </a:solidFill>
                              <a:effectLst/>
                            </a:rPr>
                            <a:t> </a:t>
                          </a:r>
                          <a:endParaRPr lang="sr-Latn-RS" sz="1100" dirty="0">
                            <a:solidFill>
                              <a:schemeClr val="accent2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lsh t-10 k-3 p-10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37.18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51.94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0.63694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t=10; k=2; n_probes = 10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0.78257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0.7825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/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lsh t-10 k-3 p-14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37.18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64.00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0.67879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t=10; k=2; n_probes = 14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0.79029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0.7881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</a:rPr>
                            <a:t>/</a:t>
                          </a:r>
                          <a:endParaRPr lang="sr-Latn-R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50179995"/>
                  </p:ext>
                </p:extLst>
              </p:nvPr>
            </p:nvGraphicFramePr>
            <p:xfrm>
              <a:off x="683568" y="980727"/>
              <a:ext cx="7776864" cy="48213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08778"/>
                    <a:gridCol w="755694"/>
                    <a:gridCol w="821011"/>
                    <a:gridCol w="823492"/>
                    <a:gridCol w="1520481"/>
                    <a:gridCol w="823492"/>
                    <a:gridCol w="934282"/>
                    <a:gridCol w="889634"/>
                  </a:tblGrid>
                  <a:tr h="24437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</a:rPr>
                            <a:t>Алгоритам</a:t>
                          </a:r>
                          <a:endParaRPr lang="sr-Latn-R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59677" t="-12500" r="-769355" b="-1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38519" t="-12500" r="-606667" b="-1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38519" t="-12500" r="-506667" b="-1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Параметри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623704" t="-12500" r="-221481" b="-1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638562" t="-12500" r="-95425" b="-1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73973" t="-12500" b="-1905000"/>
                          </a:stretch>
                        </a:blipFill>
                      </a:tcPr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linear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/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71.90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/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0.82330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0.81680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100%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65947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Annoy-trees-10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10.83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8.04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0.80944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n_trees = 10 search_k = 1000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0.81031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0.80599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100.65%</a:t>
                          </a:r>
                          <a:endParaRPr lang="sr-Latn-RS" sz="11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 </a:t>
                          </a:r>
                          <a:endParaRPr lang="sr-Latn-RS" sz="11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 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Annoy-trees-10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10.83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10.74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0.88895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n_trees = 10 search_k = 2000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0.81624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0.8116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100.41%</a:t>
                          </a:r>
                          <a:endParaRPr lang="sr-Latn-RS" sz="11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 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Annoy-trees-10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10.83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13.00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0.92432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n_trees = 10 search_k = 3000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0.81784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0.8129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100.28%</a:t>
                          </a:r>
                          <a:endParaRPr lang="sr-Latn-RS" sz="11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 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Annoy-trees-10</a:t>
                          </a:r>
                          <a:endParaRPr lang="sr-Latn-RS" sz="11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10.83</a:t>
                          </a:r>
                          <a:endParaRPr lang="sr-Latn-RS" sz="11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15.53</a:t>
                          </a:r>
                          <a:endParaRPr lang="sr-Latn-RS" sz="11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0.94514</a:t>
                          </a:r>
                          <a:endParaRPr lang="sr-Latn-RS" sz="11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n_trees = 10 search_k = 4000</a:t>
                          </a:r>
                          <a:endParaRPr lang="sr-Latn-RS" sz="11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0.81786</a:t>
                          </a:r>
                          <a:endParaRPr lang="sr-Latn-RS" sz="11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0.8123</a:t>
                          </a:r>
                          <a:endParaRPr lang="sr-Latn-RS" sz="11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100.20%</a:t>
                          </a:r>
                          <a:endParaRPr lang="sr-Latn-RS" sz="1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 </a:t>
                          </a:r>
                          <a:endParaRPr lang="sr-Latn-RS" sz="1100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HNSW-M-4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51.76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3.81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0.91525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M=4 ef=100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0.81669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0.809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100.36%</a:t>
                          </a:r>
                          <a:endParaRPr lang="sr-Latn-RS" sz="11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 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HNSW-M-4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</a:rPr>
                            <a:t>51.76</a:t>
                          </a:r>
                          <a:endParaRPr lang="sr-Latn-R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4.96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0.95001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M=4 ef=140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0.81839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0.81099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100.19%</a:t>
                          </a:r>
                          <a:endParaRPr lang="sr-Latn-RS" sz="11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 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HNSW-M-4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accent2"/>
                              </a:solidFill>
                              <a:effectLst/>
                            </a:rPr>
                            <a:t>51.76</a:t>
                          </a:r>
                          <a:endParaRPr lang="sr-Latn-RS" sz="1100" dirty="0">
                            <a:solidFill>
                              <a:schemeClr val="accent2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accent2"/>
                              </a:solidFill>
                              <a:effectLst/>
                            </a:rPr>
                            <a:t>6.40</a:t>
                          </a:r>
                          <a:endParaRPr lang="sr-Latn-RS" sz="1100" dirty="0">
                            <a:solidFill>
                              <a:schemeClr val="accent2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accent2"/>
                              </a:solidFill>
                              <a:effectLst/>
                            </a:rPr>
                            <a:t>0.97124</a:t>
                          </a:r>
                          <a:endParaRPr lang="sr-Latn-RS" sz="1100" dirty="0">
                            <a:solidFill>
                              <a:schemeClr val="accent2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accent2"/>
                              </a:solidFill>
                              <a:effectLst/>
                            </a:rPr>
                            <a:t>M=4 ef=200</a:t>
                          </a:r>
                          <a:endParaRPr lang="sr-Latn-RS" sz="1100" dirty="0">
                            <a:solidFill>
                              <a:schemeClr val="accent2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accent2"/>
                              </a:solidFill>
                              <a:effectLst/>
                            </a:rPr>
                            <a:t>0.82040</a:t>
                          </a:r>
                          <a:endParaRPr lang="sr-Latn-RS" sz="1100" dirty="0">
                            <a:solidFill>
                              <a:schemeClr val="accent2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accent2"/>
                              </a:solidFill>
                              <a:effectLst/>
                            </a:rPr>
                            <a:t>0.8133</a:t>
                          </a:r>
                          <a:endParaRPr lang="sr-Latn-RS" sz="1100" dirty="0">
                            <a:solidFill>
                              <a:schemeClr val="accent2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accent2"/>
                              </a:solidFill>
                              <a:effectLst/>
                            </a:rPr>
                            <a:t>100.11%</a:t>
                          </a:r>
                          <a:endParaRPr lang="sr-Latn-RS" sz="1100" dirty="0">
                            <a:solidFill>
                              <a:schemeClr val="accent2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solidFill>
                                <a:schemeClr val="accent2"/>
                              </a:solidFill>
                              <a:effectLst/>
                            </a:rPr>
                            <a:t> </a:t>
                          </a:r>
                          <a:endParaRPr lang="sr-Latn-RS" sz="1100" dirty="0">
                            <a:solidFill>
                              <a:schemeClr val="accent2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lsh t-10 k-3 p-10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37.18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51.94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0.63694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t=10; k=2; n_probes = 10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0.78257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0.7825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/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35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lsh t-10 k-3 p-14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37.18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64.00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0.67879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t=10; k=2; n_probes = 14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0.79029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>
                              <a:effectLst/>
                            </a:rPr>
                            <a:t>0.7881</a:t>
                          </a:r>
                          <a:endParaRPr lang="sr-Latn-R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r-Latn-RS" sz="1200" dirty="0">
                              <a:effectLst/>
                            </a:rPr>
                            <a:t>/</a:t>
                          </a:r>
                          <a:endParaRPr lang="sr-Latn-R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907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ПИТАЊА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457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79304" y="4361622"/>
            <a:ext cx="6264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Cyrl-RS" sz="2000" i="1" dirty="0" smtClean="0">
                <a:ea typeface="Yu Gothic Light" panose="020B0300000000000000" pitchFamily="34" charset="-128"/>
              </a:rPr>
              <a:t>При </a:t>
            </a:r>
            <a:r>
              <a:rPr lang="sr-Cyrl-RS" sz="2000" i="1" dirty="0" smtClean="0">
                <a:ea typeface="Yu Gothic Light" panose="020B0300000000000000" pitchFamily="34" charset="-128"/>
              </a:rPr>
              <a:t>следећем претраживању песама, слика или текста, сетимо се да можда неки од апроксимативних алгоритама претраге суседа ради за нас</a:t>
            </a:r>
            <a:r>
              <a:rPr lang="sr-Cyrl-RS" sz="2000" i="1" dirty="0" smtClean="0">
                <a:ea typeface="Yu Gothic Light" panose="020B0300000000000000" pitchFamily="34" charset="-128"/>
              </a:rPr>
              <a:t>.</a:t>
            </a:r>
            <a:endParaRPr lang="sr-Cyrl-RS" sz="2000" i="1" dirty="0" smtClean="0"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70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</a:t>
            </a:r>
            <a:endParaRPr lang="sr-Latn-R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 </a:t>
            </a:r>
            <a:r>
              <a:rPr lang="sr-Latn-RS" i="1" dirty="0"/>
              <a:t>k-NN</a:t>
            </a:r>
            <a:r>
              <a:rPr lang="en-US" i="1" dirty="0" smtClean="0"/>
              <a:t> </a:t>
            </a:r>
            <a:r>
              <a:rPr lang="sr-Cyrl-RS" dirty="0"/>
              <a:t>алгоритам врши к</a:t>
            </a:r>
            <a:r>
              <a:rPr lang="sr-Cyrl-RS" dirty="0" smtClean="0"/>
              <a:t>ласификацију </a:t>
            </a:r>
            <a:r>
              <a:rPr lang="sr-Cyrl-RS" dirty="0"/>
              <a:t>или регресију </a:t>
            </a:r>
            <a:r>
              <a:rPr lang="sr-Cyrl-RS" dirty="0" smtClean="0"/>
              <a:t>на </a:t>
            </a:r>
            <a:r>
              <a:rPr lang="sr-Cyrl-RS" dirty="0"/>
              <a:t>основу скупа најближих познатих </a:t>
            </a:r>
            <a:r>
              <a:rPr lang="sr-Cyrl-RS" dirty="0" smtClean="0"/>
              <a:t>инстанци</a:t>
            </a:r>
          </a:p>
          <a:p>
            <a:pPr marL="0" indent="0">
              <a:buNone/>
            </a:pPr>
            <a:endParaRPr lang="sr-Cyrl-RS" dirty="0" smtClean="0"/>
          </a:p>
          <a:p>
            <a:endParaRPr lang="sr-Latn-R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2160764"/>
            <a:ext cx="4041775" cy="343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ИДЕЈЕ ЗА РЕШЕЊЕ ПРОБЛЕМА</a:t>
            </a:r>
            <a:endParaRPr lang="sr-Latn-R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3184" y="1052737"/>
            <a:ext cx="2880000" cy="576064"/>
          </a:xfrm>
        </p:spPr>
        <p:txBody>
          <a:bodyPr>
            <a:normAutofit fontScale="77500" lnSpcReduction="20000"/>
          </a:bodyPr>
          <a:lstStyle/>
          <a:p>
            <a:r>
              <a:rPr lang="sr-Cyrl-RS" b="0" dirty="0" smtClean="0"/>
              <a:t>Подела простора и стабла</a:t>
            </a:r>
            <a:endParaRPr lang="sr-Latn-RS" b="0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8143"/>
            <a:ext cx="3013673" cy="2241419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275856" y="1052736"/>
            <a:ext cx="2880000" cy="576063"/>
          </a:xfrm>
        </p:spPr>
        <p:txBody>
          <a:bodyPr>
            <a:normAutofit/>
          </a:bodyPr>
          <a:lstStyle/>
          <a:p>
            <a:r>
              <a:rPr lang="sr-Cyrl-RS" sz="2000" b="0" dirty="0" smtClean="0"/>
              <a:t>Графовски приступ</a:t>
            </a:r>
            <a:endParaRPr lang="sr-Latn-RS" sz="2000" b="0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6245796" y="1628799"/>
            <a:ext cx="2880000" cy="44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245796" y="1052736"/>
            <a:ext cx="2880000" cy="576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2000" b="0" dirty="0" smtClean="0"/>
              <a:t>Хеширање</a:t>
            </a:r>
            <a:endParaRPr lang="sr-Latn-RS" sz="2000" b="0" dirty="0"/>
          </a:p>
        </p:txBody>
      </p:sp>
      <p:pic>
        <p:nvPicPr>
          <p:cNvPr id="17" name="Content Placeholder 16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81" y="2329440"/>
            <a:ext cx="2591162" cy="3096057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6048047" y="2420888"/>
            <a:ext cx="2897505" cy="2513965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4" idx="3"/>
          </p:cNvCxnSpPr>
          <p:nvPr/>
        </p:nvCxnSpPr>
        <p:spPr>
          <a:xfrm>
            <a:off x="3193184" y="1340769"/>
            <a:ext cx="10664" cy="489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37383" y="1340769"/>
            <a:ext cx="10664" cy="489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97138"/>
            <a:ext cx="2304256" cy="14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ПОСТАВКА</a:t>
            </a:r>
            <a:endParaRPr lang="sr-Latn-R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Cyrl-RS" sz="2000" b="0" dirty="0" smtClean="0"/>
              <a:t>Истраживачка питања</a:t>
            </a:r>
            <a:endParaRPr lang="sr-Latn-RS" sz="2000" b="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sr-Cyrl-RS" sz="1800" dirty="0"/>
              <a:t>Колико се разликују резултати апроксимативне и линеарне претраге суседа?</a:t>
            </a:r>
            <a:endParaRPr lang="sr-Latn-RS" sz="1800" dirty="0"/>
          </a:p>
          <a:p>
            <a:r>
              <a:rPr lang="sr-Cyrl-RS" sz="1800" dirty="0"/>
              <a:t>Колико је времена потребно за извршавање линеарне претраге и апроксимативне </a:t>
            </a:r>
            <a:r>
              <a:rPr lang="sr-Cyrl-RS" sz="1800" dirty="0" smtClean="0"/>
              <a:t>претраге</a:t>
            </a:r>
          </a:p>
          <a:p>
            <a:pPr lvl="0"/>
            <a:r>
              <a:rPr lang="sr-Cyrl-RS" sz="1800" dirty="0" smtClean="0"/>
              <a:t>Да ли је подешавање параметара једноставно и у којој мери утиче на перформансе?</a:t>
            </a:r>
            <a:endParaRPr lang="sr-Latn-RS" sz="1800" dirty="0"/>
          </a:p>
          <a:p>
            <a:endParaRPr lang="sr-Latn-RS" sz="1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sr-Cyrl-RS" sz="2000" b="0" dirty="0" smtClean="0"/>
              <a:t>Индикатори</a:t>
            </a:r>
            <a:endParaRPr lang="sr-Latn-R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r-Cyrl-RS" sz="1800" dirty="0" smtClean="0"/>
                  <a:t>Одзив </a:t>
                </a:r>
                <a14:m>
                  <m:oMath xmlns:m="http://schemas.openxmlformats.org/officeDocument/2006/math">
                    <m:r>
                      <a:rPr lang="sr-Latn-RS" sz="1800" b="0" i="0" smtClean="0">
                        <a:latin typeface="Cambria Math"/>
                      </a:rPr>
                      <m:t> </m:t>
                    </m:r>
                    <m:r>
                      <a:rPr lang="sr-Latn-RS" sz="1800" i="1">
                        <a:latin typeface="Cambria Math"/>
                      </a:rPr>
                      <m:t>𝑅</m:t>
                    </m:r>
                    <m:r>
                      <a:rPr lang="sr-Cyrl-R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r-Latn-RS" sz="18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sr-Latn-R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r-Cyrl-RS" sz="1800" i="1">
                                <a:latin typeface="Cambria Math"/>
                              </a:rPr>
                              <m:t> </m:t>
                            </m:r>
                            <m:r>
                              <a:rPr lang="sr-Cyrl-RS" sz="1800" i="1">
                                <a:latin typeface="Cambria Math"/>
                              </a:rPr>
                              <m:t>𝑃</m:t>
                            </m:r>
                            <m:r>
                              <a:rPr lang="sr-Cyrl-RS" sz="1800" i="1">
                                <a:latin typeface="Cambria Math"/>
                              </a:rPr>
                              <m:t> </m:t>
                            </m:r>
                            <m:nary>
                              <m:naryPr>
                                <m:chr m:val="⋂"/>
                                <m:subHide m:val="on"/>
                                <m:supHide m:val="on"/>
                                <m:ctrlPr>
                                  <a:rPr lang="sr-Latn-RS" sz="1800" i="1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sr-Latn-RS" sz="1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sr-Cyrl-RS" sz="1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sr-Cyrl-RS" sz="1800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sr-Latn-RS" sz="18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r-Latn-RS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sr-Cyrl-RS" sz="18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sr-Cyrl-RS" sz="1800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sr-Latn-RS" sz="1800" dirty="0" smtClean="0"/>
              </a:p>
              <a:p>
                <a:r>
                  <a:rPr lang="sr-Cyrl-RS" sz="1800" dirty="0"/>
                  <a:t>Време претраге</a:t>
                </a:r>
                <a:r>
                  <a:rPr lang="sr-Latn-RS" sz="1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sr-Latn-RS" sz="18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sr-Latn-RS" sz="1800" dirty="0"/>
                  <a:t>) </a:t>
                </a:r>
                <a:endParaRPr lang="sr-Latn-RS" sz="1800" dirty="0" smtClean="0"/>
              </a:p>
              <a:p>
                <a:pPr lvl="0"/>
                <a:r>
                  <a:rPr lang="sr-Cyrl-RS" sz="1800" dirty="0"/>
                  <a:t>Меморијски захтеви у </a:t>
                </a:r>
                <a:r>
                  <a:rPr lang="sr-Latn-RS" sz="1800" i="1" dirty="0" smtClean="0"/>
                  <a:t>Gb</a:t>
                </a:r>
                <a:endParaRPr lang="sr-Cyrl-RS" sz="1800" i="1" dirty="0" smtClean="0"/>
              </a:p>
              <a:p>
                <a:pPr lvl="0"/>
                <a:r>
                  <a:rPr lang="sr-Cyrl-RS" sz="1800" dirty="0"/>
                  <a:t>Грешка удаљености (</a:t>
                </a:r>
                <a14:m>
                  <m:oMath xmlns:m="http://schemas.openxmlformats.org/officeDocument/2006/math">
                    <m:r>
                      <a:rPr lang="sr-Cyrl-RS" sz="1800" i="1">
                        <a:latin typeface="Cambria Math"/>
                      </a:rPr>
                      <m:t>𝐸</m:t>
                    </m:r>
                  </m:oMath>
                </a14:m>
                <a:r>
                  <a:rPr lang="sr-Cyrl-RS" sz="1800" dirty="0"/>
                  <a:t>) </a:t>
                </a:r>
                <a:endParaRPr lang="sr-Cyrl-RS" sz="1800" dirty="0" smtClean="0"/>
              </a:p>
              <a:p>
                <a:pPr lvl="0"/>
                <a:r>
                  <a:rPr lang="sr-Cyrl-RS" sz="1800" dirty="0"/>
                  <a:t>Време претпроцесирања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sr-Latn-RS" sz="18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sr-Cyrl-RS" sz="1800" dirty="0"/>
                  <a:t>)</a:t>
                </a:r>
                <a:endParaRPr lang="sr-Latn-RS" sz="1800" dirty="0"/>
              </a:p>
              <a:p>
                <a:endParaRPr lang="sr-Latn-R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2"/>
                <a:stretch>
                  <a:fillRect l="-1056" t="-5285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547052"/>
              </p:ext>
            </p:extLst>
          </p:nvPr>
        </p:nvGraphicFramePr>
        <p:xfrm>
          <a:off x="467544" y="4797152"/>
          <a:ext cx="8208913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0003"/>
                <a:gridCol w="1348853"/>
                <a:gridCol w="1343550"/>
                <a:gridCol w="1343550"/>
                <a:gridCol w="1347086"/>
                <a:gridCol w="1325871"/>
              </a:tblGrid>
              <a:tr h="7009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Cyrl-RS" sz="1600" dirty="0">
                          <a:effectLst/>
                        </a:rPr>
                        <a:t>Назив</a:t>
                      </a:r>
                      <a:endParaRPr lang="sr-Latn-R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Cyrl-RS" sz="1600" dirty="0">
                          <a:effectLst/>
                        </a:rPr>
                        <a:t>Број димензија</a:t>
                      </a:r>
                      <a:endParaRPr lang="sr-Latn-R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Cyrl-RS" sz="1600" dirty="0">
                          <a:effectLst/>
                        </a:rPr>
                        <a:t>Тренинг инстанце</a:t>
                      </a:r>
                      <a:endParaRPr lang="sr-Latn-R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Cyrl-RS" sz="1600">
                          <a:effectLst/>
                        </a:rPr>
                        <a:t>Тест инстанце</a:t>
                      </a:r>
                      <a:endParaRPr lang="sr-Latn-R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Cyrl-RS" sz="1600">
                          <a:effectLst/>
                        </a:rPr>
                        <a:t>Величина</a:t>
                      </a:r>
                      <a:endParaRPr lang="sr-Latn-R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Cyrl-RS" sz="1600">
                          <a:effectLst/>
                        </a:rPr>
                        <a:t>Број суседа</a:t>
                      </a:r>
                      <a:endParaRPr lang="sr-Latn-R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4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Latn-RS" sz="1600" dirty="0">
                          <a:effectLst/>
                        </a:rPr>
                        <a:t>SIFT1M</a:t>
                      </a:r>
                      <a:endParaRPr lang="sr-Latn-R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Latn-RS" sz="1600">
                          <a:effectLst/>
                        </a:rPr>
                        <a:t>128</a:t>
                      </a:r>
                      <a:endParaRPr lang="sr-Latn-R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Latn-RS" sz="1600" dirty="0" smtClean="0">
                          <a:effectLst/>
                        </a:rPr>
                        <a:t>1 000 000</a:t>
                      </a:r>
                      <a:endParaRPr lang="sr-Latn-R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Latn-RS" sz="1600" dirty="0" smtClean="0">
                          <a:effectLst/>
                        </a:rPr>
                        <a:t>10 000</a:t>
                      </a:r>
                      <a:endParaRPr lang="sr-Latn-R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Cyrl-RS" sz="1600">
                          <a:effectLst/>
                        </a:rPr>
                        <a:t>492 </a:t>
                      </a:r>
                      <a:r>
                        <a:rPr lang="en-US" sz="1600">
                          <a:effectLst/>
                        </a:rPr>
                        <a:t>MB</a:t>
                      </a:r>
                      <a:endParaRPr lang="sr-Latn-R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Latn-RS" sz="1600">
                          <a:effectLst/>
                        </a:rPr>
                        <a:t>100</a:t>
                      </a:r>
                      <a:endParaRPr lang="sr-Latn-R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4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Latn-RS" sz="1600">
                          <a:effectLst/>
                        </a:rPr>
                        <a:t>FashionMINST</a:t>
                      </a:r>
                      <a:endParaRPr lang="sr-Latn-R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Latn-RS" sz="1600">
                          <a:effectLst/>
                        </a:rPr>
                        <a:t>784</a:t>
                      </a:r>
                      <a:endParaRPr lang="sr-Latn-R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Latn-RS" sz="1600" dirty="0" smtClean="0">
                          <a:effectLst/>
                        </a:rPr>
                        <a:t>60 000</a:t>
                      </a:r>
                      <a:endParaRPr lang="sr-Latn-R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Latn-RS" sz="1600" dirty="0" smtClean="0">
                          <a:effectLst/>
                        </a:rPr>
                        <a:t>10 000</a:t>
                      </a:r>
                      <a:endParaRPr lang="sr-Latn-R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Latn-RS" sz="1600">
                          <a:effectLst/>
                        </a:rPr>
                        <a:t>217 </a:t>
                      </a:r>
                      <a:r>
                        <a:rPr lang="en-US" sz="1600">
                          <a:effectLst/>
                        </a:rPr>
                        <a:t>MB</a:t>
                      </a:r>
                      <a:endParaRPr lang="sr-Latn-R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r-Latn-RS" sz="1600" dirty="0">
                          <a:effectLst/>
                        </a:rPr>
                        <a:t>100</a:t>
                      </a:r>
                      <a:endParaRPr lang="sr-Latn-R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7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РЕЗУЛТАТИ</a:t>
            </a:r>
            <a:endParaRPr lang="sr-Latn-R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397980"/>
            <a:ext cx="5852172" cy="4352553"/>
          </a:xfrm>
        </p:spPr>
      </p:pic>
    </p:spTree>
    <p:extLst>
      <p:ext uri="{BB962C8B-B14F-4D97-AF65-F5344CB8AC3E}">
        <p14:creationId xmlns:p14="http://schemas.microsoft.com/office/powerpoint/2010/main" val="28363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РЕЗУЛТАТИ</a:t>
            </a:r>
            <a:endParaRPr lang="sr-Latn-R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Cyrl-RS" b="0" dirty="0" smtClean="0"/>
              <a:t>Слични резултати са различитим бројем стабала</a:t>
            </a:r>
            <a:endParaRPr lang="sr-Latn-RS" b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9512" y="2168494"/>
            <a:ext cx="4317876" cy="3211419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sr-Cyrl-RS" sz="2000" b="0" dirty="0" smtClean="0"/>
              <a:t>Раслојавање</a:t>
            </a:r>
            <a:endParaRPr lang="sr-Latn-RS" sz="2000" b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45025" y="2132856"/>
            <a:ext cx="4366586" cy="3247648"/>
          </a:xfrm>
        </p:spPr>
      </p:pic>
    </p:spTree>
    <p:extLst>
      <p:ext uri="{BB962C8B-B14F-4D97-AF65-F5344CB8AC3E}">
        <p14:creationId xmlns:p14="http://schemas.microsoft.com/office/powerpoint/2010/main" val="16427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РЕЗУЛТАТИ</a:t>
            </a:r>
            <a:endParaRPr lang="sr-Latn-RS" dirty="0"/>
          </a:p>
        </p:txBody>
      </p:sp>
      <p:pic>
        <p:nvPicPr>
          <p:cNvPr id="6" name="Content Placeholder 5" descr="C:\Users\jasap\.spyder-py3\annanalysis\graphs\dubljaAnaliza\LSH_Tables_K.png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t="8686" r="6247" b="2450"/>
          <a:stretch/>
        </p:blipFill>
        <p:spPr bwMode="auto">
          <a:xfrm>
            <a:off x="457200" y="2075337"/>
            <a:ext cx="4038600" cy="2956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 descr="C:\Users\jasap\.spyder-py3\annanalysis\graphs\LSHMemorija.png"/>
          <p:cNvPicPr>
            <a:picLocks noGrp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6" t="5555" r="22602" b="9778"/>
          <a:stretch/>
        </p:blipFill>
        <p:spPr bwMode="auto">
          <a:xfrm>
            <a:off x="4648200" y="2114342"/>
            <a:ext cx="4038600" cy="28785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27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РЕЗУЛТАТИ</a:t>
            </a:r>
            <a:endParaRPr lang="sr-Latn-R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" r="5210"/>
          <a:stretch/>
        </p:blipFill>
        <p:spPr>
          <a:xfrm>
            <a:off x="284274" y="2051764"/>
            <a:ext cx="4178455" cy="339346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" r="24500"/>
          <a:stretch/>
        </p:blipFill>
        <p:spPr>
          <a:xfrm>
            <a:off x="4860032" y="2380660"/>
            <a:ext cx="3384376" cy="3311886"/>
          </a:xfrm>
        </p:spPr>
      </p:pic>
    </p:spTree>
    <p:extLst>
      <p:ext uri="{BB962C8B-B14F-4D97-AF65-F5344CB8AC3E}">
        <p14:creationId xmlns:p14="http://schemas.microsoft.com/office/powerpoint/2010/main" val="16427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342</Words>
  <Application>Microsoft Office PowerPoint</Application>
  <PresentationFormat>On-screen Show (4:3)</PresentationFormat>
  <Paragraphs>146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АПРОКСИМАТИВНИ АЛГОРИТАМ НАЈБЛИЖИХ СУСЕДА ЗА ВЕЛИКЕ ПОДАТКЕ</vt:lpstr>
      <vt:lpstr>PowerPoint Presentation</vt:lpstr>
      <vt:lpstr>ПРОБЛЕМ</vt:lpstr>
      <vt:lpstr>ИДЕЈЕ ЗА РЕШЕЊЕ ПРОБЛЕМА</vt:lpstr>
      <vt:lpstr>ЕКСПЕРИМЕНТАЛНА ПОСТАВКА</vt:lpstr>
      <vt:lpstr>РЕЗУЛТАТИ</vt:lpstr>
      <vt:lpstr>РЕЗУЛТАТИ</vt:lpstr>
      <vt:lpstr>РЕЗУЛТАТИ</vt:lpstr>
      <vt:lpstr>РЕЗУЛТАТИ</vt:lpstr>
      <vt:lpstr>РЕЗУЛТАТИ</vt:lpstr>
      <vt:lpstr>ПИТАЊА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jasap</dc:creator>
  <cp:lastModifiedBy>jasap</cp:lastModifiedBy>
  <cp:revision>22</cp:revision>
  <dcterms:created xsi:type="dcterms:W3CDTF">2020-09-25T19:01:44Z</dcterms:created>
  <dcterms:modified xsi:type="dcterms:W3CDTF">2020-09-26T10:05:02Z</dcterms:modified>
</cp:coreProperties>
</file>