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257" r:id="rId3"/>
    <p:sldId id="258" r:id="rId4"/>
    <p:sldId id="259" r:id="rId5"/>
    <p:sldId id="260" r:id="rId6"/>
    <p:sldId id="261" r:id="rId7"/>
    <p:sldId id="262" r:id="rId8"/>
    <p:sldId id="263" r:id="rId9"/>
    <p:sldId id="264" r:id="rId10"/>
    <p:sldId id="265" r:id="rId11"/>
    <p:sldId id="266" r:id="rId12"/>
    <p:sldId id="478"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21" d="100"/>
          <a:sy n="121" d="100"/>
        </p:scale>
        <p:origin x="69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8BFD40-90EE-4CF5-81E6-3FC3ECB44E24}" type="datetimeFigureOut">
              <a:rPr lang="fr-FR" smtClean="0"/>
              <a:pPr/>
              <a:t>04/10/2023</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4D410B-B9E0-424E-A61F-659C57B1E6B8}" type="slidenum">
              <a:rPr lang="fr-FR" smtClean="0"/>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AE176-ED1D-4D3E-9BBA-E0B94BABF0E1}" type="datetimeFigureOut">
              <a:rPr lang="fr-FR" smtClean="0"/>
              <a:pPr/>
              <a:t>04/10/2023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3DCEC-4F6D-4A16-95ED-0980365DA0E5}"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389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a:p>
        </p:txBody>
      </p:sp>
      <p:sp>
        <p:nvSpPr>
          <p:cNvPr id="3891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39C60A-CB06-4F06-B02A-A7936B63B31C}" type="slidenum">
              <a:rPr lang="fr-FR"/>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D502327-73AE-4644-849E-84EB7176BB43}" type="datetime1">
              <a:rPr lang="fr-FR" smtClean="0"/>
              <a:pPr/>
              <a:t>04/10/2023</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3060AD8A-9F0A-40BB-932D-16B43FF8C133}"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2F27E68-6911-4A3B-8B28-6C563889728A}" type="datetime1">
              <a:rPr lang="fr-FR" smtClean="0"/>
              <a:pPr/>
              <a:t>04/10/2023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060AD8A-9F0A-40BB-932D-16B43FF8C13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3E146B19-80A3-4686-BCE3-F53CA5F25F86}" type="datetime1">
              <a:rPr lang="fr-FR" smtClean="0"/>
              <a:pPr/>
              <a:t>04/10/2023</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3060AD8A-9F0A-40BB-932D-16B43FF8C13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468B22C5-B211-4475-A8FC-DD462BFB0451}" type="datetime1">
              <a:rPr lang="fr-FR" smtClean="0"/>
              <a:pPr/>
              <a:t>04/10/2023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3060AD8A-9F0A-40BB-932D-16B43FF8C133}" type="slidenum">
              <a:rPr lang="fr-FR" smtClean="0"/>
              <a:pPr/>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a:t>Cliquez pour modifier le style du titre</a:t>
            </a:r>
            <a:endParaRPr kumimoji="0" lang="en-US"/>
          </a:p>
        </p:txBody>
      </p:sp>
      <p:sp>
        <p:nvSpPr>
          <p:cNvPr id="12" name="Espace réservé de la date 11"/>
          <p:cNvSpPr>
            <a:spLocks noGrp="1"/>
          </p:cNvSpPr>
          <p:nvPr>
            <p:ph type="dt" sz="half" idx="10"/>
          </p:nvPr>
        </p:nvSpPr>
        <p:spPr/>
        <p:txBody>
          <a:bodyPr/>
          <a:lstStyle/>
          <a:p>
            <a:fld id="{32840D80-2259-40B9-BABA-296F5672D3C1}" type="datetime1">
              <a:rPr lang="fr-FR" smtClean="0"/>
              <a:pPr/>
              <a:t>04/10/2023</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060AD8A-9F0A-40BB-932D-16B43FF8C133}"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Espace réservé de la date 7"/>
          <p:cNvSpPr>
            <a:spLocks noGrp="1"/>
          </p:cNvSpPr>
          <p:nvPr>
            <p:ph type="dt" sz="half" idx="15"/>
          </p:nvPr>
        </p:nvSpPr>
        <p:spPr/>
        <p:txBody>
          <a:bodyPr rtlCol="0"/>
          <a:lstStyle/>
          <a:p>
            <a:fld id="{8790AAE0-778F-4AD3-9F56-D2C2F2B9E895}" type="datetime1">
              <a:rPr lang="fr-FR" smtClean="0"/>
              <a:pPr/>
              <a:t>04/10/2023</a:t>
            </a:fld>
            <a:endParaRPr lang="fr-FR"/>
          </a:p>
        </p:txBody>
      </p:sp>
      <p:sp>
        <p:nvSpPr>
          <p:cNvPr id="10" name="Espace réservé du numéro de diapositive 9"/>
          <p:cNvSpPr>
            <a:spLocks noGrp="1"/>
          </p:cNvSpPr>
          <p:nvPr>
            <p:ph type="sldNum" sz="quarter" idx="16"/>
          </p:nvPr>
        </p:nvSpPr>
        <p:spPr/>
        <p:txBody>
          <a:bodyPr rtlCol="0"/>
          <a:lstStyle/>
          <a:p>
            <a:fld id="{3060AD8A-9F0A-40BB-932D-16B43FF8C133}" type="slidenum">
              <a:rPr lang="fr-FR" smtClean="0"/>
              <a:pPr/>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Espace réservé de la date 9"/>
          <p:cNvSpPr>
            <a:spLocks noGrp="1"/>
          </p:cNvSpPr>
          <p:nvPr>
            <p:ph type="dt" sz="half" idx="15"/>
          </p:nvPr>
        </p:nvSpPr>
        <p:spPr/>
        <p:txBody>
          <a:bodyPr rtlCol="0"/>
          <a:lstStyle/>
          <a:p>
            <a:fld id="{A583AEF2-D5DC-41D2-A843-EA5AEEB81643}" type="datetime1">
              <a:rPr lang="fr-FR" smtClean="0"/>
              <a:pPr/>
              <a:t>04/10/2023</a:t>
            </a:fld>
            <a:endParaRPr lang="fr-FR"/>
          </a:p>
        </p:txBody>
      </p:sp>
      <p:sp>
        <p:nvSpPr>
          <p:cNvPr id="12" name="Espace réservé du numéro de diapositive 11"/>
          <p:cNvSpPr>
            <a:spLocks noGrp="1"/>
          </p:cNvSpPr>
          <p:nvPr>
            <p:ph type="sldNum" sz="quarter" idx="16"/>
          </p:nvPr>
        </p:nvSpPr>
        <p:spPr/>
        <p:txBody>
          <a:bodyPr rtlCol="0"/>
          <a:lstStyle/>
          <a:p>
            <a:fld id="{3060AD8A-9F0A-40BB-932D-16B43FF8C133}" type="slidenum">
              <a:rPr lang="fr-FR" smtClean="0"/>
              <a:pPr/>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91B76E6-3D19-4252-82C3-8708187483DB}" type="datetime1">
              <a:rPr lang="fr-FR" smtClean="0"/>
              <a:pPr/>
              <a:t>04/10/2023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3060AD8A-9F0A-40BB-932D-16B43FF8C13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6838436-ECCD-415E-8D70-4B60FF440B9D}" type="datetime1">
              <a:rPr lang="fr-FR" smtClean="0"/>
              <a:pPr/>
              <a:t>04/10/2023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3060AD8A-9F0A-40BB-932D-16B43FF8C13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7B4B2F81-E9BA-426D-9FB6-8F43B9702D90}" type="datetime1">
              <a:rPr lang="fr-FR" smtClean="0"/>
              <a:pPr/>
              <a:t>04/10/2023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3060AD8A-9F0A-40BB-932D-16B43FF8C133}" type="slidenum">
              <a:rPr lang="fr-FR" smtClean="0"/>
              <a:pPr/>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31B4BBB5-1FF3-44AC-9AB4-18D18F8CE2C7}" type="datetime1">
              <a:rPr lang="fr-FR" smtClean="0"/>
              <a:pPr/>
              <a:t>04/10/2023</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3060AD8A-9F0A-40BB-932D-16B43FF8C133}"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98419EE-3EB5-43EE-B112-3AC1B78B786E}" type="datetime1">
              <a:rPr lang="fr-FR" smtClean="0"/>
              <a:pPr/>
              <a:t>04/10/2023</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060AD8A-9F0A-40BB-932D-16B43FF8C13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620688"/>
            <a:ext cx="7772400" cy="4267200"/>
          </a:xfrm>
        </p:spPr>
        <p:txBody>
          <a:bodyPr/>
          <a:lstStyle/>
          <a:p>
            <a:pPr eaLnBrk="1" fontAlgn="auto" hangingPunct="1">
              <a:spcAft>
                <a:spcPts val="0"/>
              </a:spcAft>
              <a:defRPr/>
            </a:pPr>
            <a:r>
              <a:rPr lang="fr-FR" dirty="0"/>
              <a:t>LANGAGE C</a:t>
            </a:r>
            <a:br>
              <a:rPr lang="fr-FR" dirty="0"/>
            </a:br>
            <a:r>
              <a:rPr lang="fr-FR" sz="5400" dirty="0"/>
              <a:t>IN3E11</a:t>
            </a:r>
            <a:endParaRPr lang="fr-FR" dirty="0"/>
          </a:p>
        </p:txBody>
      </p:sp>
      <p:sp>
        <p:nvSpPr>
          <p:cNvPr id="3" name="Sous-titre 2"/>
          <p:cNvSpPr>
            <a:spLocks noGrp="1"/>
          </p:cNvSpPr>
          <p:nvPr>
            <p:ph type="subTitle" idx="1"/>
          </p:nvPr>
        </p:nvSpPr>
        <p:spPr>
          <a:xfrm>
            <a:off x="2411760" y="4797152"/>
            <a:ext cx="6400800" cy="1219200"/>
          </a:xfrm>
        </p:spPr>
        <p:txBody>
          <a:bodyPr rtlCol="0">
            <a:normAutofit/>
          </a:bodyPr>
          <a:lstStyle/>
          <a:p>
            <a:pPr algn="r" eaLnBrk="1" fontAlgn="auto" hangingPunct="1">
              <a:spcAft>
                <a:spcPts val="0"/>
              </a:spcAft>
              <a:buFont typeface="Arial" pitchFamily="34" charset="0"/>
              <a:buNone/>
              <a:defRPr/>
            </a:pPr>
            <a:r>
              <a:rPr lang="fr-FR" dirty="0">
                <a:solidFill>
                  <a:schemeClr val="tx1"/>
                </a:solidFill>
              </a:rPr>
              <a:t>Ibrahim ALAME</a:t>
            </a:r>
            <a:br>
              <a:rPr lang="fr-FR" dirty="0">
                <a:solidFill>
                  <a:schemeClr val="tx1"/>
                </a:solidFill>
              </a:rPr>
            </a:br>
            <a:r>
              <a:rPr lang="fr-FR" dirty="0">
                <a:solidFill>
                  <a:schemeClr val="tx1"/>
                </a:solidFill>
              </a:rPr>
              <a:t>2023-2024</a:t>
            </a:r>
            <a:r>
              <a:rPr lang="fr-FR" dirty="0"/>
              <a:t>13</a:t>
            </a:r>
          </a:p>
        </p:txBody>
      </p:sp>
      <p:sp>
        <p:nvSpPr>
          <p:cNvPr id="5" name="Espace réservé du numéro de diapositive 4"/>
          <p:cNvSpPr>
            <a:spLocks noGrp="1"/>
          </p:cNvSpPr>
          <p:nvPr>
            <p:ph type="sldNum" sz="quarter" idx="12"/>
          </p:nvPr>
        </p:nvSpPr>
        <p:spPr/>
        <p:txBody>
          <a:bodyPr/>
          <a:lstStyle/>
          <a:p>
            <a:pPr>
              <a:defRPr/>
            </a:pPr>
            <a:fld id="{975061BC-7460-4ECB-9CE6-5D6427A423AA}" type="slidenum">
              <a:rPr lang="fr-FR" smtClean="0"/>
              <a:pPr>
                <a:defRPr/>
              </a:pPr>
              <a:t>1</a:t>
            </a:fld>
            <a:endParaRPr lang="fr-FR"/>
          </a:p>
        </p:txBody>
      </p:sp>
      <p:pic>
        <p:nvPicPr>
          <p:cNvPr id="3076" name="Picture 4"/>
          <p:cNvPicPr>
            <a:picLocks noChangeAspect="1" noChangeArrowheads="1"/>
          </p:cNvPicPr>
          <p:nvPr/>
        </p:nvPicPr>
        <p:blipFill>
          <a:blip r:embed="rId3" cstate="print"/>
          <a:srcRect/>
          <a:stretch>
            <a:fillRect/>
          </a:stretch>
        </p:blipFill>
        <p:spPr bwMode="auto">
          <a:xfrm>
            <a:off x="2987920" y="549275"/>
            <a:ext cx="2737338" cy="1270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8" name="Espace réservé du numéro de diapositive 7"/>
          <p:cNvSpPr>
            <a:spLocks noGrp="1"/>
          </p:cNvSpPr>
          <p:nvPr>
            <p:ph type="sldNum" sz="quarter" idx="12"/>
          </p:nvPr>
        </p:nvSpPr>
        <p:spPr/>
        <p:txBody>
          <a:bodyPr>
            <a:normAutofit fontScale="85000" lnSpcReduction="20000"/>
          </a:bodyPr>
          <a:lstStyle/>
          <a:p>
            <a:pPr>
              <a:defRPr/>
            </a:pPr>
            <a:fld id="{6E5C766B-490C-408A-A727-0454F12BC0CD}" type="slidenum">
              <a:rPr lang="fr-FR" smtClean="0"/>
              <a:pPr>
                <a:defRPr/>
              </a:pPr>
              <a:t>10</a:t>
            </a:fld>
            <a:endParaRPr lang="fr-FR"/>
          </a:p>
        </p:txBody>
      </p:sp>
      <p:pic>
        <p:nvPicPr>
          <p:cNvPr id="12294" name="Picture 5"/>
          <p:cNvPicPr>
            <a:picLocks noGrp="1" noChangeAspect="1" noChangeArrowheads="1"/>
          </p:cNvPicPr>
          <p:nvPr>
            <p:ph sz="quarter" idx="1"/>
          </p:nvPr>
        </p:nvPicPr>
        <p:blipFill>
          <a:blip r:embed="rId2" cstate="print"/>
          <a:srcRect/>
          <a:stretch>
            <a:fillRect/>
          </a:stretch>
        </p:blipFill>
        <p:spPr>
          <a:xfrm>
            <a:off x="1115616" y="4005064"/>
            <a:ext cx="6176582" cy="2276932"/>
          </a:xfrm>
          <a:noFill/>
          <a:ln w="6350">
            <a:solidFill>
              <a:schemeClr val="tx1"/>
            </a:solidFill>
          </a:ln>
        </p:spPr>
      </p:pic>
      <p:sp>
        <p:nvSpPr>
          <p:cNvPr id="12" name="Rectangle 11"/>
          <p:cNvSpPr/>
          <p:nvPr/>
        </p:nvSpPr>
        <p:spPr>
          <a:xfrm>
            <a:off x="1043608" y="1484785"/>
            <a:ext cx="6840760" cy="2585323"/>
          </a:xfrm>
          <a:prstGeom prst="rect">
            <a:avLst/>
          </a:prstGeom>
        </p:spPr>
        <p:txBody>
          <a:bodyPr wrap="square">
            <a:spAutoFit/>
          </a:bodyPr>
          <a:lstStyle/>
          <a:p>
            <a:pPr>
              <a:buFont typeface="Wingdings 2" pitchFamily="18" charset="2"/>
              <a:buNone/>
              <a:defRPr/>
            </a:pPr>
            <a:r>
              <a:rPr lang="fr-FR" b="1" dirty="0">
                <a:solidFill>
                  <a:schemeClr val="accent1"/>
                </a:solidFill>
              </a:rPr>
              <a:t>Syntaxe de déclaration des variables :</a:t>
            </a:r>
          </a:p>
          <a:p>
            <a:pPr>
              <a:buFont typeface="Wingdings 2" pitchFamily="18" charset="2"/>
              <a:buNone/>
              <a:defRPr/>
            </a:pPr>
            <a:r>
              <a:rPr lang="fr-FR" dirty="0">
                <a:solidFill>
                  <a:schemeClr val="accent1"/>
                </a:solidFill>
              </a:rPr>
              <a:t>&lt;type&gt; &lt;</a:t>
            </a:r>
            <a:r>
              <a:rPr lang="fr-FR" dirty="0"/>
              <a:t>identificateur</a:t>
            </a:r>
            <a:r>
              <a:rPr lang="fr-FR" dirty="0">
                <a:solidFill>
                  <a:schemeClr val="accent1"/>
                </a:solidFill>
              </a:rPr>
              <a:t>&gt;,…,&lt;</a:t>
            </a:r>
            <a:r>
              <a:rPr lang="fr-FR" dirty="0"/>
              <a:t>identificateur</a:t>
            </a:r>
            <a:r>
              <a:rPr lang="fr-FR" dirty="0">
                <a:solidFill>
                  <a:schemeClr val="accent1"/>
                </a:solidFill>
              </a:rPr>
              <a:t>&gt; </a:t>
            </a:r>
            <a:r>
              <a:rPr lang="fr-FR" dirty="0"/>
              <a:t>= valeur</a:t>
            </a:r>
            <a:r>
              <a:rPr lang="fr-FR" dirty="0">
                <a:solidFill>
                  <a:schemeClr val="accent1"/>
                </a:solidFill>
              </a:rPr>
              <a:t>;</a:t>
            </a:r>
            <a:endParaRPr lang="fr-FR" dirty="0">
              <a:solidFill>
                <a:srgbClr val="FF0000"/>
              </a:solidFill>
            </a:endParaRPr>
          </a:p>
          <a:p>
            <a:pPr>
              <a:buFont typeface="Wingdings 2" pitchFamily="18" charset="2"/>
              <a:buNone/>
              <a:defRPr/>
            </a:pPr>
            <a:r>
              <a:rPr lang="fr-FR" dirty="0"/>
              <a:t>Exemple : </a:t>
            </a:r>
            <a:r>
              <a:rPr lang="ar-LB" dirty="0"/>
              <a:t> </a:t>
            </a:r>
            <a:r>
              <a:rPr lang="fr-FR" dirty="0" err="1">
                <a:solidFill>
                  <a:srgbClr val="0070C0"/>
                </a:solidFill>
              </a:rPr>
              <a:t>unsigned</a:t>
            </a:r>
            <a:r>
              <a:rPr lang="fr-FR" dirty="0">
                <a:solidFill>
                  <a:schemeClr val="tx2"/>
                </a:solidFill>
              </a:rPr>
              <a:t> </a:t>
            </a:r>
            <a:r>
              <a:rPr lang="fr-FR" dirty="0" err="1">
                <a:solidFill>
                  <a:srgbClr val="0070C0"/>
                </a:solidFill>
              </a:rPr>
              <a:t>int</a:t>
            </a:r>
            <a:r>
              <a:rPr lang="fr-FR" dirty="0">
                <a:solidFill>
                  <a:schemeClr val="tx2"/>
                </a:solidFill>
              </a:rPr>
              <a:t> </a:t>
            </a:r>
            <a:r>
              <a:rPr lang="fr-FR" dirty="0"/>
              <a:t>k = 15 </a:t>
            </a:r>
            <a:r>
              <a:rPr lang="fr-FR" dirty="0">
                <a:solidFill>
                  <a:schemeClr val="tx2"/>
                </a:solidFill>
              </a:rPr>
              <a:t>; </a:t>
            </a:r>
            <a:endParaRPr lang="fr-FR" dirty="0"/>
          </a:p>
          <a:p>
            <a:pPr>
              <a:buFont typeface="Wingdings 2" pitchFamily="18" charset="2"/>
              <a:buNone/>
              <a:defRPr/>
            </a:pPr>
            <a:r>
              <a:rPr lang="fr-FR" dirty="0"/>
              <a:t>	</a:t>
            </a:r>
            <a:r>
              <a:rPr lang="ar-LB" dirty="0"/>
              <a:t> </a:t>
            </a:r>
            <a:r>
              <a:rPr lang="fr-FR" dirty="0" err="1">
                <a:solidFill>
                  <a:srgbClr val="0070C0"/>
                </a:solidFill>
              </a:rPr>
              <a:t>int</a:t>
            </a:r>
            <a:r>
              <a:rPr lang="fr-FR" dirty="0">
                <a:solidFill>
                  <a:schemeClr val="tx2"/>
                </a:solidFill>
              </a:rPr>
              <a:t> </a:t>
            </a:r>
            <a:r>
              <a:rPr lang="fr-FR" dirty="0"/>
              <a:t>n , p, q= -15 </a:t>
            </a:r>
            <a:r>
              <a:rPr lang="fr-FR" dirty="0">
                <a:solidFill>
                  <a:schemeClr val="tx2"/>
                </a:solidFill>
              </a:rPr>
              <a:t>;</a:t>
            </a:r>
            <a:endParaRPr lang="ar-LB" dirty="0">
              <a:solidFill>
                <a:schemeClr val="tx2"/>
              </a:solidFill>
            </a:endParaRPr>
          </a:p>
          <a:p>
            <a:pPr fontAlgn="auto">
              <a:spcAft>
                <a:spcPts val="0"/>
              </a:spcAft>
              <a:buClr>
                <a:schemeClr val="accent3"/>
              </a:buClr>
              <a:buFont typeface="Wingdings 2"/>
              <a:buNone/>
              <a:defRPr/>
            </a:pPr>
            <a:r>
              <a:rPr lang="fr-FR" b="1" dirty="0">
                <a:solidFill>
                  <a:schemeClr val="tx1">
                    <a:lumMod val="50000"/>
                    <a:lumOff val="50000"/>
                  </a:schemeClr>
                </a:solidFill>
              </a:rPr>
              <a:t>On peut écrire une valeur entière en base hexadécimal ou en octal</a:t>
            </a:r>
          </a:p>
          <a:p>
            <a:pPr marL="274320" indent="-274320" fontAlgn="auto">
              <a:spcAft>
                <a:spcPts val="0"/>
              </a:spcAft>
              <a:buClr>
                <a:schemeClr val="accent3"/>
              </a:buClr>
              <a:buFont typeface="Wingdings 2"/>
              <a:buChar char=""/>
              <a:defRPr/>
            </a:pPr>
            <a:r>
              <a:rPr lang="fr-FR" b="1" dirty="0">
                <a:solidFill>
                  <a:schemeClr val="tx2"/>
                </a:solidFill>
              </a:rPr>
              <a:t>Hexadécimal :</a:t>
            </a:r>
            <a:r>
              <a:rPr lang="fr-FR" b="1" dirty="0">
                <a:solidFill>
                  <a:schemeClr val="tx1">
                    <a:lumMod val="50000"/>
                    <a:lumOff val="50000"/>
                  </a:schemeClr>
                </a:solidFill>
              </a:rPr>
              <a:t> </a:t>
            </a:r>
            <a:r>
              <a:rPr lang="fr-FR" dirty="0">
                <a:solidFill>
                  <a:schemeClr val="tx1">
                    <a:lumMod val="50000"/>
                    <a:lumOff val="50000"/>
                  </a:schemeClr>
                </a:solidFill>
              </a:rPr>
              <a:t>on ajoute avant la valeur </a:t>
            </a:r>
            <a:r>
              <a:rPr lang="fr-FR" dirty="0">
                <a:solidFill>
                  <a:srgbClr val="FF0000"/>
                </a:solidFill>
                <a:cs typeface="Arial" pitchFamily="34" charset="0"/>
              </a:rPr>
              <a:t>0x</a:t>
            </a:r>
            <a:r>
              <a:rPr lang="fr-FR" dirty="0">
                <a:solidFill>
                  <a:schemeClr val="tx1">
                    <a:lumMod val="50000"/>
                    <a:lumOff val="50000"/>
                  </a:schemeClr>
                </a:solidFill>
                <a:cs typeface="Arial" pitchFamily="34" charset="0"/>
              </a:rPr>
              <a:t> </a:t>
            </a:r>
            <a:br>
              <a:rPr lang="fr-FR" dirty="0">
                <a:solidFill>
                  <a:schemeClr val="tx1">
                    <a:lumMod val="50000"/>
                    <a:lumOff val="50000"/>
                  </a:schemeClr>
                </a:solidFill>
              </a:rPr>
            </a:br>
            <a:r>
              <a:rPr lang="fr-FR" dirty="0">
                <a:solidFill>
                  <a:srgbClr val="00B050"/>
                </a:solidFill>
                <a:cs typeface="Arial" pitchFamily="34" charset="0"/>
              </a:rPr>
              <a:t> exemple : </a:t>
            </a:r>
            <a:r>
              <a:rPr lang="fr-FR" dirty="0">
                <a:solidFill>
                  <a:srgbClr val="FF0000"/>
                </a:solidFill>
                <a:cs typeface="Arial" pitchFamily="34" charset="0"/>
              </a:rPr>
              <a:t>0x</a:t>
            </a:r>
            <a:r>
              <a:rPr lang="fr-FR" dirty="0">
                <a:solidFill>
                  <a:schemeClr val="tx1">
                    <a:lumMod val="50000"/>
                    <a:lumOff val="50000"/>
                  </a:schemeClr>
                </a:solidFill>
                <a:cs typeface="Arial" pitchFamily="34" charset="0"/>
              </a:rPr>
              <a:t>FF ~ 255 décimal</a:t>
            </a:r>
          </a:p>
          <a:p>
            <a:pPr marL="274320" indent="-274320" fontAlgn="auto">
              <a:spcAft>
                <a:spcPts val="0"/>
              </a:spcAft>
              <a:buClr>
                <a:schemeClr val="accent3"/>
              </a:buClr>
              <a:buFont typeface="Wingdings 2"/>
              <a:buChar char=""/>
              <a:defRPr/>
            </a:pPr>
            <a:r>
              <a:rPr lang="fr-FR" b="1" dirty="0">
                <a:solidFill>
                  <a:schemeClr val="tx2"/>
                </a:solidFill>
              </a:rPr>
              <a:t>Octal : </a:t>
            </a:r>
            <a:r>
              <a:rPr lang="fr-FR" dirty="0">
                <a:solidFill>
                  <a:schemeClr val="tx1">
                    <a:lumMod val="50000"/>
                    <a:lumOff val="50000"/>
                  </a:schemeClr>
                </a:solidFill>
              </a:rPr>
              <a:t>on ajoute avant la valeur </a:t>
            </a:r>
            <a:r>
              <a:rPr lang="fr-FR" dirty="0">
                <a:solidFill>
                  <a:srgbClr val="FF0000"/>
                </a:solidFill>
                <a:cs typeface="Arial" pitchFamily="34" charset="0"/>
              </a:rPr>
              <a:t>0</a:t>
            </a:r>
            <a:r>
              <a:rPr lang="fr-FR" dirty="0">
                <a:solidFill>
                  <a:schemeClr val="tx1">
                    <a:lumMod val="50000"/>
                    <a:lumOff val="50000"/>
                  </a:schemeClr>
                </a:solidFill>
                <a:cs typeface="Arial" pitchFamily="34" charset="0"/>
              </a:rPr>
              <a:t> </a:t>
            </a:r>
            <a:br>
              <a:rPr lang="fr-FR" dirty="0">
                <a:solidFill>
                  <a:schemeClr val="tx1">
                    <a:lumMod val="50000"/>
                    <a:lumOff val="50000"/>
                  </a:schemeClr>
                </a:solidFill>
              </a:rPr>
            </a:br>
            <a:r>
              <a:rPr lang="fr-FR" dirty="0">
                <a:solidFill>
                  <a:schemeClr val="tx1">
                    <a:lumMod val="50000"/>
                    <a:lumOff val="50000"/>
                  </a:schemeClr>
                </a:solidFill>
                <a:cs typeface="Arial" pitchFamily="34" charset="0"/>
              </a:rPr>
              <a:t> </a:t>
            </a:r>
            <a:r>
              <a:rPr lang="fr-FR" dirty="0">
                <a:solidFill>
                  <a:srgbClr val="00B050"/>
                </a:solidFill>
                <a:cs typeface="Arial" pitchFamily="34" charset="0"/>
              </a:rPr>
              <a:t>exemple :</a:t>
            </a:r>
            <a:r>
              <a:rPr lang="fr-FR" dirty="0">
                <a:solidFill>
                  <a:schemeClr val="tx1">
                    <a:lumMod val="50000"/>
                    <a:lumOff val="50000"/>
                  </a:schemeClr>
                </a:solidFill>
                <a:cs typeface="Arial" pitchFamily="34" charset="0"/>
              </a:rPr>
              <a:t> </a:t>
            </a:r>
            <a:r>
              <a:rPr lang="fr-FR" dirty="0">
                <a:solidFill>
                  <a:srgbClr val="FF0000"/>
                </a:solidFill>
                <a:cs typeface="Arial" pitchFamily="34" charset="0"/>
              </a:rPr>
              <a:t>0</a:t>
            </a:r>
            <a:r>
              <a:rPr lang="fr-FR" dirty="0">
                <a:solidFill>
                  <a:schemeClr val="tx1">
                    <a:lumMod val="50000"/>
                    <a:lumOff val="50000"/>
                  </a:schemeClr>
                </a:solidFill>
                <a:cs typeface="Arial" pitchFamily="34" charset="0"/>
              </a:rPr>
              <a:t>10 ~ 8 décimal</a:t>
            </a:r>
            <a:endParaRPr lang="fr-FR" dirty="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90652F5D-2228-449A-9621-3CE1A11B43EA}" type="slidenum">
              <a:rPr lang="fr-FR" smtClean="0"/>
              <a:pPr>
                <a:defRPr/>
              </a:pPr>
              <a:t>11</a:t>
            </a:fld>
            <a:endParaRPr lang="fr-FR"/>
          </a:p>
        </p:txBody>
      </p:sp>
      <p:sp>
        <p:nvSpPr>
          <p:cNvPr id="13315" name="Espace réservé du contenu 3"/>
          <p:cNvSpPr>
            <a:spLocks noGrp="1"/>
          </p:cNvSpPr>
          <p:nvPr>
            <p:ph sz="quarter" idx="1"/>
          </p:nvPr>
        </p:nvSpPr>
        <p:spPr>
          <a:xfrm>
            <a:off x="457200" y="1484784"/>
            <a:ext cx="8229600" cy="5373216"/>
          </a:xfrm>
        </p:spPr>
        <p:txBody>
          <a:bodyPr/>
          <a:lstStyle/>
          <a:p>
            <a:pPr marL="0" indent="0" eaLnBrk="1" hangingPunct="1">
              <a:buFont typeface="Wingdings 2" pitchFamily="18" charset="2"/>
              <a:buNone/>
            </a:pPr>
            <a:r>
              <a:rPr lang="fr-FR" b="1" dirty="0">
                <a:solidFill>
                  <a:schemeClr val="accent1"/>
                </a:solidFill>
              </a:rPr>
              <a:t>Les principaux type de variables :</a:t>
            </a: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3316" name="Picture 2"/>
          <p:cNvPicPr>
            <a:picLocks noChangeAspect="1" noChangeArrowheads="1"/>
          </p:cNvPicPr>
          <p:nvPr/>
        </p:nvPicPr>
        <p:blipFill>
          <a:blip r:embed="rId2" cstate="print"/>
          <a:srcRect/>
          <a:stretch>
            <a:fillRect/>
          </a:stretch>
        </p:blipFill>
        <p:spPr bwMode="auto">
          <a:xfrm>
            <a:off x="611560" y="2060848"/>
            <a:ext cx="7548147" cy="448027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numéro de diapositive 2"/>
          <p:cNvSpPr>
            <a:spLocks noGrp="1"/>
          </p:cNvSpPr>
          <p:nvPr>
            <p:ph type="sldNum" sz="quarter" idx="12"/>
          </p:nvPr>
        </p:nvSpPr>
        <p:spPr/>
        <p:txBody>
          <a:bodyPr>
            <a:normAutofit fontScale="85000" lnSpcReduction="20000"/>
          </a:bodyPr>
          <a:lstStyle/>
          <a:p>
            <a:fld id="{3060AD8A-9F0A-40BB-932D-16B43FF8C133}" type="slidenum">
              <a:rPr lang="fr-FR" smtClean="0"/>
              <a:pPr/>
              <a:t>12</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280988" y="1843088"/>
            <a:ext cx="8580437" cy="31718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92879EA2-618C-4BD4-B3B3-909B51B24E7E}" type="slidenum">
              <a:rPr lang="fr-FR" smtClean="0"/>
              <a:pPr>
                <a:defRPr/>
              </a:pPr>
              <a:t>13</a:t>
            </a:fld>
            <a:endParaRPr lang="fr-FR"/>
          </a:p>
        </p:txBody>
      </p:sp>
      <p:sp>
        <p:nvSpPr>
          <p:cNvPr id="14339" name="Espace réservé du contenu 3"/>
          <p:cNvSpPr>
            <a:spLocks noGrp="1"/>
          </p:cNvSpPr>
          <p:nvPr>
            <p:ph sz="quarter" idx="1"/>
          </p:nvPr>
        </p:nvSpPr>
        <p:spPr>
          <a:xfrm>
            <a:off x="539552" y="1556792"/>
            <a:ext cx="8291146" cy="431800"/>
          </a:xfrm>
        </p:spPr>
        <p:txBody>
          <a:bodyPr>
            <a:normAutofit fontScale="92500" lnSpcReduction="20000"/>
          </a:bodyPr>
          <a:lstStyle/>
          <a:p>
            <a:pPr marL="0" indent="0" eaLnBrk="1" hangingPunct="1">
              <a:buFont typeface="Wingdings 2" pitchFamily="18" charset="2"/>
              <a:buNone/>
            </a:pPr>
            <a:r>
              <a:rPr lang="fr-FR" b="1" dirty="0">
                <a:solidFill>
                  <a:schemeClr val="accent1"/>
                </a:solidFill>
              </a:rPr>
              <a:t>Exemple de déclarations et d'affectations:</a:t>
            </a: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4340" name="Picture 6"/>
          <p:cNvPicPr>
            <a:picLocks noChangeAspect="1" noChangeArrowheads="1"/>
          </p:cNvPicPr>
          <p:nvPr/>
        </p:nvPicPr>
        <p:blipFill>
          <a:blip r:embed="rId2" cstate="print"/>
          <a:srcRect/>
          <a:stretch>
            <a:fillRect/>
          </a:stretch>
        </p:blipFill>
        <p:spPr bwMode="auto">
          <a:xfrm>
            <a:off x="611560" y="2028912"/>
            <a:ext cx="8028384" cy="48290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A642BB6D-3EA3-4919-906F-E7BC98754256}" type="slidenum">
              <a:rPr lang="fr-FR" smtClean="0"/>
              <a:pPr>
                <a:defRPr/>
              </a:pPr>
              <a:t>14</a:t>
            </a:fld>
            <a:endParaRPr lang="fr-FR"/>
          </a:p>
        </p:txBody>
      </p:sp>
      <p:sp>
        <p:nvSpPr>
          <p:cNvPr id="4" name="Espace réservé du contenu 3"/>
          <p:cNvSpPr>
            <a:spLocks noGrp="1"/>
          </p:cNvSpPr>
          <p:nvPr>
            <p:ph sz="quarter" idx="1"/>
          </p:nvPr>
        </p:nvSpPr>
        <p:spPr>
          <a:xfrm>
            <a:off x="467544" y="1556792"/>
            <a:ext cx="7776797" cy="2376488"/>
          </a:xfrm>
        </p:spPr>
        <p:txBody>
          <a:bodyPr rtlCol="0">
            <a:normAutofit fontScale="400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Les tableaux:</a:t>
            </a:r>
          </a:p>
          <a:p>
            <a:pPr marL="0" indent="0" eaLnBrk="1" fontAlgn="auto" hangingPunct="1">
              <a:spcAft>
                <a:spcPts val="0"/>
              </a:spcAft>
              <a:buClr>
                <a:schemeClr val="accent3"/>
              </a:buClr>
              <a:buFont typeface="Arial" charset="0"/>
              <a:buNone/>
              <a:defRPr/>
            </a:pPr>
            <a:r>
              <a:rPr lang="fr-FR" dirty="0">
                <a:solidFill>
                  <a:schemeClr val="tx1">
                    <a:lumMod val="50000"/>
                    <a:lumOff val="50000"/>
                  </a:schemeClr>
                </a:solidFill>
              </a:rPr>
              <a:t>Ils permettent de stocker des variables de même type de façon contiguë. Ils sont caractérisés par </a:t>
            </a:r>
            <a:r>
              <a:rPr lang="fr-FR" b="1" dirty="0">
                <a:solidFill>
                  <a:schemeClr val="accent1"/>
                </a:solidFill>
              </a:rPr>
              <a:t>Le nombre de dimensions</a:t>
            </a:r>
            <a:r>
              <a:rPr lang="ar-LB" b="1" dirty="0">
                <a:solidFill>
                  <a:schemeClr val="accent1"/>
                </a:solidFill>
              </a:rPr>
              <a:t> </a:t>
            </a:r>
            <a:r>
              <a:rPr lang="fr-FR" dirty="0">
                <a:solidFill>
                  <a:schemeClr val="tx1">
                    <a:lumMod val="50000"/>
                    <a:lumOff val="50000"/>
                  </a:schemeClr>
                </a:solidFill>
              </a:rPr>
              <a:t>et </a:t>
            </a:r>
            <a:r>
              <a:rPr lang="fr-FR" b="1" dirty="0">
                <a:solidFill>
                  <a:schemeClr val="accent1"/>
                </a:solidFill>
              </a:rPr>
              <a:t>Le nombre d'éléments</a:t>
            </a:r>
            <a:r>
              <a:rPr lang="fr-FR" dirty="0">
                <a:solidFill>
                  <a:schemeClr val="tx1">
                    <a:lumMod val="50000"/>
                    <a:lumOff val="50000"/>
                  </a:schemeClr>
                </a:solidFill>
              </a:rPr>
              <a:t> dans chaque dimension:</a:t>
            </a:r>
          </a:p>
          <a:p>
            <a:pPr marL="0" indent="0" eaLnBrk="1" fontAlgn="auto" hangingPunct="1">
              <a:spcAft>
                <a:spcPts val="0"/>
              </a:spcAft>
              <a:buClr>
                <a:schemeClr val="accent3"/>
              </a:buClr>
              <a:buFont typeface="Wingdings 2"/>
              <a:buNone/>
              <a:defRPr/>
            </a:pPr>
            <a:r>
              <a:rPr lang="fr-FR" b="1" dirty="0">
                <a:solidFill>
                  <a:schemeClr val="accent1"/>
                </a:solidFill>
              </a:rPr>
              <a:t>Syntaxe :</a:t>
            </a:r>
          </a:p>
          <a:p>
            <a:pPr marL="0" indent="0" eaLnBrk="1" fontAlgn="auto" hangingPunct="1">
              <a:spcAft>
                <a:spcPts val="0"/>
              </a:spcAft>
              <a:buClr>
                <a:schemeClr val="accent3"/>
              </a:buClr>
              <a:buFont typeface="Wingdings 2"/>
              <a:buNone/>
              <a:defRPr/>
            </a:pPr>
            <a:r>
              <a:rPr lang="fr-FR" dirty="0">
                <a:solidFill>
                  <a:schemeClr val="accent1"/>
                </a:solidFill>
              </a:rPr>
              <a:t>              &lt;type&gt; &lt;identificateur&gt; [ dim</a:t>
            </a:r>
            <a:r>
              <a:rPr lang="fr-FR" baseline="-25000" dirty="0">
                <a:solidFill>
                  <a:schemeClr val="accent1"/>
                </a:solidFill>
              </a:rPr>
              <a:t>1</a:t>
            </a:r>
            <a:r>
              <a:rPr lang="fr-FR" dirty="0">
                <a:solidFill>
                  <a:schemeClr val="accent1"/>
                </a:solidFill>
              </a:rPr>
              <a:t>] … [ dim</a:t>
            </a:r>
            <a:r>
              <a:rPr lang="fr-FR" baseline="-25000" dirty="0">
                <a:solidFill>
                  <a:schemeClr val="accent1"/>
                </a:solidFill>
              </a:rPr>
              <a:t>n</a:t>
            </a:r>
            <a:r>
              <a:rPr lang="fr-FR" dirty="0">
                <a:solidFill>
                  <a:schemeClr val="accent1"/>
                </a:solidFill>
              </a:rPr>
              <a:t>]</a:t>
            </a:r>
          </a:p>
          <a:p>
            <a:pPr marL="0" indent="0" eaLnBrk="1" fontAlgn="auto" hangingPunct="1">
              <a:spcAft>
                <a:spcPts val="0"/>
              </a:spcAft>
              <a:buClr>
                <a:schemeClr val="accent3"/>
              </a:buClr>
              <a:buFont typeface="Wingdings 2"/>
              <a:buNone/>
              <a:defRPr/>
            </a:pPr>
            <a:r>
              <a:rPr lang="fr-FR" b="1" dirty="0">
                <a:solidFill>
                  <a:schemeClr val="accent1"/>
                </a:solidFill>
              </a:rPr>
              <a:t> exemple :  </a:t>
            </a:r>
          </a:p>
          <a:p>
            <a:pPr marL="0" indent="0" eaLnBrk="1" fontAlgn="auto" hangingPunct="1">
              <a:spcAft>
                <a:spcPts val="0"/>
              </a:spcAft>
              <a:buClr>
                <a:schemeClr val="accent3"/>
              </a:buClr>
              <a:buFont typeface="Wingdings 2"/>
              <a:buNone/>
              <a:defRPr/>
            </a:pPr>
            <a:r>
              <a:rPr lang="fr-FR" b="1" dirty="0">
                <a:solidFill>
                  <a:schemeClr val="accent1"/>
                </a:solidFill>
              </a:rPr>
              <a:t>	</a:t>
            </a:r>
            <a:r>
              <a:rPr lang="fr-FR" dirty="0" err="1">
                <a:solidFill>
                  <a:schemeClr val="accent2"/>
                </a:solidFill>
              </a:rPr>
              <a:t>int</a:t>
            </a:r>
            <a:r>
              <a:rPr lang="fr-FR" dirty="0">
                <a:solidFill>
                  <a:schemeClr val="accent1"/>
                </a:solidFill>
              </a:rPr>
              <a:t> Tab [10]      </a:t>
            </a:r>
            <a:r>
              <a:rPr lang="fr-FR" b="1" dirty="0">
                <a:solidFill>
                  <a:srgbClr val="00B050"/>
                </a:solidFill>
              </a:rPr>
              <a:t>tableau d'entiers à 1 dimension</a:t>
            </a:r>
          </a:p>
          <a:p>
            <a:pPr marL="0" indent="0" eaLnBrk="1" fontAlgn="auto" hangingPunct="1">
              <a:spcAft>
                <a:spcPts val="0"/>
              </a:spcAft>
              <a:buClr>
                <a:schemeClr val="accent3"/>
              </a:buClr>
              <a:buFont typeface="Wingdings 2"/>
              <a:buNone/>
              <a:defRPr/>
            </a:pPr>
            <a:r>
              <a:rPr lang="fr-FR" b="1" dirty="0">
                <a:solidFill>
                  <a:schemeClr val="accent1"/>
                </a:solidFill>
              </a:rPr>
              <a:t>	</a:t>
            </a:r>
            <a:r>
              <a:rPr lang="fr-FR" dirty="0" err="1">
                <a:solidFill>
                  <a:schemeClr val="accent2"/>
                </a:solidFill>
              </a:rPr>
              <a:t>int</a:t>
            </a:r>
            <a:r>
              <a:rPr lang="fr-FR" dirty="0">
                <a:solidFill>
                  <a:schemeClr val="accent1"/>
                </a:solidFill>
              </a:rPr>
              <a:t> T [10][5][3]   </a:t>
            </a:r>
            <a:r>
              <a:rPr lang="fr-FR" b="1" dirty="0">
                <a:solidFill>
                  <a:srgbClr val="00B050"/>
                </a:solidFill>
              </a:rPr>
              <a:t>tableau d'entiers à 3 dimensions</a:t>
            </a:r>
          </a:p>
          <a:p>
            <a:pPr marL="0" indent="0" eaLnBrk="1" fontAlgn="auto" hangingPunct="1">
              <a:spcAft>
                <a:spcPts val="0"/>
              </a:spcAft>
              <a:buClr>
                <a:schemeClr val="accent3"/>
              </a:buClr>
              <a:buFont typeface="Wingdings 2"/>
              <a:buNone/>
              <a:defRPr/>
            </a:pPr>
            <a:r>
              <a:rPr lang="fr-FR" b="1" dirty="0">
                <a:solidFill>
                  <a:schemeClr val="accent1"/>
                </a:solidFill>
              </a:rPr>
              <a:t>Remarque :</a:t>
            </a:r>
            <a:br>
              <a:rPr lang="fr-FR" b="1" dirty="0">
                <a:solidFill>
                  <a:schemeClr val="accent1"/>
                </a:solidFill>
              </a:rPr>
            </a:br>
            <a:r>
              <a:rPr lang="fr-FR" b="1" dirty="0">
                <a:solidFill>
                  <a:schemeClr val="accent1"/>
                </a:solidFill>
              </a:rPr>
              <a:t>       </a:t>
            </a:r>
            <a:r>
              <a:rPr lang="fr-FR" b="1" dirty="0">
                <a:solidFill>
                  <a:srgbClr val="FF0000"/>
                </a:solidFill>
              </a:rPr>
              <a:t>le premier élément d'un tableau est l'indice </a:t>
            </a:r>
            <a:r>
              <a:rPr lang="fr-FR" b="1" dirty="0">
                <a:solidFill>
                  <a:srgbClr val="FF0000"/>
                </a:solidFill>
                <a:cs typeface="Arial" pitchFamily="34" charset="0"/>
              </a:rPr>
              <a:t>0</a:t>
            </a: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pic>
        <p:nvPicPr>
          <p:cNvPr id="15366" name="Picture 6"/>
          <p:cNvPicPr>
            <a:picLocks noChangeAspect="1" noChangeArrowheads="1"/>
          </p:cNvPicPr>
          <p:nvPr/>
        </p:nvPicPr>
        <p:blipFill>
          <a:blip r:embed="rId2" cstate="print"/>
          <a:srcRect/>
          <a:stretch>
            <a:fillRect/>
          </a:stretch>
        </p:blipFill>
        <p:spPr bwMode="auto">
          <a:xfrm>
            <a:off x="539552" y="3861048"/>
            <a:ext cx="6175285" cy="24252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8D7AA0A9-E3DB-4BAB-B208-F1A4AABBBD8F}" type="slidenum">
              <a:rPr lang="fr-FR" smtClean="0"/>
              <a:pPr>
                <a:defRPr/>
              </a:pPr>
              <a:t>15</a:t>
            </a:fld>
            <a:endParaRPr lang="fr-FR"/>
          </a:p>
        </p:txBody>
      </p:sp>
      <p:sp>
        <p:nvSpPr>
          <p:cNvPr id="4" name="Espace réservé du contenu 3"/>
          <p:cNvSpPr>
            <a:spLocks noGrp="1"/>
          </p:cNvSpPr>
          <p:nvPr>
            <p:ph sz="quarter" idx="1"/>
          </p:nvPr>
        </p:nvSpPr>
        <p:spPr>
          <a:xfrm>
            <a:off x="467544" y="1628800"/>
            <a:ext cx="8169520" cy="2016125"/>
          </a:xfrm>
        </p:spPr>
        <p:txBody>
          <a:bodyPr rtlCol="0">
            <a:normAutofit fontScale="550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Les tableaux </a:t>
            </a:r>
            <a:r>
              <a:rPr lang="fr-FR" sz="1800" b="1" dirty="0">
                <a:solidFill>
                  <a:srgbClr val="C00000"/>
                </a:solidFill>
              </a:rPr>
              <a:t>:</a:t>
            </a:r>
            <a:r>
              <a:rPr lang="fr-FR" b="1" dirty="0">
                <a:solidFill>
                  <a:srgbClr val="C00000"/>
                </a:solidFill>
              </a:rPr>
              <a:t> déclaration et initialisation</a:t>
            </a:r>
            <a:endParaRPr lang="fr-FR" b="1" dirty="0">
              <a:solidFill>
                <a:schemeClr val="accent1"/>
              </a:solidFill>
            </a:endParaRPr>
          </a:p>
          <a:p>
            <a:pPr marL="0" indent="0" eaLnBrk="1" fontAlgn="auto" hangingPunct="1">
              <a:spcAft>
                <a:spcPts val="0"/>
              </a:spcAft>
              <a:buClr>
                <a:schemeClr val="accent3"/>
              </a:buClr>
              <a:buFont typeface="Wingdings 2"/>
              <a:buNone/>
              <a:defRPr/>
            </a:pPr>
            <a:r>
              <a:rPr lang="fr-FR" dirty="0">
                <a:solidFill>
                  <a:schemeClr val="accent1"/>
                </a:solidFill>
              </a:rPr>
              <a:t>On peut initialiser un tableau lors de la déclaration</a:t>
            </a:r>
            <a:br>
              <a:rPr lang="fr-FR" b="1" dirty="0">
                <a:solidFill>
                  <a:schemeClr val="accent1"/>
                </a:solidFill>
              </a:rPr>
            </a:br>
            <a:r>
              <a:rPr lang="fr-FR" b="1" dirty="0">
                <a:solidFill>
                  <a:schemeClr val="accent1"/>
                </a:solidFill>
              </a:rPr>
              <a:t>                     </a:t>
            </a:r>
            <a:r>
              <a:rPr lang="fr-FR" dirty="0" err="1">
                <a:solidFill>
                  <a:srgbClr val="FF0000"/>
                </a:solidFill>
                <a:cs typeface="Arial" pitchFamily="34" charset="0"/>
              </a:rPr>
              <a:t>int</a:t>
            </a:r>
            <a:r>
              <a:rPr lang="fr-FR" dirty="0">
                <a:solidFill>
                  <a:schemeClr val="accent1"/>
                </a:solidFill>
                <a:cs typeface="Arial" pitchFamily="34" charset="0"/>
              </a:rPr>
              <a:t> Tableau</a:t>
            </a:r>
            <a:r>
              <a:rPr lang="fr-FR" dirty="0">
                <a:solidFill>
                  <a:srgbClr val="FF0000"/>
                </a:solidFill>
                <a:cs typeface="Arial" pitchFamily="34" charset="0"/>
              </a:rPr>
              <a:t>[4] </a:t>
            </a:r>
            <a:r>
              <a:rPr lang="fr-FR" dirty="0">
                <a:solidFill>
                  <a:schemeClr val="accent1"/>
                </a:solidFill>
                <a:cs typeface="Arial" pitchFamily="34" charset="0"/>
              </a:rPr>
              <a:t>= </a:t>
            </a:r>
            <a:r>
              <a:rPr lang="fr-FR" dirty="0">
                <a:solidFill>
                  <a:srgbClr val="FF0000"/>
                </a:solidFill>
                <a:cs typeface="Arial" pitchFamily="34" charset="0"/>
              </a:rPr>
              <a:t>{</a:t>
            </a:r>
            <a:r>
              <a:rPr lang="fr-FR" dirty="0">
                <a:solidFill>
                  <a:schemeClr val="accent1"/>
                </a:solidFill>
                <a:cs typeface="Arial" pitchFamily="34" charset="0"/>
              </a:rPr>
              <a:t> 12, 14, 5, 8 </a:t>
            </a:r>
            <a:r>
              <a:rPr lang="fr-FR" dirty="0">
                <a:solidFill>
                  <a:srgbClr val="FF0000"/>
                </a:solidFill>
                <a:cs typeface="Arial" pitchFamily="34" charset="0"/>
              </a:rPr>
              <a:t>}</a:t>
            </a:r>
            <a:r>
              <a:rPr lang="fr-FR" dirty="0">
                <a:solidFill>
                  <a:schemeClr val="accent1"/>
                </a:solidFill>
                <a:cs typeface="Arial" pitchFamily="34" charset="0"/>
              </a:rPr>
              <a:t>;</a:t>
            </a:r>
            <a:endParaRPr lang="fr-FR" b="1" dirty="0">
              <a:solidFill>
                <a:schemeClr val="accent1"/>
              </a:solidFill>
              <a:cs typeface="Arial" pitchFamily="34" charset="0"/>
            </a:endParaRPr>
          </a:p>
          <a:p>
            <a:pPr marL="0" indent="0" eaLnBrk="1" fontAlgn="auto" hangingPunct="1">
              <a:spcAft>
                <a:spcPts val="0"/>
              </a:spcAft>
              <a:buClr>
                <a:schemeClr val="accent3"/>
              </a:buClr>
              <a:buFont typeface="Wingdings 2"/>
              <a:buNone/>
              <a:defRPr/>
            </a:pPr>
            <a:br>
              <a:rPr lang="fr-FR" b="1" dirty="0">
                <a:solidFill>
                  <a:schemeClr val="accent1"/>
                </a:solidFill>
              </a:rPr>
            </a:br>
            <a:r>
              <a:rPr lang="fr-FR" b="1" dirty="0">
                <a:solidFill>
                  <a:schemeClr val="accent1"/>
                </a:solidFill>
              </a:rPr>
              <a:t>                     </a:t>
            </a:r>
            <a:r>
              <a:rPr lang="fr-FR" dirty="0" err="1">
                <a:solidFill>
                  <a:srgbClr val="FF0000"/>
                </a:solidFill>
                <a:cs typeface="Arial" pitchFamily="34" charset="0"/>
              </a:rPr>
              <a:t>int</a:t>
            </a:r>
            <a:r>
              <a:rPr lang="fr-FR" dirty="0">
                <a:solidFill>
                  <a:schemeClr val="accent1"/>
                </a:solidFill>
                <a:cs typeface="Arial" pitchFamily="34" charset="0"/>
              </a:rPr>
              <a:t> Tableau</a:t>
            </a:r>
            <a:r>
              <a:rPr lang="fr-FR" dirty="0">
                <a:solidFill>
                  <a:srgbClr val="FF0000"/>
                </a:solidFill>
                <a:cs typeface="Arial" pitchFamily="34" charset="0"/>
              </a:rPr>
              <a:t>[2][3] </a:t>
            </a:r>
            <a:r>
              <a:rPr lang="fr-FR" dirty="0">
                <a:solidFill>
                  <a:schemeClr val="accent1"/>
                </a:solidFill>
                <a:cs typeface="Arial" pitchFamily="34" charset="0"/>
              </a:rPr>
              <a:t>= </a:t>
            </a:r>
            <a:r>
              <a:rPr lang="fr-FR" dirty="0">
                <a:solidFill>
                  <a:srgbClr val="FF0000"/>
                </a:solidFill>
                <a:cs typeface="Arial" pitchFamily="34" charset="0"/>
              </a:rPr>
              <a:t>{</a:t>
            </a:r>
            <a:r>
              <a:rPr lang="fr-FR" dirty="0">
                <a:solidFill>
                  <a:schemeClr val="accent1"/>
                </a:solidFill>
                <a:cs typeface="Arial" pitchFamily="34" charset="0"/>
              </a:rPr>
              <a:t> 10, 20, 30, 40, 50, 60 </a:t>
            </a:r>
            <a:r>
              <a:rPr lang="fr-FR" dirty="0">
                <a:solidFill>
                  <a:srgbClr val="FF0000"/>
                </a:solidFill>
                <a:cs typeface="Arial" pitchFamily="34" charset="0"/>
              </a:rPr>
              <a:t>}</a:t>
            </a:r>
            <a:r>
              <a:rPr lang="fr-FR" dirty="0">
                <a:solidFill>
                  <a:schemeClr val="accent1"/>
                </a:solidFill>
                <a:cs typeface="Arial" pitchFamily="34" charset="0"/>
              </a:rPr>
              <a:t>;</a:t>
            </a:r>
            <a:br>
              <a:rPr lang="fr-FR" b="1" dirty="0">
                <a:solidFill>
                  <a:schemeClr val="accent1"/>
                </a:solidFill>
                <a:cs typeface="Arial" pitchFamily="34" charset="0"/>
              </a:rPr>
            </a:br>
            <a:r>
              <a:rPr lang="fr-FR" b="1" dirty="0">
                <a:solidFill>
                  <a:schemeClr val="accent1"/>
                </a:solidFill>
                <a:cs typeface="Arial" pitchFamily="34" charset="0"/>
              </a:rPr>
              <a:t>ou</a:t>
            </a:r>
            <a:br>
              <a:rPr lang="fr-FR" b="1" dirty="0">
                <a:solidFill>
                  <a:schemeClr val="accent1"/>
                </a:solidFill>
                <a:cs typeface="Arial" pitchFamily="34" charset="0"/>
              </a:rPr>
            </a:br>
            <a:r>
              <a:rPr lang="fr-FR" b="1" dirty="0">
                <a:solidFill>
                  <a:schemeClr val="accent1"/>
                </a:solidFill>
                <a:cs typeface="Arial" pitchFamily="34" charset="0"/>
              </a:rPr>
              <a:t>                     </a:t>
            </a:r>
            <a:r>
              <a:rPr lang="fr-FR" dirty="0" err="1">
                <a:solidFill>
                  <a:srgbClr val="FF0000"/>
                </a:solidFill>
                <a:cs typeface="Arial" pitchFamily="34" charset="0"/>
              </a:rPr>
              <a:t>int</a:t>
            </a:r>
            <a:r>
              <a:rPr lang="fr-FR" dirty="0">
                <a:solidFill>
                  <a:schemeClr val="accent1"/>
                </a:solidFill>
                <a:cs typeface="Arial" pitchFamily="34" charset="0"/>
              </a:rPr>
              <a:t> Tableau</a:t>
            </a:r>
            <a:r>
              <a:rPr lang="fr-FR" dirty="0">
                <a:solidFill>
                  <a:srgbClr val="FF0000"/>
                </a:solidFill>
                <a:cs typeface="Arial" pitchFamily="34" charset="0"/>
              </a:rPr>
              <a:t>[2][3] </a:t>
            </a:r>
            <a:r>
              <a:rPr lang="fr-FR" dirty="0">
                <a:solidFill>
                  <a:schemeClr val="accent1"/>
                </a:solidFill>
                <a:cs typeface="Arial" pitchFamily="34" charset="0"/>
              </a:rPr>
              <a:t>= </a:t>
            </a:r>
            <a:r>
              <a:rPr lang="fr-FR" dirty="0">
                <a:solidFill>
                  <a:srgbClr val="FF0000"/>
                </a:solidFill>
                <a:cs typeface="Arial" pitchFamily="34" charset="0"/>
              </a:rPr>
              <a:t>{</a:t>
            </a:r>
            <a:r>
              <a:rPr lang="fr-FR" dirty="0">
                <a:solidFill>
                  <a:schemeClr val="accent1"/>
                </a:solidFill>
                <a:cs typeface="Arial" pitchFamily="34" charset="0"/>
              </a:rPr>
              <a:t> {10, 20, 30} ,</a:t>
            </a:r>
            <a:br>
              <a:rPr lang="fr-FR" dirty="0">
                <a:solidFill>
                  <a:schemeClr val="accent1"/>
                </a:solidFill>
                <a:cs typeface="Arial" pitchFamily="34" charset="0"/>
              </a:rPr>
            </a:br>
            <a:r>
              <a:rPr lang="fr-FR" dirty="0">
                <a:solidFill>
                  <a:schemeClr val="accent1"/>
                </a:solidFill>
                <a:cs typeface="Arial" pitchFamily="34" charset="0"/>
              </a:rPr>
              <a:t>             		                       {40, 50, 60} </a:t>
            </a:r>
            <a:r>
              <a:rPr lang="fr-FR" dirty="0">
                <a:solidFill>
                  <a:srgbClr val="FF0000"/>
                </a:solidFill>
                <a:cs typeface="Arial" pitchFamily="34" charset="0"/>
              </a:rPr>
              <a:t>}</a:t>
            </a:r>
            <a:r>
              <a:rPr lang="fr-FR" dirty="0">
                <a:solidFill>
                  <a:schemeClr val="accent1"/>
                </a:solidFill>
                <a:cs typeface="Arial" pitchFamily="34" charset="0"/>
              </a:rPr>
              <a:t>;</a:t>
            </a:r>
          </a:p>
          <a:p>
            <a:pPr marL="274320" indent="-274320" eaLnBrk="1" fontAlgn="auto" hangingPunct="1">
              <a:spcAft>
                <a:spcPts val="0"/>
              </a:spcAft>
              <a:buClr>
                <a:schemeClr val="accent3"/>
              </a:buClr>
              <a:buFont typeface="Wingdings 2"/>
              <a:buChar char=""/>
              <a:defRPr/>
            </a:pPr>
            <a:endParaRPr lang="fr-FR" b="1" dirty="0">
              <a:solidFill>
                <a:schemeClr val="accent1"/>
              </a:solidFill>
              <a:cs typeface="Arial" pitchFamily="34" charset="0"/>
            </a:endParaRPr>
          </a:p>
          <a:p>
            <a:pPr marL="274320" indent="-274320" eaLnBrk="1" fontAlgn="auto" hangingPunct="1">
              <a:spcAft>
                <a:spcPts val="0"/>
              </a:spcAft>
              <a:buClr>
                <a:schemeClr val="accent3"/>
              </a:buClr>
              <a:buFont typeface="Wingdings 2"/>
              <a:buChar char=""/>
              <a:defRPr/>
            </a:pPr>
            <a:endParaRPr lang="fr-FR" b="1" dirty="0">
              <a:solidFill>
                <a:schemeClr val="accent1"/>
              </a:solidFill>
              <a:cs typeface="Arial" pitchFamily="34" charset="0"/>
            </a:endParaRPr>
          </a:p>
          <a:p>
            <a:pPr marL="274320" indent="-274320" eaLnBrk="1" fontAlgn="auto" hangingPunct="1">
              <a:spcAft>
                <a:spcPts val="0"/>
              </a:spcAft>
              <a:buClr>
                <a:schemeClr val="accent3"/>
              </a:buClr>
              <a:buFont typeface="Wingdings 2"/>
              <a:buChar char=""/>
              <a:defRPr/>
            </a:pPr>
            <a:endParaRPr lang="fr-FR" b="1" dirty="0">
              <a:solidFill>
                <a:schemeClr val="accent1"/>
              </a:solidFill>
              <a:cs typeface="Arial" pitchFamily="34" charset="0"/>
            </a:endParaRPr>
          </a:p>
          <a:p>
            <a:pPr marL="274320" indent="-274320" eaLnBrk="1" fontAlgn="auto" hangingPunct="1">
              <a:spcAft>
                <a:spcPts val="0"/>
              </a:spcAft>
              <a:buClr>
                <a:schemeClr val="accent3"/>
              </a:buClr>
              <a:buFont typeface="Wingdings 2"/>
              <a:buChar char=""/>
              <a:defRPr/>
            </a:pPr>
            <a:endParaRPr lang="fr-FR" b="1" dirty="0">
              <a:solidFill>
                <a:schemeClr val="accent1"/>
              </a:solidFill>
              <a:cs typeface="Arial" pitchFamily="34" charset="0"/>
            </a:endParaRPr>
          </a:p>
          <a:p>
            <a:pPr marL="274320" indent="-274320" eaLnBrk="1" fontAlgn="auto" hangingPunct="1">
              <a:spcAft>
                <a:spcPts val="0"/>
              </a:spcAft>
              <a:buClr>
                <a:schemeClr val="accent3"/>
              </a:buClr>
              <a:buFont typeface="Wingdings 2"/>
              <a:buChar char=""/>
              <a:defRPr/>
            </a:pPr>
            <a:endParaRPr lang="fr-FR" b="1" dirty="0">
              <a:solidFill>
                <a:schemeClr val="accent1"/>
              </a:solidFill>
              <a:cs typeface="Arial" pitchFamily="34" charset="0"/>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pic>
        <p:nvPicPr>
          <p:cNvPr id="16390" name="Picture 2"/>
          <p:cNvPicPr>
            <a:picLocks noChangeAspect="1" noChangeArrowheads="1"/>
          </p:cNvPicPr>
          <p:nvPr/>
        </p:nvPicPr>
        <p:blipFill>
          <a:blip r:embed="rId2" cstate="print"/>
          <a:srcRect/>
          <a:stretch>
            <a:fillRect/>
          </a:stretch>
        </p:blipFill>
        <p:spPr bwMode="auto">
          <a:xfrm>
            <a:off x="683568" y="3573016"/>
            <a:ext cx="6048410" cy="279494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67ACAF03-6784-485B-899C-0CC378925F85}" type="slidenum">
              <a:rPr lang="fr-FR" smtClean="0"/>
              <a:pPr>
                <a:defRPr/>
              </a:pPr>
              <a:t>16</a:t>
            </a:fld>
            <a:endParaRPr lang="fr-FR"/>
          </a:p>
        </p:txBody>
      </p:sp>
      <p:sp>
        <p:nvSpPr>
          <p:cNvPr id="4" name="Espace réservé du contenu 3"/>
          <p:cNvSpPr>
            <a:spLocks noGrp="1"/>
          </p:cNvSpPr>
          <p:nvPr>
            <p:ph sz="quarter" idx="1"/>
          </p:nvPr>
        </p:nvSpPr>
        <p:spPr>
          <a:xfrm>
            <a:off x="539552" y="1556792"/>
            <a:ext cx="8157592" cy="3168352"/>
          </a:xfrm>
        </p:spPr>
        <p:txBody>
          <a:bodyPr rtlCol="0">
            <a:normAutofit fontScale="85000" lnSpcReduction="20000"/>
          </a:bodyPr>
          <a:lstStyle/>
          <a:p>
            <a:pPr marL="0" indent="0" eaLnBrk="1" fontAlgn="auto" hangingPunct="1">
              <a:spcAft>
                <a:spcPts val="0"/>
              </a:spcAft>
              <a:buClr>
                <a:schemeClr val="accent3"/>
              </a:buClr>
              <a:buFont typeface="Wingdings 2"/>
              <a:buNone/>
              <a:defRPr/>
            </a:pPr>
            <a:r>
              <a:rPr lang="fr-FR" b="1" dirty="0">
                <a:solidFill>
                  <a:schemeClr val="accent2"/>
                </a:solidFill>
              </a:rPr>
              <a:t>Les chaines de caractères :</a:t>
            </a:r>
          </a:p>
          <a:p>
            <a:pPr marL="0" indent="0" eaLnBrk="1" fontAlgn="auto" hangingPunct="1">
              <a:spcAft>
                <a:spcPts val="0"/>
              </a:spcAft>
              <a:buClr>
                <a:schemeClr val="accent3"/>
              </a:buClr>
              <a:buFont typeface="Wingdings 2"/>
              <a:buNone/>
              <a:defRPr/>
            </a:pPr>
            <a:r>
              <a:rPr lang="fr-FR" dirty="0">
                <a:solidFill>
                  <a:schemeClr val="accent1"/>
                </a:solidFill>
              </a:rPr>
              <a:t>Elles sont vue en C comme un tableau.</a:t>
            </a:r>
            <a:br>
              <a:rPr lang="fr-FR" dirty="0">
                <a:solidFill>
                  <a:schemeClr val="accent1"/>
                </a:solidFill>
              </a:rPr>
            </a:br>
            <a:r>
              <a:rPr lang="fr-FR" dirty="0">
                <a:solidFill>
                  <a:schemeClr val="accent1"/>
                </a:solidFill>
              </a:rPr>
              <a:t>La fin de la chaine est identifié par un caractère nul </a:t>
            </a:r>
            <a:r>
              <a:rPr lang="fr-FR" dirty="0">
                <a:solidFill>
                  <a:schemeClr val="accent1"/>
                </a:solidFill>
                <a:cs typeface="Arial" pitchFamily="34" charset="0"/>
              </a:rPr>
              <a:t>'\0' (chaine à zéro terminal)</a:t>
            </a:r>
            <a:r>
              <a:rPr lang="fr-FR" dirty="0">
                <a:solidFill>
                  <a:schemeClr val="accent1"/>
                </a:solidFill>
              </a:rPr>
              <a:t>:</a:t>
            </a:r>
          </a:p>
          <a:p>
            <a:pPr marL="274320" indent="-274320" eaLnBrk="1" fontAlgn="auto" hangingPunct="1">
              <a:spcAft>
                <a:spcPts val="0"/>
              </a:spcAft>
              <a:buClr>
                <a:schemeClr val="accent3"/>
              </a:buClr>
              <a:buFont typeface="Wingdings 2"/>
              <a:buChar char=""/>
              <a:defRPr/>
            </a:pPr>
            <a:r>
              <a:rPr lang="fr-FR" b="1" dirty="0">
                <a:solidFill>
                  <a:schemeClr val="accent1"/>
                </a:solidFill>
              </a:rPr>
              <a:t>Déclaration d'une chaine : </a:t>
            </a:r>
            <a:br>
              <a:rPr lang="fr-FR" b="1" dirty="0">
                <a:solidFill>
                  <a:schemeClr val="accent1"/>
                </a:solidFill>
              </a:rPr>
            </a:br>
            <a:r>
              <a:rPr lang="fr-FR" b="1" dirty="0">
                <a:solidFill>
                  <a:schemeClr val="accent1"/>
                </a:solidFill>
              </a:rPr>
              <a:t>      </a:t>
            </a:r>
            <a:r>
              <a:rPr lang="fr-FR" b="1" dirty="0">
                <a:solidFill>
                  <a:srgbClr val="00B0F0"/>
                </a:solidFill>
              </a:rPr>
              <a:t>char</a:t>
            </a:r>
            <a:r>
              <a:rPr lang="fr-FR" b="1" dirty="0">
                <a:solidFill>
                  <a:schemeClr val="accent1"/>
                </a:solidFill>
              </a:rPr>
              <a:t> </a:t>
            </a:r>
            <a:r>
              <a:rPr lang="fr-FR" b="1" dirty="0" err="1">
                <a:solidFill>
                  <a:schemeClr val="accent1"/>
                </a:solidFill>
              </a:rPr>
              <a:t>MaChaine</a:t>
            </a:r>
            <a:r>
              <a:rPr lang="fr-FR" b="1" dirty="0">
                <a:solidFill>
                  <a:schemeClr val="accent1"/>
                </a:solidFill>
              </a:rPr>
              <a:t> [10];</a:t>
            </a:r>
          </a:p>
          <a:p>
            <a:pPr marL="274320" indent="-274320" eaLnBrk="1" fontAlgn="auto" hangingPunct="1">
              <a:spcAft>
                <a:spcPts val="0"/>
              </a:spcAft>
              <a:buClr>
                <a:schemeClr val="accent3"/>
              </a:buClr>
              <a:buFont typeface="Wingdings 2"/>
              <a:buChar char=""/>
              <a:defRPr/>
            </a:pPr>
            <a:r>
              <a:rPr lang="fr-FR" b="1" dirty="0">
                <a:solidFill>
                  <a:schemeClr val="accent1"/>
                </a:solidFill>
              </a:rPr>
              <a:t>Déclaration d'une chaine avec son initialisation : </a:t>
            </a:r>
            <a:br>
              <a:rPr lang="fr-FR" b="1" dirty="0">
                <a:solidFill>
                  <a:schemeClr val="accent1"/>
                </a:solidFill>
              </a:rPr>
            </a:br>
            <a:r>
              <a:rPr lang="fr-FR" b="1" dirty="0">
                <a:solidFill>
                  <a:schemeClr val="accent1"/>
                </a:solidFill>
              </a:rPr>
              <a:t>      </a:t>
            </a:r>
            <a:r>
              <a:rPr lang="fr-FR" b="1" dirty="0">
                <a:solidFill>
                  <a:srgbClr val="00B0F0"/>
                </a:solidFill>
              </a:rPr>
              <a:t>char</a:t>
            </a:r>
            <a:r>
              <a:rPr lang="fr-FR" b="1" dirty="0">
                <a:solidFill>
                  <a:schemeClr val="accent1"/>
                </a:solidFill>
              </a:rPr>
              <a:t> </a:t>
            </a:r>
            <a:r>
              <a:rPr lang="fr-FR" b="1" dirty="0" err="1">
                <a:solidFill>
                  <a:schemeClr val="accent1"/>
                </a:solidFill>
              </a:rPr>
              <a:t>MaChaine</a:t>
            </a:r>
            <a:r>
              <a:rPr lang="fr-FR" b="1" dirty="0">
                <a:solidFill>
                  <a:schemeClr val="accent1"/>
                </a:solidFill>
              </a:rPr>
              <a:t> [10] = "Texte"; </a:t>
            </a:r>
            <a:br>
              <a:rPr lang="fr-FR" b="1" dirty="0">
                <a:solidFill>
                  <a:schemeClr val="accent1"/>
                </a:solidFill>
              </a:rPr>
            </a:br>
            <a:r>
              <a:rPr lang="fr-FR" b="1" dirty="0">
                <a:solidFill>
                  <a:schemeClr val="accent1"/>
                </a:solidFill>
              </a:rPr>
              <a:t>ou </a:t>
            </a:r>
            <a:r>
              <a:rPr lang="fr-FR" b="1" dirty="0">
                <a:solidFill>
                  <a:srgbClr val="00B0F0"/>
                </a:solidFill>
              </a:rPr>
              <a:t>char</a:t>
            </a:r>
            <a:r>
              <a:rPr lang="fr-FR" b="1" dirty="0">
                <a:solidFill>
                  <a:schemeClr val="accent1"/>
                </a:solidFill>
              </a:rPr>
              <a:t> Chaine[ ]="bidule"; </a:t>
            </a:r>
            <a:r>
              <a:rPr lang="fr-FR" sz="1800" b="1" dirty="0">
                <a:solidFill>
                  <a:srgbClr val="00B050"/>
                </a:solidFill>
              </a:rPr>
              <a:t> (calcule automatique de la taille)</a:t>
            </a:r>
          </a:p>
          <a:p>
            <a:pPr marL="274320" indent="-274320" eaLnBrk="1" fontAlgn="auto" hangingPunct="1">
              <a:spcAft>
                <a:spcPts val="0"/>
              </a:spcAft>
              <a:buClr>
                <a:schemeClr val="accent3"/>
              </a:buClr>
              <a:buFont typeface="Wingdings 2"/>
              <a:buChar char=""/>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graphicFrame>
        <p:nvGraphicFramePr>
          <p:cNvPr id="2" name="Tableau 1"/>
          <p:cNvGraphicFramePr>
            <a:graphicFrameLocks noGrp="1"/>
          </p:cNvGraphicFramePr>
          <p:nvPr/>
        </p:nvGraphicFramePr>
        <p:xfrm>
          <a:off x="1713836" y="4941168"/>
          <a:ext cx="6096000" cy="1656080"/>
        </p:xfrm>
        <a:graphic>
          <a:graphicData uri="http://schemas.openxmlformats.org/drawingml/2006/table">
            <a:tbl>
              <a:tblPr firstRow="1" bandRow="1">
                <a:effectLst>
                  <a:outerShdw blurRad="50800" dist="88900" dir="2700000" algn="tl" rotWithShape="0">
                    <a:schemeClr val="accent2">
                      <a:alpha val="16000"/>
                    </a:schemeClr>
                  </a:outerShdw>
                </a:effectLst>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fr-FR" sz="1800" dirty="0">
                          <a:solidFill>
                            <a:srgbClr val="000000"/>
                          </a:solidFill>
                          <a:latin typeface="Arial" pitchFamily="34" charset="0"/>
                          <a:cs typeface="Arial" pitchFamily="34" charset="0"/>
                        </a:rPr>
                        <a:t>0</a:t>
                      </a:r>
                    </a:p>
                  </a:txBody>
                  <a:tcPr/>
                </a:tc>
                <a:tc>
                  <a:txBody>
                    <a:bodyPr/>
                    <a:lstStyle/>
                    <a:p>
                      <a:pPr algn="ctr"/>
                      <a:r>
                        <a:rPr lang="fr-FR" sz="1800" dirty="0">
                          <a:solidFill>
                            <a:srgbClr val="000000"/>
                          </a:solidFill>
                          <a:latin typeface="Arial" pitchFamily="34" charset="0"/>
                          <a:cs typeface="Arial" pitchFamily="34" charset="0"/>
                        </a:rPr>
                        <a:t>1</a:t>
                      </a:r>
                    </a:p>
                  </a:txBody>
                  <a:tcPr/>
                </a:tc>
                <a:tc>
                  <a:txBody>
                    <a:bodyPr/>
                    <a:lstStyle/>
                    <a:p>
                      <a:pPr algn="ctr"/>
                      <a:r>
                        <a:rPr lang="fr-FR" sz="1800" dirty="0">
                          <a:solidFill>
                            <a:srgbClr val="000000"/>
                          </a:solidFill>
                          <a:latin typeface="Arial" pitchFamily="34" charset="0"/>
                          <a:cs typeface="Arial" pitchFamily="34" charset="0"/>
                        </a:rPr>
                        <a:t>2</a:t>
                      </a:r>
                    </a:p>
                  </a:txBody>
                  <a:tcPr/>
                </a:tc>
                <a:tc>
                  <a:txBody>
                    <a:bodyPr/>
                    <a:lstStyle/>
                    <a:p>
                      <a:pPr algn="ctr"/>
                      <a:r>
                        <a:rPr lang="fr-FR" sz="1800" dirty="0">
                          <a:solidFill>
                            <a:srgbClr val="000000"/>
                          </a:solidFill>
                          <a:latin typeface="Arial" pitchFamily="34" charset="0"/>
                          <a:cs typeface="Arial" pitchFamily="34" charset="0"/>
                        </a:rPr>
                        <a:t>3</a:t>
                      </a:r>
                    </a:p>
                  </a:txBody>
                  <a:tcPr/>
                </a:tc>
                <a:tc>
                  <a:txBody>
                    <a:bodyPr/>
                    <a:lstStyle/>
                    <a:p>
                      <a:pPr algn="ctr"/>
                      <a:r>
                        <a:rPr lang="fr-FR" sz="1800" dirty="0">
                          <a:solidFill>
                            <a:srgbClr val="000000"/>
                          </a:solidFill>
                          <a:latin typeface="Arial" pitchFamily="34" charset="0"/>
                          <a:cs typeface="Arial" pitchFamily="34" charset="0"/>
                        </a:rPr>
                        <a:t>4</a:t>
                      </a:r>
                    </a:p>
                  </a:txBody>
                  <a:tcPr/>
                </a:tc>
                <a:tc>
                  <a:txBody>
                    <a:bodyPr/>
                    <a:lstStyle/>
                    <a:p>
                      <a:pPr algn="ctr"/>
                      <a:r>
                        <a:rPr lang="fr-FR" sz="1800" dirty="0">
                          <a:solidFill>
                            <a:srgbClr val="000000"/>
                          </a:solidFill>
                          <a:latin typeface="Arial" pitchFamily="34" charset="0"/>
                          <a:cs typeface="Arial" pitchFamily="34" charset="0"/>
                        </a:rPr>
                        <a:t>5</a:t>
                      </a:r>
                    </a:p>
                  </a:txBody>
                  <a:tcPr/>
                </a:tc>
                <a:tc>
                  <a:txBody>
                    <a:bodyPr/>
                    <a:lstStyle/>
                    <a:p>
                      <a:pPr algn="ctr"/>
                      <a:r>
                        <a:rPr lang="fr-FR" sz="1800" dirty="0">
                          <a:solidFill>
                            <a:srgbClr val="000000"/>
                          </a:solidFill>
                          <a:latin typeface="Arial" pitchFamily="34" charset="0"/>
                          <a:cs typeface="Arial" pitchFamily="34" charset="0"/>
                        </a:rPr>
                        <a:t>6</a:t>
                      </a:r>
                    </a:p>
                  </a:txBody>
                  <a:tcPr/>
                </a:tc>
                <a:tc>
                  <a:txBody>
                    <a:bodyPr/>
                    <a:lstStyle/>
                    <a:p>
                      <a:pPr algn="ctr"/>
                      <a:r>
                        <a:rPr lang="fr-FR" sz="1800" dirty="0">
                          <a:solidFill>
                            <a:srgbClr val="000000"/>
                          </a:solidFill>
                          <a:latin typeface="Arial" pitchFamily="34" charset="0"/>
                          <a:cs typeface="Arial" pitchFamily="34" charset="0"/>
                        </a:rPr>
                        <a:t>7</a:t>
                      </a:r>
                    </a:p>
                  </a:txBody>
                  <a:tcPr/>
                </a:tc>
                <a:tc>
                  <a:txBody>
                    <a:bodyPr/>
                    <a:lstStyle/>
                    <a:p>
                      <a:pPr algn="ctr"/>
                      <a:r>
                        <a:rPr lang="fr-FR" sz="1800" dirty="0">
                          <a:solidFill>
                            <a:srgbClr val="000000"/>
                          </a:solidFill>
                          <a:latin typeface="Arial" pitchFamily="34" charset="0"/>
                          <a:cs typeface="Arial" pitchFamily="34" charset="0"/>
                        </a:rPr>
                        <a:t>8</a:t>
                      </a:r>
                    </a:p>
                  </a:txBody>
                  <a:tcPr/>
                </a:tc>
                <a:tc>
                  <a:txBody>
                    <a:bodyPr/>
                    <a:lstStyle/>
                    <a:p>
                      <a:pPr algn="ctr"/>
                      <a:r>
                        <a:rPr lang="fr-FR" sz="1800" dirty="0">
                          <a:solidFill>
                            <a:srgbClr val="000000"/>
                          </a:solidFill>
                          <a:latin typeface="Arial" pitchFamily="34" charset="0"/>
                          <a:cs typeface="Arial" pitchFamily="34" charset="0"/>
                        </a:rPr>
                        <a:t>9</a:t>
                      </a:r>
                    </a:p>
                  </a:txBody>
                  <a:tcPr/>
                </a:tc>
                <a:extLst>
                  <a:ext uri="{0D108BD9-81ED-4DB2-BD59-A6C34878D82A}">
                    <a16:rowId xmlns:a16="http://schemas.microsoft.com/office/drawing/2014/main" val="10000"/>
                  </a:ext>
                </a:extLst>
              </a:tr>
              <a:tr h="370840">
                <a:tc>
                  <a:txBody>
                    <a:bodyPr/>
                    <a:lstStyle/>
                    <a:p>
                      <a:pPr algn="ctr"/>
                      <a:r>
                        <a:rPr lang="fr-FR" sz="1800" dirty="0">
                          <a:solidFill>
                            <a:srgbClr val="000000"/>
                          </a:solidFill>
                          <a:latin typeface="Arial" pitchFamily="34" charset="0"/>
                          <a:cs typeface="Arial" pitchFamily="34" charset="0"/>
                        </a:rPr>
                        <a:t>T</a:t>
                      </a:r>
                    </a:p>
                  </a:txBody>
                  <a:tcPr/>
                </a:tc>
                <a:tc>
                  <a:txBody>
                    <a:bodyPr/>
                    <a:lstStyle/>
                    <a:p>
                      <a:pPr algn="ctr"/>
                      <a:r>
                        <a:rPr lang="fr-FR" sz="1800" dirty="0">
                          <a:solidFill>
                            <a:srgbClr val="000000"/>
                          </a:solidFill>
                          <a:latin typeface="Arial" pitchFamily="34" charset="0"/>
                          <a:cs typeface="Arial" pitchFamily="34" charset="0"/>
                        </a:rPr>
                        <a:t>e</a:t>
                      </a:r>
                    </a:p>
                  </a:txBody>
                  <a:tcPr/>
                </a:tc>
                <a:tc>
                  <a:txBody>
                    <a:bodyPr/>
                    <a:lstStyle/>
                    <a:p>
                      <a:pPr algn="ctr"/>
                      <a:r>
                        <a:rPr lang="fr-FR" sz="1800" dirty="0">
                          <a:solidFill>
                            <a:srgbClr val="000000"/>
                          </a:solidFill>
                          <a:latin typeface="Arial" pitchFamily="34" charset="0"/>
                          <a:cs typeface="Arial" pitchFamily="34" charset="0"/>
                        </a:rPr>
                        <a:t>x</a:t>
                      </a:r>
                    </a:p>
                  </a:txBody>
                  <a:tcPr/>
                </a:tc>
                <a:tc>
                  <a:txBody>
                    <a:bodyPr/>
                    <a:lstStyle/>
                    <a:p>
                      <a:pPr algn="ctr"/>
                      <a:r>
                        <a:rPr lang="fr-FR" sz="1800" dirty="0">
                          <a:solidFill>
                            <a:srgbClr val="000000"/>
                          </a:solidFill>
                          <a:latin typeface="Arial" pitchFamily="34" charset="0"/>
                          <a:cs typeface="Arial" pitchFamily="34" charset="0"/>
                        </a:rPr>
                        <a:t>t</a:t>
                      </a:r>
                    </a:p>
                  </a:txBody>
                  <a:tcPr/>
                </a:tc>
                <a:tc>
                  <a:txBody>
                    <a:bodyPr/>
                    <a:lstStyle/>
                    <a:p>
                      <a:pPr algn="ctr"/>
                      <a:r>
                        <a:rPr lang="fr-FR" sz="1800" dirty="0">
                          <a:solidFill>
                            <a:srgbClr val="000000"/>
                          </a:solidFill>
                          <a:latin typeface="Arial" pitchFamily="34" charset="0"/>
                          <a:cs typeface="Arial" pitchFamily="34" charset="0"/>
                        </a:rPr>
                        <a:t>e</a:t>
                      </a:r>
                    </a:p>
                  </a:txBody>
                  <a:tcPr/>
                </a:tc>
                <a:tc>
                  <a:txBody>
                    <a:bodyPr/>
                    <a:lstStyle/>
                    <a:p>
                      <a:pPr algn="ctr"/>
                      <a:r>
                        <a:rPr lang="fr-FR" sz="1800" dirty="0">
                          <a:solidFill>
                            <a:srgbClr val="000000"/>
                          </a:solidFill>
                          <a:latin typeface="Arial" pitchFamily="34" charset="0"/>
                          <a:cs typeface="Arial" pitchFamily="34" charset="0"/>
                        </a:rPr>
                        <a:t>\0</a:t>
                      </a:r>
                    </a:p>
                  </a:txBody>
                  <a:tcPr/>
                </a:tc>
                <a:tc>
                  <a:txBody>
                    <a:bodyPr/>
                    <a:lstStyle/>
                    <a:p>
                      <a:pPr algn="ctr"/>
                      <a:r>
                        <a:rPr lang="fr-FR" sz="1800" dirty="0">
                          <a:solidFill>
                            <a:srgbClr val="000000"/>
                          </a:solidFill>
                          <a:latin typeface="Arial" pitchFamily="34" charset="0"/>
                          <a:cs typeface="Arial" pitchFamily="34" charset="0"/>
                        </a:rPr>
                        <a:t>?</a:t>
                      </a:r>
                    </a:p>
                  </a:txBody>
                  <a:tcPr/>
                </a:tc>
                <a:tc>
                  <a:txBody>
                    <a:bodyPr/>
                    <a:lstStyle/>
                    <a:p>
                      <a:pPr algn="ctr"/>
                      <a:r>
                        <a:rPr lang="fr-FR" sz="1800" dirty="0">
                          <a:solidFill>
                            <a:srgbClr val="000000"/>
                          </a:solidFill>
                          <a:latin typeface="Arial" pitchFamily="34" charset="0"/>
                          <a:cs typeface="Arial" pitchFamily="34" charset="0"/>
                        </a:rPr>
                        <a:t>?</a:t>
                      </a:r>
                    </a:p>
                  </a:txBody>
                  <a:tcPr/>
                </a:tc>
                <a:tc>
                  <a:txBody>
                    <a:bodyPr/>
                    <a:lstStyle/>
                    <a:p>
                      <a:pPr algn="ctr"/>
                      <a:r>
                        <a:rPr lang="fr-FR" sz="1800" dirty="0">
                          <a:solidFill>
                            <a:srgbClr val="000000"/>
                          </a:solidFill>
                          <a:latin typeface="Arial" pitchFamily="34" charset="0"/>
                          <a:cs typeface="Arial" pitchFamily="34" charset="0"/>
                        </a:rPr>
                        <a:t>?</a:t>
                      </a:r>
                    </a:p>
                  </a:txBody>
                  <a:tcPr/>
                </a:tc>
                <a:tc>
                  <a:txBody>
                    <a:bodyPr/>
                    <a:lstStyle/>
                    <a:p>
                      <a:pPr algn="ctr"/>
                      <a:r>
                        <a:rPr lang="fr-FR" sz="1800" dirty="0">
                          <a:solidFill>
                            <a:srgbClr val="000000"/>
                          </a:solidFill>
                          <a:latin typeface="Arial" pitchFamily="34" charset="0"/>
                          <a:cs typeface="Arial" pitchFamily="34" charset="0"/>
                        </a:rPr>
                        <a:t>?</a:t>
                      </a:r>
                    </a:p>
                  </a:txBody>
                  <a:tcPr/>
                </a:tc>
                <a:extLst>
                  <a:ext uri="{0D108BD9-81ED-4DB2-BD59-A6C34878D82A}">
                    <a16:rowId xmlns:a16="http://schemas.microsoft.com/office/drawing/2014/main" val="10001"/>
                  </a:ext>
                </a:extLst>
              </a:tr>
              <a:tr h="914400">
                <a:tc>
                  <a:txBody>
                    <a:bodyPr/>
                    <a:lstStyle/>
                    <a:p>
                      <a:pPr algn="ctr"/>
                      <a:r>
                        <a:rPr lang="fr-FR" sz="1800" dirty="0">
                          <a:solidFill>
                            <a:srgbClr val="000000"/>
                          </a:solidFill>
                          <a:latin typeface="Arial" pitchFamily="34" charset="0"/>
                          <a:cs typeface="Arial" pitchFamily="34" charset="0"/>
                        </a:rPr>
                        <a:t>84</a:t>
                      </a:r>
                    </a:p>
                  </a:txBody>
                  <a:tcPr/>
                </a:tc>
                <a:tc>
                  <a:txBody>
                    <a:bodyPr/>
                    <a:lstStyle/>
                    <a:p>
                      <a:pPr algn="ctr"/>
                      <a:r>
                        <a:rPr lang="fr-FR" sz="1800" dirty="0">
                          <a:solidFill>
                            <a:srgbClr val="000000"/>
                          </a:solidFill>
                          <a:latin typeface="Arial" pitchFamily="34" charset="0"/>
                          <a:cs typeface="Arial" pitchFamily="34" charset="0"/>
                        </a:rPr>
                        <a:t>101</a:t>
                      </a:r>
                    </a:p>
                  </a:txBody>
                  <a:tcPr/>
                </a:tc>
                <a:tc>
                  <a:txBody>
                    <a:bodyPr/>
                    <a:lstStyle/>
                    <a:p>
                      <a:pPr algn="ctr"/>
                      <a:r>
                        <a:rPr lang="fr-FR" sz="1800" dirty="0">
                          <a:solidFill>
                            <a:srgbClr val="000000"/>
                          </a:solidFill>
                          <a:latin typeface="Arial" pitchFamily="34" charset="0"/>
                          <a:cs typeface="Arial" pitchFamily="34" charset="0"/>
                        </a:rPr>
                        <a:t>120</a:t>
                      </a:r>
                    </a:p>
                  </a:txBody>
                  <a:tcPr/>
                </a:tc>
                <a:tc>
                  <a:txBody>
                    <a:bodyPr/>
                    <a:lstStyle/>
                    <a:p>
                      <a:pPr algn="ctr"/>
                      <a:r>
                        <a:rPr lang="fr-FR" sz="1800" dirty="0">
                          <a:solidFill>
                            <a:srgbClr val="000000"/>
                          </a:solidFill>
                          <a:latin typeface="Arial" pitchFamily="34" charset="0"/>
                          <a:cs typeface="Arial" pitchFamily="34" charset="0"/>
                        </a:rPr>
                        <a:t>116</a:t>
                      </a:r>
                    </a:p>
                  </a:txBody>
                  <a:tcPr/>
                </a:tc>
                <a:tc>
                  <a:txBody>
                    <a:bodyPr/>
                    <a:lstStyle/>
                    <a:p>
                      <a:pPr algn="ctr"/>
                      <a:r>
                        <a:rPr lang="fr-FR" sz="1800" dirty="0">
                          <a:solidFill>
                            <a:srgbClr val="000000"/>
                          </a:solidFill>
                          <a:latin typeface="Arial" pitchFamily="34" charset="0"/>
                          <a:cs typeface="Arial" pitchFamily="34" charset="0"/>
                        </a:rPr>
                        <a:t>101</a:t>
                      </a:r>
                    </a:p>
                  </a:txBody>
                  <a:tcPr/>
                </a:tc>
                <a:tc>
                  <a:txBody>
                    <a:bodyPr/>
                    <a:lstStyle/>
                    <a:p>
                      <a:pPr algn="ctr"/>
                      <a:r>
                        <a:rPr lang="fr-FR" sz="1800" dirty="0">
                          <a:solidFill>
                            <a:srgbClr val="000000"/>
                          </a:solidFill>
                          <a:latin typeface="Arial" pitchFamily="34" charset="0"/>
                          <a:cs typeface="Arial" pitchFamily="34" charset="0"/>
                        </a:rPr>
                        <a:t>0</a:t>
                      </a:r>
                    </a:p>
                  </a:txBody>
                  <a:tcPr/>
                </a:tc>
                <a:tc>
                  <a:txBody>
                    <a:bodyPr/>
                    <a:lstStyle/>
                    <a:p>
                      <a:pPr algn="ctr"/>
                      <a:r>
                        <a:rPr lang="fr-FR" sz="1800" dirty="0">
                          <a:solidFill>
                            <a:srgbClr val="000000"/>
                          </a:solidFill>
                          <a:latin typeface="Arial" pitchFamily="34" charset="0"/>
                          <a:cs typeface="Arial" pitchFamily="34" charset="0"/>
                        </a:rPr>
                        <a:t>?</a:t>
                      </a:r>
                    </a:p>
                  </a:txBody>
                  <a:tcPr/>
                </a:tc>
                <a:tc>
                  <a:txBody>
                    <a:bodyPr/>
                    <a:lstStyle/>
                    <a:p>
                      <a:pPr algn="ctr"/>
                      <a:r>
                        <a:rPr lang="fr-FR" sz="1800" dirty="0">
                          <a:solidFill>
                            <a:srgbClr val="000000"/>
                          </a:solidFill>
                          <a:latin typeface="Arial" pitchFamily="34" charset="0"/>
                          <a:cs typeface="Arial" pitchFamily="34" charset="0"/>
                        </a:rPr>
                        <a:t>?</a:t>
                      </a:r>
                    </a:p>
                  </a:txBody>
                  <a:tcPr/>
                </a:tc>
                <a:tc>
                  <a:txBody>
                    <a:bodyPr/>
                    <a:lstStyle/>
                    <a:p>
                      <a:pPr algn="ctr"/>
                      <a:r>
                        <a:rPr lang="fr-FR" sz="1800" dirty="0">
                          <a:solidFill>
                            <a:srgbClr val="000000"/>
                          </a:solidFill>
                          <a:latin typeface="Arial" pitchFamily="34" charset="0"/>
                          <a:cs typeface="Arial" pitchFamily="34" charset="0"/>
                        </a:rPr>
                        <a:t>?</a:t>
                      </a:r>
                    </a:p>
                  </a:txBody>
                  <a:tcPr/>
                </a:tc>
                <a:tc>
                  <a:txBody>
                    <a:bodyPr/>
                    <a:lstStyle/>
                    <a:p>
                      <a:pPr algn="ctr"/>
                      <a:r>
                        <a:rPr lang="fr-FR" sz="1800" dirty="0">
                          <a:solidFill>
                            <a:srgbClr val="000000"/>
                          </a:solidFill>
                          <a:latin typeface="Arial" pitchFamily="34" charset="0"/>
                          <a:cs typeface="Arial" pitchFamily="34" charset="0"/>
                        </a:rPr>
                        <a: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ACEE74FE-F1FD-4B67-8742-030E25B9ED02}" type="slidenum">
              <a:rPr lang="fr-FR" smtClean="0"/>
              <a:pPr>
                <a:defRPr/>
              </a:pPr>
              <a:t>17</a:t>
            </a:fld>
            <a:endParaRPr lang="fr-FR"/>
          </a:p>
        </p:txBody>
      </p:sp>
      <p:sp>
        <p:nvSpPr>
          <p:cNvPr id="4" name="Espace réservé du contenu 3"/>
          <p:cNvSpPr>
            <a:spLocks noGrp="1"/>
          </p:cNvSpPr>
          <p:nvPr>
            <p:ph sz="quarter" idx="1"/>
          </p:nvPr>
        </p:nvSpPr>
        <p:spPr>
          <a:xfrm>
            <a:off x="517396" y="1700808"/>
            <a:ext cx="8229600" cy="2016224"/>
          </a:xfrm>
        </p:spPr>
        <p:txBody>
          <a:bodyPr rtlCol="0">
            <a:normAutofit fontScale="475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Les chaines de caractères </a:t>
            </a:r>
            <a:r>
              <a:rPr lang="fr-FR" b="1" dirty="0">
                <a:solidFill>
                  <a:schemeClr val="accent1"/>
                </a:solidFill>
              </a:rPr>
              <a:t>:</a:t>
            </a:r>
          </a:p>
          <a:p>
            <a:pPr marL="0" indent="0" eaLnBrk="1" fontAlgn="auto" hangingPunct="1">
              <a:spcAft>
                <a:spcPts val="0"/>
              </a:spcAft>
              <a:buClr>
                <a:schemeClr val="accent3"/>
              </a:buClr>
              <a:buFont typeface="Wingdings 2"/>
              <a:buNone/>
              <a:defRPr/>
            </a:pPr>
            <a:r>
              <a:rPr lang="fr-FR" dirty="0">
                <a:solidFill>
                  <a:srgbClr val="00B0F0"/>
                </a:solidFill>
              </a:rPr>
              <a:t>Attention </a:t>
            </a:r>
            <a:r>
              <a:rPr lang="fr-FR" dirty="0">
                <a:solidFill>
                  <a:schemeClr val="accent1"/>
                </a:solidFill>
              </a:rPr>
              <a:t>pour stocker le mot "</a:t>
            </a:r>
            <a:r>
              <a:rPr lang="fr-FR" dirty="0">
                <a:solidFill>
                  <a:srgbClr val="92D050"/>
                </a:solidFill>
              </a:rPr>
              <a:t>bonjour</a:t>
            </a:r>
            <a:r>
              <a:rPr lang="fr-FR" dirty="0">
                <a:solidFill>
                  <a:schemeClr val="accent1"/>
                </a:solidFill>
              </a:rPr>
              <a:t>" (qui comprend 7 lettres) il faut un tableau de 8 char (</a:t>
            </a:r>
            <a:r>
              <a:rPr lang="fr-FR" dirty="0">
                <a:solidFill>
                  <a:srgbClr val="FF0000"/>
                </a:solidFill>
              </a:rPr>
              <a:t>7 + 1</a:t>
            </a:r>
            <a:r>
              <a:rPr lang="fr-FR" dirty="0">
                <a:solidFill>
                  <a:schemeClr val="accent1"/>
                </a:solidFill>
              </a:rPr>
              <a:t>) afin de stocker le </a:t>
            </a:r>
            <a:r>
              <a:rPr lang="fr-FR" dirty="0">
                <a:solidFill>
                  <a:srgbClr val="FF0000"/>
                </a:solidFill>
              </a:rPr>
              <a:t>code nul </a:t>
            </a:r>
            <a:r>
              <a:rPr lang="fr-FR" dirty="0">
                <a:solidFill>
                  <a:srgbClr val="FF0000"/>
                </a:solidFill>
                <a:cs typeface="Arial" pitchFamily="34" charset="0"/>
              </a:rPr>
              <a:t>'\0' </a:t>
            </a:r>
            <a:r>
              <a:rPr lang="fr-FR" dirty="0">
                <a:solidFill>
                  <a:schemeClr val="accent1"/>
                </a:solidFill>
              </a:rPr>
              <a:t>en fin de chaine.</a:t>
            </a:r>
          </a:p>
          <a:p>
            <a:pPr marL="0" indent="0">
              <a:buClr>
                <a:schemeClr val="accent3"/>
              </a:buClr>
              <a:buNone/>
              <a:defRPr/>
            </a:pPr>
            <a:r>
              <a:rPr lang="fr-FR" b="1" dirty="0">
                <a:solidFill>
                  <a:srgbClr val="C00000"/>
                </a:solidFill>
              </a:rPr>
              <a:t>Remarque :</a:t>
            </a:r>
            <a:br>
              <a:rPr lang="fr-FR" dirty="0">
                <a:solidFill>
                  <a:schemeClr val="accent1"/>
                </a:solidFill>
              </a:rPr>
            </a:br>
            <a:r>
              <a:rPr lang="fr-FR" dirty="0">
                <a:solidFill>
                  <a:schemeClr val="accent1"/>
                </a:solidFill>
              </a:rPr>
              <a:t>La présence du code nul en fin de chaine est un avantage pour la manipulation des tableaux contenant des chaines de caractères, car se code évite la gestion de la taille des tableaux (passage de paramètres dans les fonctions)</a:t>
            </a:r>
            <a:br>
              <a:rPr lang="fr-FR" dirty="0">
                <a:solidFill>
                  <a:schemeClr val="accent1"/>
                </a:solidFill>
              </a:rPr>
            </a:br>
            <a:br>
              <a:rPr lang="fr-FR" b="1" dirty="0">
                <a:solidFill>
                  <a:schemeClr val="accent1"/>
                </a:solidFill>
              </a:rPr>
            </a:br>
            <a:r>
              <a:rPr lang="fr-FR" b="1" dirty="0">
                <a:solidFill>
                  <a:schemeClr val="accent1"/>
                </a:solidFill>
              </a:rPr>
              <a:t>Remarque sur la syntaxe : </a:t>
            </a:r>
            <a:r>
              <a:rPr lang="fr-FR" dirty="0">
                <a:solidFill>
                  <a:schemeClr val="accent1"/>
                </a:solidFill>
              </a:rPr>
              <a:t>Pour un </a:t>
            </a:r>
            <a:r>
              <a:rPr lang="fr-FR" dirty="0">
                <a:solidFill>
                  <a:srgbClr val="00B0F0"/>
                </a:solidFill>
              </a:rPr>
              <a:t>char</a:t>
            </a:r>
            <a:r>
              <a:rPr lang="fr-FR" dirty="0">
                <a:solidFill>
                  <a:schemeClr val="accent1"/>
                </a:solidFill>
              </a:rPr>
              <a:t> on l'affecte avec </a:t>
            </a:r>
            <a:r>
              <a:rPr lang="fr-FR" dirty="0">
                <a:solidFill>
                  <a:srgbClr val="FF0000"/>
                </a:solidFill>
                <a:cs typeface="Arial" pitchFamily="34" charset="0"/>
              </a:rPr>
              <a:t>'A'</a:t>
            </a:r>
            <a:r>
              <a:rPr lang="fr-FR" b="1" dirty="0">
                <a:solidFill>
                  <a:srgbClr val="FF0000"/>
                </a:solidFill>
              </a:rPr>
              <a:t>. </a:t>
            </a:r>
            <a:r>
              <a:rPr lang="fr-FR" dirty="0">
                <a:solidFill>
                  <a:schemeClr val="accent1"/>
                </a:solidFill>
              </a:rPr>
              <a:t>Pour une </a:t>
            </a:r>
            <a:r>
              <a:rPr lang="fr-FR" dirty="0">
                <a:solidFill>
                  <a:srgbClr val="00B0F0"/>
                </a:solidFill>
              </a:rPr>
              <a:t>chaine</a:t>
            </a:r>
            <a:r>
              <a:rPr lang="fr-FR" dirty="0">
                <a:solidFill>
                  <a:schemeClr val="accent1"/>
                </a:solidFill>
              </a:rPr>
              <a:t> on l'affecte avec </a:t>
            </a:r>
            <a:r>
              <a:rPr lang="fr-FR" b="1" dirty="0">
                <a:solidFill>
                  <a:srgbClr val="FF0000"/>
                </a:solidFill>
              </a:rPr>
              <a:t>"ABCD"</a:t>
            </a:r>
          </a:p>
          <a:p>
            <a:pPr marL="0" indent="0" eaLnBrk="1" fontAlgn="auto" hangingPunct="1">
              <a:spcAft>
                <a:spcPts val="0"/>
              </a:spcAft>
              <a:buClr>
                <a:schemeClr val="accent3"/>
              </a:buClr>
              <a:buFont typeface="Wingdings 2"/>
              <a:buNone/>
              <a:defRPr/>
            </a:pPr>
            <a:endParaRPr lang="fr-FR" b="1" dirty="0">
              <a:solidFill>
                <a:schemeClr val="accent1"/>
              </a:solidFill>
            </a:endParaRPr>
          </a:p>
          <a:p>
            <a:pPr marL="274320" indent="-274320" eaLnBrk="1" fontAlgn="auto" hangingPunct="1">
              <a:spcAft>
                <a:spcPts val="0"/>
              </a:spcAft>
              <a:buClr>
                <a:schemeClr val="accent3"/>
              </a:buClr>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
        <p:nvSpPr>
          <p:cNvPr id="7" name="Espace réservé du contenu 3"/>
          <p:cNvSpPr txBox="1">
            <a:spLocks/>
          </p:cNvSpPr>
          <p:nvPr/>
        </p:nvSpPr>
        <p:spPr bwMode="auto">
          <a:xfrm>
            <a:off x="517396" y="3717032"/>
            <a:ext cx="8229600" cy="266429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62500" lnSpcReduction="20000"/>
          </a:bodyPr>
          <a:lstStyle/>
          <a:p>
            <a:pPr marL="0" marR="0" lvl="0" indent="0" algn="l" defTabSz="914400" rtl="0" eaLnBrk="1" fontAlgn="auto" latinLnBrk="0" hangingPunct="1">
              <a:lnSpc>
                <a:spcPct val="100000"/>
              </a:lnSpc>
              <a:spcBef>
                <a:spcPct val="20000"/>
              </a:spcBef>
              <a:spcAft>
                <a:spcPts val="0"/>
              </a:spcAft>
              <a:buClr>
                <a:schemeClr val="accent3"/>
              </a:buClr>
              <a:buSzTx/>
              <a:buFont typeface="Arial" charset="0"/>
              <a:buNone/>
              <a:tabLst/>
              <a:defRPr/>
            </a:pPr>
            <a:br>
              <a:rPr kumimoji="0" lang="fr-FR" sz="2400" b="1" i="0" u="none" strike="noStrike" kern="1200" cap="none" spc="0" normalizeH="0" baseline="0" noProof="0" dirty="0">
                <a:ln>
                  <a:noFill/>
                </a:ln>
                <a:solidFill>
                  <a:schemeClr val="accent1"/>
                </a:solidFill>
                <a:effectLst/>
                <a:uLnTx/>
                <a:uFillTx/>
                <a:latin typeface="+mj-lt"/>
                <a:ea typeface="+mn-ea"/>
                <a:cs typeface="+mn-cs"/>
              </a:rPr>
            </a:br>
            <a:r>
              <a:rPr kumimoji="0" lang="fr-FR" sz="2400" b="0" i="0" u="none" strike="noStrike" kern="1200" cap="none" spc="0" normalizeH="0" baseline="0" noProof="0" dirty="0">
                <a:ln>
                  <a:noFill/>
                </a:ln>
                <a:solidFill>
                  <a:schemeClr val="accent1"/>
                </a:solidFill>
                <a:effectLst/>
                <a:uLnTx/>
                <a:uFillTx/>
                <a:latin typeface="+mj-lt"/>
                <a:ea typeface="+mn-ea"/>
                <a:cs typeface="+mn-cs"/>
              </a:rPr>
              <a:t>On peut aussi initialiser une chaine de caractère à l’aide de</a:t>
            </a:r>
          </a:p>
          <a:p>
            <a:pPr marL="0" marR="0" lvl="0" indent="0" algn="l" defTabSz="914400" rtl="0" eaLnBrk="1" fontAlgn="auto" latinLnBrk="0" hangingPunct="1">
              <a:lnSpc>
                <a:spcPct val="100000"/>
              </a:lnSpc>
              <a:spcBef>
                <a:spcPct val="20000"/>
              </a:spcBef>
              <a:spcAft>
                <a:spcPts val="0"/>
              </a:spcAft>
              <a:buClr>
                <a:schemeClr val="accent3"/>
              </a:buClr>
              <a:buSzTx/>
              <a:buFont typeface="Arial" charset="0"/>
              <a:buNone/>
              <a:tabLst/>
              <a:defRPr/>
            </a:pPr>
            <a:br>
              <a:rPr kumimoji="0" lang="fr-FR" sz="2400" b="0" i="0" u="none" strike="noStrike" kern="1200" cap="none" spc="0" normalizeH="0" baseline="0" noProof="0" dirty="0">
                <a:ln>
                  <a:noFill/>
                </a:ln>
                <a:solidFill>
                  <a:schemeClr val="accent1"/>
                </a:solidFill>
                <a:effectLst/>
                <a:uLnTx/>
                <a:uFillTx/>
                <a:latin typeface="+mj-lt"/>
                <a:ea typeface="+mn-ea"/>
                <a:cs typeface="+mn-cs"/>
              </a:rPr>
            </a:br>
            <a:r>
              <a:rPr kumimoji="0" lang="fr-FR" sz="2400" b="0" i="0" u="none" strike="noStrike" kern="1200" cap="none" spc="0" normalizeH="0" baseline="0" noProof="0" dirty="0">
                <a:ln>
                  <a:noFill/>
                </a:ln>
                <a:solidFill>
                  <a:schemeClr val="accent1"/>
                </a:solidFill>
                <a:effectLst/>
                <a:uLnTx/>
                <a:uFillTx/>
                <a:latin typeface="+mj-lt"/>
                <a:ea typeface="+mn-ea"/>
                <a:cs typeface="+mn-cs"/>
              </a:rPr>
              <a:t> </a:t>
            </a:r>
            <a:r>
              <a:rPr kumimoji="0" lang="fr-FR" sz="2400" b="0" i="0" u="none" strike="noStrike" kern="1200" cap="none" spc="0" normalizeH="0" baseline="0" noProof="0" dirty="0" err="1">
                <a:ln>
                  <a:noFill/>
                </a:ln>
                <a:solidFill>
                  <a:srgbClr val="FF0000"/>
                </a:solidFill>
                <a:effectLst/>
                <a:uLnTx/>
                <a:uFillTx/>
                <a:latin typeface="+mj-lt"/>
                <a:ea typeface="+mn-ea"/>
                <a:cs typeface="+mn-cs"/>
              </a:rPr>
              <a:t>strcpy</a:t>
            </a:r>
            <a:r>
              <a:rPr kumimoji="0" lang="fr-FR" sz="2400" b="0" i="0" u="none" strike="noStrike" kern="1200" cap="none" spc="0" normalizeH="0" baseline="0" noProof="0" dirty="0">
                <a:ln>
                  <a:noFill/>
                </a:ln>
                <a:solidFill>
                  <a:srgbClr val="FF0000"/>
                </a:solidFill>
                <a:effectLst/>
                <a:uLnTx/>
                <a:uFillTx/>
                <a:latin typeface="+mj-lt"/>
                <a:ea typeface="+mn-ea"/>
                <a:cs typeface="+mn-cs"/>
              </a:rPr>
              <a:t>(Variable, Chaine) </a:t>
            </a:r>
          </a:p>
          <a:p>
            <a:pPr marL="0" marR="0" lvl="0" indent="0" algn="l" defTabSz="914400" rtl="0" eaLnBrk="1" fontAlgn="auto" latinLnBrk="0" hangingPunct="1">
              <a:lnSpc>
                <a:spcPct val="100000"/>
              </a:lnSpc>
              <a:spcBef>
                <a:spcPct val="20000"/>
              </a:spcBef>
              <a:spcAft>
                <a:spcPts val="0"/>
              </a:spcAft>
              <a:buClr>
                <a:schemeClr val="accent3"/>
              </a:buClr>
              <a:buSzTx/>
              <a:buFont typeface="Arial" charset="0"/>
              <a:buNone/>
              <a:tabLst/>
              <a:defRPr/>
            </a:pPr>
            <a:br>
              <a:rPr kumimoji="0" lang="fr-FR" sz="2400" b="0" i="0" u="none" strike="noStrike" kern="1200" cap="none" spc="0" normalizeH="0" baseline="0" noProof="0" dirty="0">
                <a:ln>
                  <a:noFill/>
                </a:ln>
                <a:solidFill>
                  <a:schemeClr val="accent1"/>
                </a:solidFill>
                <a:effectLst/>
                <a:uLnTx/>
                <a:uFillTx/>
                <a:latin typeface="+mj-lt"/>
                <a:ea typeface="+mn-ea"/>
                <a:cs typeface="+mn-cs"/>
              </a:rPr>
            </a:br>
            <a:r>
              <a:rPr kumimoji="0" lang="fr-FR" sz="2400" b="0" i="0" u="none" strike="noStrike" kern="1200" cap="none" spc="0" normalizeH="0" baseline="0" noProof="0" dirty="0">
                <a:ln>
                  <a:noFill/>
                </a:ln>
                <a:solidFill>
                  <a:schemeClr val="accent1"/>
                </a:solidFill>
                <a:effectLst/>
                <a:uLnTx/>
                <a:uFillTx/>
                <a:latin typeface="+mj-lt"/>
                <a:ea typeface="+mn-ea"/>
                <a:cs typeface="+mn-cs"/>
              </a:rPr>
              <a:t>cette  fonction  est déclaré dans le fichier </a:t>
            </a:r>
            <a:r>
              <a:rPr kumimoji="0" lang="fr-FR" sz="2400" b="0" i="0" u="none" strike="noStrike" kern="1200" cap="none" spc="0" normalizeH="0" baseline="0" noProof="0" dirty="0" err="1">
                <a:ln>
                  <a:noFill/>
                </a:ln>
                <a:solidFill>
                  <a:srgbClr val="C00000"/>
                </a:solidFill>
                <a:effectLst/>
                <a:uLnTx/>
                <a:uFillTx/>
                <a:latin typeface="+mj-lt"/>
                <a:ea typeface="+mn-ea"/>
                <a:cs typeface="+mn-cs"/>
              </a:rPr>
              <a:t>string.h</a:t>
            </a:r>
            <a:r>
              <a:rPr kumimoji="0" lang="fr-FR" sz="2400" b="0" i="0" u="none" strike="noStrike" kern="1200" cap="none" spc="0" normalizeH="0" baseline="0" noProof="0" dirty="0">
                <a:ln>
                  <a:noFill/>
                </a:ln>
                <a:solidFill>
                  <a:srgbClr val="C00000"/>
                </a:solidFill>
                <a:effectLst/>
                <a:uLnTx/>
                <a:uFillTx/>
                <a:latin typeface="+mj-lt"/>
                <a:ea typeface="+mn-ea"/>
                <a:cs typeface="+mn-cs"/>
              </a:rPr>
              <a:t> </a:t>
            </a:r>
            <a:r>
              <a:rPr kumimoji="0" lang="fr-FR" sz="2400" b="0" i="0" u="none" strike="noStrike" kern="1200" cap="none" spc="0" normalizeH="0" baseline="0" noProof="0" dirty="0">
                <a:ln>
                  <a:noFill/>
                </a:ln>
                <a:solidFill>
                  <a:srgbClr val="0070C0"/>
                </a:solidFill>
                <a:effectLst/>
                <a:uLnTx/>
                <a:uFillTx/>
                <a:latin typeface="+mj-lt"/>
                <a:ea typeface="+mn-ea"/>
                <a:cs typeface="+mn-cs"/>
              </a:rPr>
              <a:t>Ne pas oublier en début de code source</a:t>
            </a:r>
          </a:p>
          <a:p>
            <a:pPr marL="0" marR="0" lvl="0" indent="0" algn="l" defTabSz="914400" rtl="0" eaLnBrk="1" fontAlgn="auto" latinLnBrk="0" hangingPunct="1">
              <a:lnSpc>
                <a:spcPct val="100000"/>
              </a:lnSpc>
              <a:spcBef>
                <a:spcPct val="20000"/>
              </a:spcBef>
              <a:spcAft>
                <a:spcPts val="0"/>
              </a:spcAft>
              <a:buClr>
                <a:schemeClr val="accent3"/>
              </a:buClr>
              <a:buSzTx/>
              <a:buFont typeface="Arial" charset="0"/>
              <a:buNone/>
              <a:tabLst/>
              <a:defRPr/>
            </a:pPr>
            <a:br>
              <a:rPr kumimoji="0" lang="fr-FR" sz="2400" b="0" i="0" u="none" strike="noStrike" kern="1200" cap="none" spc="0" normalizeH="0" baseline="0" noProof="0" dirty="0">
                <a:ln>
                  <a:noFill/>
                </a:ln>
                <a:solidFill>
                  <a:schemeClr val="accent1"/>
                </a:solidFill>
                <a:effectLst/>
                <a:uLnTx/>
                <a:uFillTx/>
                <a:latin typeface="+mj-lt"/>
                <a:ea typeface="+mn-ea"/>
                <a:cs typeface="+mn-cs"/>
              </a:rPr>
            </a:br>
            <a:r>
              <a:rPr kumimoji="0" lang="fr-FR" sz="2400" b="0" i="0" u="none" strike="noStrike" kern="1200" cap="none" spc="0" normalizeH="0" baseline="0" noProof="0" dirty="0">
                <a:ln>
                  <a:noFill/>
                </a:ln>
                <a:solidFill>
                  <a:srgbClr val="0070C0"/>
                </a:solidFill>
                <a:effectLst/>
                <a:uLnTx/>
                <a:uFillTx/>
                <a:latin typeface="+mj-lt"/>
                <a:ea typeface="+mn-ea"/>
                <a:cs typeface="+mn-cs"/>
              </a:rPr>
              <a:t>#</a:t>
            </a:r>
            <a:r>
              <a:rPr kumimoji="0" lang="fr-FR" sz="2400" b="0" i="0" u="none" strike="noStrike" kern="1200" cap="none" spc="0" normalizeH="0" baseline="0" noProof="0" dirty="0" err="1">
                <a:ln>
                  <a:noFill/>
                </a:ln>
                <a:solidFill>
                  <a:srgbClr val="0070C0"/>
                </a:solidFill>
                <a:effectLst/>
                <a:uLnTx/>
                <a:uFillTx/>
                <a:latin typeface="+mj-lt"/>
                <a:ea typeface="+mn-ea"/>
                <a:cs typeface="+mn-cs"/>
              </a:rPr>
              <a:t>include</a:t>
            </a:r>
            <a:r>
              <a:rPr kumimoji="0" lang="fr-FR" sz="2400" b="0" i="0" u="none" strike="noStrike" kern="1200" cap="none" spc="0" normalizeH="0" baseline="0" noProof="0" dirty="0">
                <a:ln>
                  <a:noFill/>
                </a:ln>
                <a:solidFill>
                  <a:srgbClr val="0070C0"/>
                </a:solidFill>
                <a:effectLst/>
                <a:uLnTx/>
                <a:uFillTx/>
                <a:latin typeface="+mj-lt"/>
                <a:ea typeface="+mn-ea"/>
                <a:cs typeface="+mn-cs"/>
              </a:rPr>
              <a:t> &lt;</a:t>
            </a:r>
            <a:r>
              <a:rPr kumimoji="0" lang="fr-FR" sz="2400" b="0" i="0" u="none" strike="noStrike" kern="1200" cap="none" spc="0" normalizeH="0" baseline="0" noProof="0" dirty="0" err="1">
                <a:ln>
                  <a:noFill/>
                </a:ln>
                <a:solidFill>
                  <a:srgbClr val="0070C0"/>
                </a:solidFill>
                <a:effectLst/>
                <a:uLnTx/>
                <a:uFillTx/>
                <a:latin typeface="+mj-lt"/>
                <a:ea typeface="+mn-ea"/>
                <a:cs typeface="+mn-cs"/>
              </a:rPr>
              <a:t>string.h</a:t>
            </a:r>
            <a:r>
              <a:rPr kumimoji="0" lang="fr-FR" sz="2400" b="0" i="0" u="none" strike="noStrike" kern="1200" cap="none" spc="0" normalizeH="0" baseline="0" noProof="0" dirty="0">
                <a:ln>
                  <a:noFill/>
                </a:ln>
                <a:solidFill>
                  <a:srgbClr val="0070C0"/>
                </a:solidFill>
                <a:effectLst/>
                <a:uLnTx/>
                <a:uFillTx/>
                <a:latin typeface="+mj-lt"/>
                <a:ea typeface="+mn-ea"/>
                <a:cs typeface="+mn-cs"/>
              </a:rPr>
              <a:t>&gt; </a:t>
            </a:r>
          </a:p>
          <a:p>
            <a:pPr marL="0" marR="0" lvl="0" indent="0" algn="l" defTabSz="914400" rtl="0" eaLnBrk="1" fontAlgn="auto" latinLnBrk="0" hangingPunct="1">
              <a:lnSpc>
                <a:spcPct val="100000"/>
              </a:lnSpc>
              <a:spcBef>
                <a:spcPct val="20000"/>
              </a:spcBef>
              <a:spcAft>
                <a:spcPts val="0"/>
              </a:spcAft>
              <a:buClr>
                <a:schemeClr val="accent3"/>
              </a:buClr>
              <a:buSzTx/>
              <a:buFont typeface="Arial" charset="0"/>
              <a:buNone/>
              <a:tabLst/>
              <a:defRPr/>
            </a:pPr>
            <a:endParaRPr kumimoji="0" lang="fr-FR" sz="2400" b="0" i="0" u="none" strike="noStrike" kern="1200" cap="none" spc="0" normalizeH="0" baseline="0" noProof="0" dirty="0">
              <a:ln>
                <a:noFill/>
              </a:ln>
              <a:solidFill>
                <a:schemeClr val="accent1"/>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r>
              <a:rPr kumimoji="0" lang="fr-FR" sz="2400" b="0" i="0" u="none" strike="noStrike" kern="1200" cap="none" spc="0" normalizeH="0" baseline="0" noProof="0" dirty="0">
                <a:ln>
                  <a:noFill/>
                </a:ln>
                <a:solidFill>
                  <a:schemeClr val="accent1"/>
                </a:solidFill>
                <a:effectLst/>
                <a:uLnTx/>
                <a:uFillTx/>
                <a:latin typeface="+mj-lt"/>
                <a:ea typeface="+mn-ea"/>
                <a:cs typeface="+mn-cs"/>
              </a:rPr>
              <a:t>Attention on ne peut pas écrire :</a:t>
            </a: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r>
              <a:rPr kumimoji="0" lang="fr-FR" sz="2400" b="1" i="0" u="none" strike="noStrike" kern="1200" cap="none" spc="0" normalizeH="0" baseline="0" noProof="0" dirty="0">
                <a:ln>
                  <a:noFill/>
                </a:ln>
                <a:solidFill>
                  <a:schemeClr val="accent1"/>
                </a:solidFill>
                <a:effectLst/>
                <a:uLnTx/>
                <a:uFillTx/>
                <a:latin typeface="+mj-lt"/>
                <a:ea typeface="+mn-ea"/>
                <a:cs typeface="+mn-cs"/>
              </a:rPr>
              <a:t>		</a:t>
            </a:r>
            <a:r>
              <a:rPr kumimoji="0" lang="fr-FR" sz="2400" b="1" i="0" u="none" strike="noStrike" kern="1200" cap="none" spc="0" normalizeH="0" baseline="0" noProof="0" dirty="0" err="1">
                <a:ln>
                  <a:noFill/>
                </a:ln>
                <a:solidFill>
                  <a:srgbClr val="7030A0"/>
                </a:solidFill>
                <a:effectLst/>
                <a:uLnTx/>
                <a:uFillTx/>
                <a:latin typeface="+mj-lt"/>
                <a:ea typeface="+mn-ea"/>
                <a:cs typeface="+mn-cs"/>
              </a:rPr>
              <a:t>MaChaine</a:t>
            </a:r>
            <a:r>
              <a:rPr kumimoji="0" lang="fr-FR" sz="2400" b="1" i="0" u="none" strike="noStrike" kern="1200" cap="none" spc="0" normalizeH="0" baseline="0" noProof="0" dirty="0">
                <a:ln>
                  <a:noFill/>
                </a:ln>
                <a:solidFill>
                  <a:srgbClr val="7030A0"/>
                </a:solidFill>
                <a:effectLst/>
                <a:uLnTx/>
                <a:uFillTx/>
                <a:latin typeface="+mj-lt"/>
                <a:ea typeface="+mn-ea"/>
                <a:cs typeface="+mn-cs"/>
              </a:rPr>
              <a:t> = "Toto";</a:t>
            </a: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1" i="0" u="none" strike="noStrike" kern="1200" cap="none" spc="0" normalizeH="0" baseline="0" noProof="0" dirty="0">
              <a:ln>
                <a:noFill/>
              </a:ln>
              <a:solidFill>
                <a:schemeClr val="accent1"/>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1" i="0" u="none" strike="noStrike" kern="1200" cap="none" spc="0" normalizeH="0" baseline="0" noProof="0" dirty="0">
              <a:ln>
                <a:noFill/>
              </a:ln>
              <a:solidFill>
                <a:schemeClr val="accent1"/>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1" i="0" u="none" strike="noStrike" kern="1200" cap="none" spc="0" normalizeH="0" baseline="0" noProof="0" dirty="0">
              <a:ln>
                <a:noFill/>
              </a:ln>
              <a:solidFill>
                <a:schemeClr val="accent1"/>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1" i="0" u="none" strike="noStrike" kern="1200" cap="none" spc="0" normalizeH="0" baseline="0" noProof="0" dirty="0">
              <a:ln>
                <a:noFill/>
              </a:ln>
              <a:solidFill>
                <a:schemeClr val="accent1"/>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Tx/>
              <a:buFont typeface="Wingdings 2"/>
              <a:buNone/>
              <a:tabLst/>
              <a:defRPr/>
            </a:pPr>
            <a:endParaRPr kumimoji="0" lang="fr-FR"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838A02B5-B2F7-4242-945F-3ABA5ED66475}" type="slidenum">
              <a:rPr lang="fr-FR" smtClean="0"/>
              <a:pPr>
                <a:defRPr/>
              </a:pPr>
              <a:t>18</a:t>
            </a:fld>
            <a:endParaRPr lang="fr-FR"/>
          </a:p>
        </p:txBody>
      </p:sp>
      <p:sp>
        <p:nvSpPr>
          <p:cNvPr id="4" name="Espace réservé du contenu 3"/>
          <p:cNvSpPr>
            <a:spLocks noGrp="1"/>
          </p:cNvSpPr>
          <p:nvPr>
            <p:ph sz="quarter" idx="1"/>
          </p:nvPr>
        </p:nvSpPr>
        <p:spPr>
          <a:xfrm>
            <a:off x="467544" y="1916832"/>
            <a:ext cx="8229600" cy="3743325"/>
          </a:xfrm>
        </p:spPr>
        <p:txBody>
          <a:bodyPr rtlCol="0">
            <a:normAutofit fontScale="925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Les variables dans les blocs:</a:t>
            </a:r>
            <a:br>
              <a:rPr lang="fr-FR" b="1" dirty="0">
                <a:solidFill>
                  <a:schemeClr val="accent1"/>
                </a:solidFill>
              </a:rPr>
            </a:br>
            <a:r>
              <a:rPr lang="fr-FR" dirty="0">
                <a:solidFill>
                  <a:schemeClr val="accent1"/>
                </a:solidFill>
              </a:rPr>
              <a:t>La position des déclarations des variables dans les différents bloc du programme détermine leur portée.</a:t>
            </a:r>
          </a:p>
          <a:p>
            <a:pPr marL="0" indent="0" eaLnBrk="1" fontAlgn="auto" hangingPunct="1">
              <a:spcAft>
                <a:spcPts val="0"/>
              </a:spcAft>
              <a:buClr>
                <a:schemeClr val="accent3"/>
              </a:buClr>
              <a:buFont typeface="Wingdings 2"/>
              <a:buNone/>
              <a:defRPr/>
            </a:pP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Déclaration avant le programme principal (main)</a:t>
            </a:r>
            <a:br>
              <a:rPr lang="fr-FR" b="1" dirty="0">
                <a:solidFill>
                  <a:schemeClr val="accent1"/>
                </a:solidFill>
              </a:rPr>
            </a:br>
            <a:r>
              <a:rPr lang="fr-FR" dirty="0">
                <a:solidFill>
                  <a:schemeClr val="accent1"/>
                </a:solidFill>
              </a:rPr>
              <a:t>les variables sont globales : elles sont </a:t>
            </a:r>
            <a:r>
              <a:rPr lang="fr-FR" dirty="0">
                <a:solidFill>
                  <a:srgbClr val="FF0000"/>
                </a:solidFill>
              </a:rPr>
              <a:t>accessibles n'importe où dans le programme.</a:t>
            </a:r>
          </a:p>
          <a:p>
            <a:pPr marL="274320" indent="-274320" eaLnBrk="1" fontAlgn="auto" hangingPunct="1">
              <a:spcAft>
                <a:spcPts val="0"/>
              </a:spcAft>
              <a:buClr>
                <a:schemeClr val="accent3"/>
              </a:buClr>
              <a:buFont typeface="Wingdings 2"/>
              <a:buChar char=""/>
              <a:defRPr/>
            </a:pPr>
            <a:r>
              <a:rPr lang="fr-FR" b="1" dirty="0">
                <a:solidFill>
                  <a:schemeClr val="accent1"/>
                </a:solidFill>
              </a:rPr>
              <a:t>Déclaration dans un bloc </a:t>
            </a:r>
            <a:r>
              <a:rPr lang="fr-FR" b="1" dirty="0">
                <a:solidFill>
                  <a:srgbClr val="C00000"/>
                </a:solidFill>
              </a:rPr>
              <a:t>{</a:t>
            </a:r>
            <a:r>
              <a:rPr lang="fr-FR" b="1" dirty="0">
                <a:solidFill>
                  <a:schemeClr val="accent1"/>
                </a:solidFill>
              </a:rPr>
              <a:t> … </a:t>
            </a:r>
            <a:r>
              <a:rPr lang="fr-FR" b="1" dirty="0">
                <a:solidFill>
                  <a:srgbClr val="C00000"/>
                </a:solidFill>
              </a:rPr>
              <a:t>} </a:t>
            </a:r>
            <a:br>
              <a:rPr lang="fr-FR" dirty="0">
                <a:solidFill>
                  <a:schemeClr val="accent1"/>
                </a:solidFill>
              </a:rPr>
            </a:br>
            <a:r>
              <a:rPr lang="fr-FR" dirty="0">
                <a:solidFill>
                  <a:schemeClr val="accent1"/>
                </a:solidFill>
              </a:rPr>
              <a:t>les variables sont locales : elles </a:t>
            </a:r>
            <a:r>
              <a:rPr lang="fr-FR" dirty="0">
                <a:solidFill>
                  <a:srgbClr val="FF0000"/>
                </a:solidFill>
              </a:rPr>
              <a:t>n'existe que dans le bloc où elles ont été déclarées</a:t>
            </a: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4" name="Espace réservé du numéro de diapositive 3"/>
          <p:cNvSpPr>
            <a:spLocks noGrp="1"/>
          </p:cNvSpPr>
          <p:nvPr>
            <p:ph type="sldNum" sz="quarter" idx="12"/>
          </p:nvPr>
        </p:nvSpPr>
        <p:spPr/>
        <p:txBody>
          <a:bodyPr>
            <a:normAutofit fontScale="85000" lnSpcReduction="20000"/>
          </a:bodyPr>
          <a:lstStyle/>
          <a:p>
            <a:pPr>
              <a:defRPr/>
            </a:pPr>
            <a:fld id="{663BB707-04B6-4119-B03F-4A1B36319D5B}" type="slidenum">
              <a:rPr lang="fr-FR" smtClean="0"/>
              <a:pPr>
                <a:defRPr/>
              </a:pPr>
              <a:t>19</a:t>
            </a:fld>
            <a:endParaRPr lang="fr-FR"/>
          </a:p>
        </p:txBody>
      </p:sp>
      <p:pic>
        <p:nvPicPr>
          <p:cNvPr id="21507" name="Picture 5"/>
          <p:cNvPicPr>
            <a:picLocks noChangeAspect="1" noChangeArrowheads="1"/>
          </p:cNvPicPr>
          <p:nvPr/>
        </p:nvPicPr>
        <p:blipFill>
          <a:blip r:embed="rId2" cstate="print"/>
          <a:srcRect/>
          <a:stretch>
            <a:fillRect/>
          </a:stretch>
        </p:blipFill>
        <p:spPr bwMode="auto">
          <a:xfrm>
            <a:off x="379535" y="1988840"/>
            <a:ext cx="8764465" cy="3671888"/>
          </a:xfrm>
          <a:prstGeom prst="rect">
            <a:avLst/>
          </a:prstGeom>
          <a:noFill/>
          <a:ln w="9525">
            <a:noFill/>
            <a:miter lim="800000"/>
            <a:headEnd/>
            <a:tailEnd/>
          </a:ln>
        </p:spPr>
      </p:pic>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Introduction</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6A059C63-CF0A-4704-98A9-7944A797970A}" type="slidenum">
              <a:rPr lang="fr-FR" smtClean="0"/>
              <a:pPr>
                <a:defRPr/>
              </a:pPr>
              <a:t>2</a:t>
            </a:fld>
            <a:endParaRPr lang="fr-FR"/>
          </a:p>
        </p:txBody>
      </p:sp>
      <p:sp>
        <p:nvSpPr>
          <p:cNvPr id="4" name="Espace réservé du contenu 3"/>
          <p:cNvSpPr>
            <a:spLocks noGrp="1"/>
          </p:cNvSpPr>
          <p:nvPr>
            <p:ph sz="quarter" idx="1"/>
          </p:nvPr>
        </p:nvSpPr>
        <p:spPr>
          <a:xfrm>
            <a:off x="457200" y="1341438"/>
            <a:ext cx="8229600" cy="4983162"/>
          </a:xfrm>
        </p:spPr>
        <p:txBody>
          <a:bodyPr rtlCol="0">
            <a:normAutofit/>
          </a:bodyPr>
          <a:lstStyle/>
          <a:p>
            <a:pPr marL="274320" indent="-274320" eaLnBrk="1" fontAlgn="auto" hangingPunct="1">
              <a:spcAft>
                <a:spcPts val="0"/>
              </a:spcAft>
              <a:buClr>
                <a:schemeClr val="accent3"/>
              </a:buClr>
              <a:buFont typeface="Arial" charset="0"/>
              <a:buNone/>
              <a:defRPr/>
            </a:pPr>
            <a:endParaRPr lang="fr-FR" dirty="0">
              <a:solidFill>
                <a:schemeClr val="tx2"/>
              </a:solidFill>
            </a:endParaRP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Langage créé en 1970 par Denis Ritchie sous UNIX, portable, rapide, proche de la machine et possède un grand nombre de bibliothèques.</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Un programme C décrit un </a:t>
            </a:r>
            <a:r>
              <a:rPr lang="fr-FR" dirty="0">
                <a:solidFill>
                  <a:schemeClr val="tx2"/>
                </a:solidFill>
              </a:rPr>
              <a:t>algorithme</a:t>
            </a:r>
            <a:r>
              <a:rPr lang="fr-FR" dirty="0">
                <a:solidFill>
                  <a:schemeClr val="tx1">
                    <a:lumMod val="50000"/>
                    <a:lumOff val="50000"/>
                  </a:schemeClr>
                </a:solidFill>
              </a:rPr>
              <a:t> dans un fichier texte, appelé fichier source.</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Ce programme n’est pas directement exécutable.</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Il faut le traduire dans un langage compréhensible par le microprocesseur; </a:t>
            </a:r>
            <a:r>
              <a:rPr lang="fr-FR" b="1" dirty="0">
                <a:solidFill>
                  <a:srgbClr val="FF0000"/>
                </a:solidFill>
              </a:rPr>
              <a:t>LA COMPILATION.</a:t>
            </a:r>
          </a:p>
          <a:p>
            <a:pPr marL="274320" indent="-274320" eaLnBrk="1" fontAlgn="auto" hangingPunct="1">
              <a:spcAft>
                <a:spcPts val="0"/>
              </a:spcAft>
              <a:buClr>
                <a:schemeClr val="accent3"/>
              </a:buClr>
              <a:buFont typeface="Wingdings 2"/>
              <a:buChar char=""/>
              <a:defRPr/>
            </a:pPr>
            <a:endParaRPr lang="fr-FR" dirty="0">
              <a:solidFill>
                <a:schemeClr val="tx1">
                  <a:lumMod val="50000"/>
                  <a:lumOff val="50000"/>
                </a:schemeClr>
              </a:solidFill>
            </a:endParaRPr>
          </a:p>
          <a:p>
            <a:pPr marL="274320" indent="-274320" eaLnBrk="1" fontAlgn="auto" hangingPunct="1">
              <a:spcAft>
                <a:spcPts val="0"/>
              </a:spcAft>
              <a:buClr>
                <a:schemeClr val="accent3"/>
              </a:buClr>
              <a:buFont typeface="Wingdings 2"/>
              <a:buChar char=""/>
              <a:defRPr/>
            </a:pPr>
            <a:endParaRPr lang="fr-FR" dirty="0">
              <a:solidFill>
                <a:schemeClr val="tx1">
                  <a:lumMod val="50000"/>
                  <a:lumOff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0A1D5155-CD48-4B6F-8CBA-B311D7738F21}" type="slidenum">
              <a:rPr lang="fr-FR" smtClean="0"/>
              <a:pPr>
                <a:defRPr/>
              </a:pPr>
              <a:t>20</a:t>
            </a:fld>
            <a:endParaRPr lang="fr-FR"/>
          </a:p>
        </p:txBody>
      </p:sp>
      <p:sp>
        <p:nvSpPr>
          <p:cNvPr id="4" name="Espace réservé du contenu 3"/>
          <p:cNvSpPr>
            <a:spLocks noGrp="1"/>
          </p:cNvSpPr>
          <p:nvPr>
            <p:ph sz="quarter" idx="1"/>
          </p:nvPr>
        </p:nvSpPr>
        <p:spPr>
          <a:xfrm>
            <a:off x="539552" y="1556792"/>
            <a:ext cx="8229600" cy="2591618"/>
          </a:xfrm>
        </p:spPr>
        <p:txBody>
          <a:bodyPr rtlCol="0">
            <a:normAutofit fontScale="550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La fonction d'affichage</a:t>
            </a:r>
            <a:r>
              <a:rPr lang="fr-FR" b="1" dirty="0">
                <a:solidFill>
                  <a:schemeClr val="accent1"/>
                </a:solidFill>
              </a:rPr>
              <a:t>:</a:t>
            </a:r>
            <a:br>
              <a:rPr lang="fr-FR" b="1" dirty="0">
                <a:solidFill>
                  <a:schemeClr val="accent1"/>
                </a:solidFill>
              </a:rPr>
            </a:br>
            <a:r>
              <a:rPr lang="fr-FR" dirty="0">
                <a:solidFill>
                  <a:schemeClr val="accent1"/>
                </a:solidFill>
              </a:rPr>
              <a:t>Elle permet d'afficher des messages et/ou des valeurs de variables sous différents formats.</a:t>
            </a: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Syntaxe :</a:t>
            </a:r>
            <a:br>
              <a:rPr lang="fr-FR" b="1" dirty="0">
                <a:solidFill>
                  <a:schemeClr val="accent1"/>
                </a:solidFill>
              </a:rPr>
            </a:br>
            <a:r>
              <a:rPr lang="fr-FR" b="1" dirty="0">
                <a:solidFill>
                  <a:srgbClr val="C00000"/>
                </a:solidFill>
              </a:rPr>
              <a:t>      </a:t>
            </a:r>
            <a:r>
              <a:rPr lang="fr-FR" dirty="0" err="1">
                <a:solidFill>
                  <a:srgbClr val="C00000"/>
                </a:solidFill>
                <a:cs typeface="Arial" pitchFamily="34" charset="0"/>
              </a:rPr>
              <a:t>printf</a:t>
            </a:r>
            <a:r>
              <a:rPr lang="fr-FR" dirty="0">
                <a:solidFill>
                  <a:srgbClr val="C00000"/>
                </a:solidFill>
                <a:cs typeface="Arial" pitchFamily="34" charset="0"/>
              </a:rPr>
              <a:t> ( &lt;"Format"&gt;, Variable_1, … ,</a:t>
            </a:r>
            <a:r>
              <a:rPr lang="fr-FR" dirty="0" err="1">
                <a:solidFill>
                  <a:srgbClr val="C00000"/>
                </a:solidFill>
                <a:cs typeface="Arial" pitchFamily="34" charset="0"/>
              </a:rPr>
              <a:t>Variable_n</a:t>
            </a:r>
            <a:r>
              <a:rPr lang="fr-FR" dirty="0">
                <a:solidFill>
                  <a:srgbClr val="C00000"/>
                </a:solidFill>
                <a:cs typeface="Arial" pitchFamily="34" charset="0"/>
              </a:rPr>
              <a:t> ); </a:t>
            </a:r>
            <a:br>
              <a:rPr lang="fr-FR" dirty="0">
                <a:solidFill>
                  <a:srgbClr val="C00000"/>
                </a:solidFill>
                <a:cs typeface="Arial" pitchFamily="34" charset="0"/>
              </a:rPr>
            </a:br>
            <a:endParaRPr lang="fr-FR" dirty="0">
              <a:solidFill>
                <a:srgbClr val="C00000"/>
              </a:solidFill>
              <a:cs typeface="Arial" pitchFamily="34" charset="0"/>
            </a:endParaRPr>
          </a:p>
          <a:p>
            <a:pPr marL="274320" indent="-274320" eaLnBrk="1" fontAlgn="auto" hangingPunct="1">
              <a:spcAft>
                <a:spcPts val="0"/>
              </a:spcAft>
              <a:buClr>
                <a:schemeClr val="accent3"/>
              </a:buClr>
              <a:buFont typeface="Wingdings 2"/>
              <a:buChar char=""/>
              <a:defRPr/>
            </a:pPr>
            <a:r>
              <a:rPr lang="fr-FR" b="1" dirty="0">
                <a:solidFill>
                  <a:schemeClr val="accent1"/>
                </a:solidFill>
                <a:cs typeface="Arial" pitchFamily="34" charset="0"/>
              </a:rPr>
              <a:t>Le format :</a:t>
            </a:r>
            <a:br>
              <a:rPr lang="fr-FR" b="1" dirty="0">
                <a:solidFill>
                  <a:schemeClr val="accent1"/>
                </a:solidFill>
                <a:cs typeface="Arial" pitchFamily="34" charset="0"/>
              </a:rPr>
            </a:br>
            <a:r>
              <a:rPr lang="fr-FR" dirty="0">
                <a:solidFill>
                  <a:schemeClr val="accent1"/>
                </a:solidFill>
                <a:cs typeface="Arial" pitchFamily="34" charset="0"/>
              </a:rPr>
              <a:t>Il indique comment vont être affiché les valeurs des variables. Il est composé de texte et de codes d'affichage suivant le type de variable.</a:t>
            </a:r>
            <a:br>
              <a:rPr lang="fr-FR" dirty="0">
                <a:solidFill>
                  <a:schemeClr val="accent1"/>
                </a:solidFill>
                <a:cs typeface="Arial" pitchFamily="34" charset="0"/>
              </a:rPr>
            </a:br>
            <a:br>
              <a:rPr lang="fr-FR" dirty="0">
                <a:solidFill>
                  <a:schemeClr val="accent1"/>
                </a:solidFill>
                <a:cs typeface="Arial" pitchFamily="34" charset="0"/>
              </a:rPr>
            </a:br>
            <a:r>
              <a:rPr lang="fr-FR" dirty="0" err="1">
                <a:solidFill>
                  <a:srgbClr val="FF0000"/>
                </a:solidFill>
                <a:cs typeface="Arial" pitchFamily="34" charset="0"/>
              </a:rPr>
              <a:t>printf</a:t>
            </a:r>
            <a:r>
              <a:rPr lang="fr-FR" dirty="0">
                <a:solidFill>
                  <a:schemeClr val="accent1"/>
                </a:solidFill>
                <a:cs typeface="Arial" pitchFamily="34" charset="0"/>
              </a:rPr>
              <a:t>(</a:t>
            </a:r>
            <a:r>
              <a:rPr lang="fr-FR" dirty="0">
                <a:solidFill>
                  <a:srgbClr val="00B050"/>
                </a:solidFill>
                <a:cs typeface="Arial" pitchFamily="34" charset="0"/>
              </a:rPr>
              <a:t>"La valeur de </a:t>
            </a:r>
            <a:r>
              <a:rPr lang="fr-FR" dirty="0">
                <a:solidFill>
                  <a:srgbClr val="C00000"/>
                </a:solidFill>
                <a:cs typeface="Arial" pitchFamily="34" charset="0"/>
              </a:rPr>
              <a:t>%d</a:t>
            </a:r>
            <a:r>
              <a:rPr lang="fr-FR" dirty="0">
                <a:solidFill>
                  <a:srgbClr val="00B050"/>
                </a:solidFill>
                <a:cs typeface="Arial" pitchFamily="34" charset="0"/>
              </a:rPr>
              <a:t> au carré est égale à </a:t>
            </a:r>
            <a:r>
              <a:rPr lang="fr-FR" dirty="0">
                <a:solidFill>
                  <a:srgbClr val="C00000"/>
                </a:solidFill>
                <a:cs typeface="Arial" pitchFamily="34" charset="0"/>
              </a:rPr>
              <a:t>%d</a:t>
            </a:r>
            <a:r>
              <a:rPr lang="fr-FR" dirty="0">
                <a:solidFill>
                  <a:srgbClr val="00B050"/>
                </a:solidFill>
                <a:cs typeface="Arial" pitchFamily="34" charset="0"/>
              </a:rPr>
              <a:t>"</a:t>
            </a:r>
            <a:r>
              <a:rPr lang="fr-FR" dirty="0">
                <a:solidFill>
                  <a:schemeClr val="accent1"/>
                </a:solidFill>
                <a:cs typeface="Arial" pitchFamily="34" charset="0"/>
              </a:rPr>
              <a:t>, i , i*i ); </a:t>
            </a:r>
            <a:endParaRPr lang="fr-FR"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pic>
        <p:nvPicPr>
          <p:cNvPr id="7" name="Picture 5"/>
          <p:cNvPicPr>
            <a:picLocks noChangeAspect="1" noChangeArrowheads="1"/>
          </p:cNvPicPr>
          <p:nvPr/>
        </p:nvPicPr>
        <p:blipFill>
          <a:blip r:embed="rId2" cstate="print"/>
          <a:srcRect/>
          <a:stretch>
            <a:fillRect/>
          </a:stretch>
        </p:blipFill>
        <p:spPr bwMode="auto">
          <a:xfrm>
            <a:off x="611560" y="4077072"/>
            <a:ext cx="7620159" cy="229379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68D3CE55-9108-49F9-A0F5-C595E7D39F25}" type="slidenum">
              <a:rPr lang="fr-FR" smtClean="0"/>
              <a:pPr>
                <a:defRPr/>
              </a:pPr>
              <a:t>21</a:t>
            </a:fld>
            <a:endParaRPr lang="fr-FR"/>
          </a:p>
        </p:txBody>
      </p:sp>
      <p:sp>
        <p:nvSpPr>
          <p:cNvPr id="24579" name="Espace réservé du contenu 3"/>
          <p:cNvSpPr>
            <a:spLocks noGrp="1"/>
          </p:cNvSpPr>
          <p:nvPr>
            <p:ph sz="quarter" idx="1"/>
          </p:nvPr>
        </p:nvSpPr>
        <p:spPr>
          <a:xfrm>
            <a:off x="468924" y="1556792"/>
            <a:ext cx="8351227" cy="5301208"/>
          </a:xfrm>
        </p:spPr>
        <p:txBody>
          <a:bodyPr/>
          <a:lstStyle/>
          <a:p>
            <a:pPr marL="0" indent="0" eaLnBrk="1" hangingPunct="1">
              <a:buFont typeface="Wingdings 2" pitchFamily="18" charset="2"/>
              <a:buNone/>
            </a:pPr>
            <a:r>
              <a:rPr lang="fr-FR" b="1" dirty="0">
                <a:solidFill>
                  <a:schemeClr val="accent1"/>
                </a:solidFill>
              </a:rPr>
              <a:t>Codes d'affichage:</a:t>
            </a:r>
            <a:br>
              <a:rPr lang="fr-FR" b="1" dirty="0">
                <a:solidFill>
                  <a:schemeClr val="accent1"/>
                </a:solidFill>
              </a:rPr>
            </a:b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24580" name="Picture 2"/>
          <p:cNvPicPr>
            <a:picLocks noChangeAspect="1" noChangeArrowheads="1"/>
          </p:cNvPicPr>
          <p:nvPr/>
        </p:nvPicPr>
        <p:blipFill>
          <a:blip r:embed="rId2" cstate="print"/>
          <a:srcRect/>
          <a:stretch>
            <a:fillRect/>
          </a:stretch>
        </p:blipFill>
        <p:spPr bwMode="auto">
          <a:xfrm>
            <a:off x="1115616" y="2060848"/>
            <a:ext cx="6584572" cy="42790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7150EBA5-310C-4435-B8C7-A0129702EB3A}" type="slidenum">
              <a:rPr lang="fr-FR" smtClean="0"/>
              <a:pPr>
                <a:defRPr/>
              </a:pPr>
              <a:t>22</a:t>
            </a:fld>
            <a:endParaRPr lang="fr-FR"/>
          </a:p>
        </p:txBody>
      </p:sp>
      <p:sp>
        <p:nvSpPr>
          <p:cNvPr id="4" name="Espace réservé du contenu 3"/>
          <p:cNvSpPr>
            <a:spLocks noGrp="1"/>
          </p:cNvSpPr>
          <p:nvPr>
            <p:ph sz="quarter" idx="1"/>
          </p:nvPr>
        </p:nvSpPr>
        <p:spPr>
          <a:xfrm>
            <a:off x="467544" y="1844824"/>
            <a:ext cx="8351227" cy="4103786"/>
          </a:xfrm>
        </p:spPr>
        <p:txBody>
          <a:bodyPr rtlCol="0">
            <a:normAutofit fontScale="550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Codes d'affichage:</a:t>
            </a:r>
            <a:br>
              <a:rPr lang="fr-FR" b="1" dirty="0">
                <a:solidFill>
                  <a:srgbClr val="C00000"/>
                </a:solidFill>
              </a:rPr>
            </a:br>
            <a:br>
              <a:rPr lang="fr-FR" b="1" dirty="0">
                <a:solidFill>
                  <a:schemeClr val="accent1"/>
                </a:solidFill>
              </a:rPr>
            </a:br>
            <a:r>
              <a:rPr lang="fr-FR" dirty="0">
                <a:solidFill>
                  <a:schemeClr val="accent1"/>
                </a:solidFill>
              </a:rPr>
              <a:t>On peut compléter les cotes d'affichage des variables pour les nombres signé ou flottants.</a:t>
            </a: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Un caractère de remplissage :</a:t>
            </a:r>
            <a:br>
              <a:rPr lang="fr-FR" b="1" dirty="0">
                <a:solidFill>
                  <a:schemeClr val="accent1"/>
                </a:solidFill>
              </a:rPr>
            </a:br>
            <a:r>
              <a:rPr lang="fr-FR" dirty="0">
                <a:solidFill>
                  <a:srgbClr val="C00000"/>
                </a:solidFill>
                <a:cs typeface="Arial" pitchFamily="34" charset="0"/>
              </a:rPr>
              <a:t>'0'</a:t>
            </a:r>
            <a:r>
              <a:rPr lang="fr-FR" dirty="0">
                <a:solidFill>
                  <a:schemeClr val="accent1"/>
                </a:solidFill>
              </a:rPr>
              <a:t> au lieu de </a:t>
            </a:r>
            <a:r>
              <a:rPr lang="fr-FR" b="1" dirty="0">
                <a:solidFill>
                  <a:schemeClr val="accent1"/>
                </a:solidFill>
              </a:rPr>
              <a:t>' '</a:t>
            </a:r>
            <a:r>
              <a:rPr lang="fr-FR" dirty="0">
                <a:solidFill>
                  <a:schemeClr val="accent1"/>
                </a:solidFill>
              </a:rPr>
              <a:t> pour les numériques</a:t>
            </a: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Justifier à gauche:</a:t>
            </a:r>
            <a:br>
              <a:rPr lang="fr-FR" dirty="0">
                <a:solidFill>
                  <a:schemeClr val="accent1"/>
                </a:solidFill>
              </a:rPr>
            </a:br>
            <a:r>
              <a:rPr lang="fr-FR" dirty="0">
                <a:solidFill>
                  <a:srgbClr val="C00000"/>
                </a:solidFill>
              </a:rPr>
              <a:t>'-'</a:t>
            </a:r>
            <a:r>
              <a:rPr lang="fr-FR" dirty="0">
                <a:solidFill>
                  <a:schemeClr val="accent1"/>
                </a:solidFill>
              </a:rPr>
              <a:t> qui permet de justifier à gauche l'affichage</a:t>
            </a: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Affichage signe:</a:t>
            </a:r>
            <a:br>
              <a:rPr lang="fr-FR" dirty="0">
                <a:solidFill>
                  <a:schemeClr val="accent1"/>
                </a:solidFill>
              </a:rPr>
            </a:br>
            <a:r>
              <a:rPr lang="fr-FR" dirty="0">
                <a:solidFill>
                  <a:srgbClr val="C00000"/>
                </a:solidFill>
              </a:rPr>
              <a:t>'+</a:t>
            </a:r>
            <a:r>
              <a:rPr lang="fr-FR" dirty="0">
                <a:solidFill>
                  <a:schemeClr val="accent1"/>
                </a:solidFill>
              </a:rPr>
              <a:t>' qui permet de forcer l'affichage du signe</a:t>
            </a: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Nombre de chiffres affichés:</a:t>
            </a:r>
            <a:br>
              <a:rPr lang="fr-FR" dirty="0">
                <a:solidFill>
                  <a:schemeClr val="accent1"/>
                </a:solidFill>
              </a:rPr>
            </a:br>
            <a:r>
              <a:rPr lang="fr-FR" dirty="0">
                <a:solidFill>
                  <a:schemeClr val="accent1"/>
                </a:solidFill>
              </a:rPr>
              <a:t>Syntaxe </a:t>
            </a:r>
          </a:p>
          <a:p>
            <a:pPr marL="274320" indent="-274320" eaLnBrk="1" fontAlgn="auto" hangingPunct="1">
              <a:spcAft>
                <a:spcPts val="0"/>
              </a:spcAft>
              <a:buClr>
                <a:schemeClr val="accent3"/>
              </a:buClr>
              <a:buFont typeface="Arial" charset="0"/>
              <a:buNone/>
              <a:defRPr/>
            </a:pPr>
            <a:r>
              <a:rPr lang="fr-FR" dirty="0">
                <a:solidFill>
                  <a:schemeClr val="accent1"/>
                </a:solidFill>
              </a:rPr>
              <a:t>                       &lt;Nb car affiché&gt;.&lt;Nb chiffre significatif&gt;</a:t>
            </a: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a:t>
            </a:r>
            <a:r>
              <a:rPr lang="fr-FR" dirty="0"/>
              <a:t> d'affichage et de saisie</a:t>
            </a:r>
          </a:p>
        </p:txBody>
      </p:sp>
      <p:sp>
        <p:nvSpPr>
          <p:cNvPr id="7" name="Espace réservé du numéro de diapositive 6"/>
          <p:cNvSpPr>
            <a:spLocks noGrp="1"/>
          </p:cNvSpPr>
          <p:nvPr>
            <p:ph type="sldNum" sz="quarter" idx="12"/>
          </p:nvPr>
        </p:nvSpPr>
        <p:spPr/>
        <p:txBody>
          <a:bodyPr>
            <a:normAutofit fontScale="85000" lnSpcReduction="20000"/>
          </a:bodyPr>
          <a:lstStyle/>
          <a:p>
            <a:pPr>
              <a:defRPr/>
            </a:pPr>
            <a:fld id="{95FAAADE-39EE-4779-99D2-5064A5CB9471}" type="slidenum">
              <a:rPr lang="fr-FR" smtClean="0"/>
              <a:pPr>
                <a:defRPr/>
              </a:pPr>
              <a:t>23</a:t>
            </a:fld>
            <a:endParaRPr lang="fr-FR"/>
          </a:p>
        </p:txBody>
      </p:sp>
      <p:pic>
        <p:nvPicPr>
          <p:cNvPr id="26633" name="Picture 9"/>
          <p:cNvPicPr>
            <a:picLocks noChangeAspect="1" noChangeArrowheads="1"/>
          </p:cNvPicPr>
          <p:nvPr/>
        </p:nvPicPr>
        <p:blipFill>
          <a:blip r:embed="rId2" cstate="print"/>
          <a:srcRect/>
          <a:stretch>
            <a:fillRect/>
          </a:stretch>
        </p:blipFill>
        <p:spPr bwMode="auto">
          <a:xfrm>
            <a:off x="539552" y="1700808"/>
            <a:ext cx="7068056" cy="4532272"/>
          </a:xfrm>
          <a:prstGeom prst="rect">
            <a:avLst/>
          </a:prstGeom>
          <a:noFill/>
          <a:ln w="9525">
            <a:noFill/>
            <a:miter lim="800000"/>
            <a:headEnd/>
            <a:tailEnd/>
          </a:ln>
        </p:spPr>
      </p:pic>
      <p:pic>
        <p:nvPicPr>
          <p:cNvPr id="11" name="Picture 2"/>
          <p:cNvPicPr>
            <a:picLocks noChangeAspect="1" noChangeArrowheads="1"/>
          </p:cNvPicPr>
          <p:nvPr/>
        </p:nvPicPr>
        <p:blipFill>
          <a:blip r:embed="rId3" cstate="print"/>
          <a:srcRect/>
          <a:stretch>
            <a:fillRect/>
          </a:stretch>
        </p:blipFill>
        <p:spPr bwMode="auto">
          <a:xfrm>
            <a:off x="7518789" y="4437113"/>
            <a:ext cx="1437542" cy="1457325"/>
          </a:xfrm>
          <a:prstGeom prst="rect">
            <a:avLst/>
          </a:prstGeom>
          <a:noFill/>
          <a:ln w="38100">
            <a:solidFill>
              <a:srgbClr val="000000"/>
            </a:solidFill>
            <a:miter lim="800000"/>
            <a:headEnd/>
            <a:tailEnd/>
          </a:ln>
          <a:effectLst>
            <a:outerShdw dist="114300" dir="2700000" algn="ctr" rotWithShape="0">
              <a:schemeClr val="bg2"/>
            </a:outerShdw>
          </a:effectLst>
        </p:spPr>
      </p:pic>
      <p:sp>
        <p:nvSpPr>
          <p:cNvPr id="12" name="ZoneTexte 1"/>
          <p:cNvSpPr txBox="1">
            <a:spLocks noChangeArrowheads="1"/>
          </p:cNvSpPr>
          <p:nvPr/>
        </p:nvSpPr>
        <p:spPr bwMode="auto">
          <a:xfrm>
            <a:off x="7452320" y="4005064"/>
            <a:ext cx="1528785" cy="369888"/>
          </a:xfrm>
          <a:prstGeom prst="rect">
            <a:avLst/>
          </a:prstGeom>
          <a:solidFill>
            <a:schemeClr val="accent2"/>
          </a:solidFill>
          <a:ln w="9525">
            <a:solidFill>
              <a:schemeClr val="accent2"/>
            </a:solidFill>
            <a:miter lim="800000"/>
            <a:headEnd/>
            <a:tailEnd/>
          </a:ln>
        </p:spPr>
        <p:txBody>
          <a:bodyPr wrap="square">
            <a:spAutoFit/>
          </a:bodyPr>
          <a:lstStyle/>
          <a:p>
            <a:pPr algn="ctr"/>
            <a:r>
              <a:rPr lang="fr-FR">
                <a:solidFill>
                  <a:srgbClr val="000000"/>
                </a:solidFill>
                <a:latin typeface="Constantia" pitchFamily="18" charset="0"/>
              </a:rPr>
              <a:t>Résultat</a:t>
            </a:r>
          </a:p>
        </p:txBody>
      </p:sp>
    </p:spTree>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4843C005-4BCF-4082-A471-D63AC0657A59}" type="slidenum">
              <a:rPr lang="fr-FR" smtClean="0"/>
              <a:pPr>
                <a:defRPr/>
              </a:pPr>
              <a:t>24</a:t>
            </a:fld>
            <a:endParaRPr lang="fr-FR"/>
          </a:p>
        </p:txBody>
      </p:sp>
      <p:sp>
        <p:nvSpPr>
          <p:cNvPr id="27651" name="Espace réservé du contenu 3"/>
          <p:cNvSpPr>
            <a:spLocks noGrp="1"/>
          </p:cNvSpPr>
          <p:nvPr>
            <p:ph sz="quarter" idx="1"/>
          </p:nvPr>
        </p:nvSpPr>
        <p:spPr>
          <a:xfrm>
            <a:off x="468924" y="1484784"/>
            <a:ext cx="8351227" cy="5373216"/>
          </a:xfrm>
        </p:spPr>
        <p:txBody>
          <a:bodyPr/>
          <a:lstStyle/>
          <a:p>
            <a:pPr marL="0" indent="0" eaLnBrk="1" hangingPunct="1">
              <a:buFont typeface="Wingdings 2" pitchFamily="18" charset="2"/>
              <a:buNone/>
            </a:pPr>
            <a:r>
              <a:rPr lang="fr-FR" b="1" dirty="0">
                <a:solidFill>
                  <a:schemeClr val="accent1"/>
                </a:solidFill>
              </a:rPr>
              <a:t>Code de contrôle:</a:t>
            </a:r>
            <a:br>
              <a:rPr lang="fr-FR" b="1" dirty="0">
                <a:solidFill>
                  <a:schemeClr val="accent1"/>
                </a:solidFill>
              </a:rPr>
            </a:b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27652" name="Picture 2"/>
          <p:cNvPicPr>
            <a:picLocks noChangeAspect="1" noChangeArrowheads="1"/>
          </p:cNvPicPr>
          <p:nvPr/>
        </p:nvPicPr>
        <p:blipFill>
          <a:blip r:embed="rId2" cstate="print"/>
          <a:srcRect/>
          <a:stretch>
            <a:fillRect/>
          </a:stretch>
        </p:blipFill>
        <p:spPr bwMode="auto">
          <a:xfrm>
            <a:off x="1043354" y="1989138"/>
            <a:ext cx="6781800" cy="4324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C37E4F6C-4BDE-4B10-AF4A-255951E0B26A}" type="slidenum">
              <a:rPr lang="fr-FR" smtClean="0"/>
              <a:pPr>
                <a:defRPr/>
              </a:pPr>
              <a:t>25</a:t>
            </a:fld>
            <a:endParaRPr lang="fr-FR"/>
          </a:p>
        </p:txBody>
      </p:sp>
      <p:sp>
        <p:nvSpPr>
          <p:cNvPr id="4" name="Espace réservé du contenu 3"/>
          <p:cNvSpPr>
            <a:spLocks noGrp="1"/>
          </p:cNvSpPr>
          <p:nvPr>
            <p:ph sz="quarter" idx="1"/>
          </p:nvPr>
        </p:nvSpPr>
        <p:spPr>
          <a:xfrm>
            <a:off x="467544" y="1556792"/>
            <a:ext cx="8351227" cy="4463826"/>
          </a:xfrm>
        </p:spPr>
        <p:txBody>
          <a:bodyPr rtlCol="0">
            <a:normAutofit fontScale="475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Autres fonctions d'affichage:</a:t>
            </a:r>
            <a:br>
              <a:rPr lang="fr-FR" b="1" dirty="0">
                <a:solidFill>
                  <a:schemeClr val="accent1"/>
                </a:solidFill>
              </a:rPr>
            </a:br>
            <a:r>
              <a:rPr lang="fr-FR" dirty="0">
                <a:solidFill>
                  <a:schemeClr val="accent1"/>
                </a:solidFill>
              </a:rPr>
              <a:t>il existe deux autres fonctions d'affichage.</a:t>
            </a:r>
          </a:p>
          <a:p>
            <a:pPr marL="274320" indent="-274320" eaLnBrk="1" fontAlgn="auto" hangingPunct="1">
              <a:spcAft>
                <a:spcPts val="0"/>
              </a:spcAft>
              <a:buClr>
                <a:schemeClr val="accent3"/>
              </a:buClr>
              <a:buFont typeface="Wingdings 2"/>
              <a:buChar char=""/>
              <a:defRPr/>
            </a:pPr>
            <a:r>
              <a:rPr lang="fr-FR" b="1" dirty="0" err="1">
                <a:solidFill>
                  <a:srgbClr val="C00000"/>
                </a:solidFill>
              </a:rPr>
              <a:t>putchar</a:t>
            </a:r>
            <a:r>
              <a:rPr lang="fr-FR" b="1" dirty="0">
                <a:solidFill>
                  <a:schemeClr val="accent1"/>
                </a:solidFill>
              </a:rPr>
              <a:t> : affiche un caractère</a:t>
            </a:r>
          </a:p>
          <a:p>
            <a:pPr marL="274320" indent="-274320" eaLnBrk="1" fontAlgn="auto" hangingPunct="1">
              <a:spcAft>
                <a:spcPts val="0"/>
              </a:spcAft>
              <a:buClr>
                <a:schemeClr val="accent3"/>
              </a:buClr>
              <a:buNone/>
              <a:defRPr/>
            </a:pPr>
            <a:br>
              <a:rPr lang="fr-FR" b="1" dirty="0">
                <a:solidFill>
                  <a:schemeClr val="accent1"/>
                </a:solidFill>
              </a:rPr>
            </a:br>
            <a:r>
              <a:rPr lang="fr-FR" b="1" dirty="0">
                <a:solidFill>
                  <a:schemeClr val="accent1"/>
                </a:solidFill>
              </a:rPr>
              <a:t>Syntaxe :</a:t>
            </a:r>
          </a:p>
          <a:p>
            <a:pPr marL="274320" indent="-274320" eaLnBrk="1" fontAlgn="auto" hangingPunct="1">
              <a:spcAft>
                <a:spcPts val="0"/>
              </a:spcAft>
              <a:buClr>
                <a:schemeClr val="accent3"/>
              </a:buClr>
              <a:buNone/>
              <a:defRPr/>
            </a:pPr>
            <a:r>
              <a:rPr lang="fr-FR" b="1" dirty="0">
                <a:solidFill>
                  <a:schemeClr val="accent1"/>
                </a:solidFill>
              </a:rPr>
              <a:t>			</a:t>
            </a:r>
            <a:r>
              <a:rPr lang="fr-FR" dirty="0">
                <a:solidFill>
                  <a:schemeClr val="accent1"/>
                </a:solidFill>
              </a:rPr>
              <a:t> </a:t>
            </a:r>
            <a:r>
              <a:rPr lang="fr-FR" dirty="0" err="1">
                <a:solidFill>
                  <a:schemeClr val="accent1"/>
                </a:solidFill>
              </a:rPr>
              <a:t>putchar</a:t>
            </a:r>
            <a:r>
              <a:rPr lang="fr-FR" dirty="0">
                <a:solidFill>
                  <a:schemeClr val="accent1"/>
                </a:solidFill>
              </a:rPr>
              <a:t> (</a:t>
            </a:r>
            <a:r>
              <a:rPr lang="en-US" dirty="0">
                <a:solidFill>
                  <a:schemeClr val="accent1"/>
                </a:solidFill>
              </a:rPr>
              <a:t>&lt;</a:t>
            </a:r>
            <a:r>
              <a:rPr lang="fr-FR" dirty="0">
                <a:solidFill>
                  <a:schemeClr val="accent1"/>
                </a:solidFill>
              </a:rPr>
              <a:t>identificateur&gt;); </a:t>
            </a:r>
          </a:p>
          <a:p>
            <a:pPr marL="274320" indent="-274320" eaLnBrk="1" fontAlgn="auto" hangingPunct="1">
              <a:spcAft>
                <a:spcPts val="0"/>
              </a:spcAft>
              <a:buClr>
                <a:schemeClr val="accent3"/>
              </a:buClr>
              <a:buNone/>
              <a:defRPr/>
            </a:pPr>
            <a:br>
              <a:rPr lang="fr-FR" dirty="0">
                <a:solidFill>
                  <a:schemeClr val="accent1"/>
                </a:solidFill>
              </a:rPr>
            </a:br>
            <a:r>
              <a:rPr lang="fr-FR" b="1" dirty="0">
                <a:solidFill>
                  <a:srgbClr val="00B050"/>
                </a:solidFill>
              </a:rPr>
              <a:t>exemple :         </a:t>
            </a:r>
            <a:r>
              <a:rPr lang="fr-FR" dirty="0">
                <a:solidFill>
                  <a:srgbClr val="00B050"/>
                </a:solidFill>
              </a:rPr>
              <a:t>     </a:t>
            </a:r>
            <a:r>
              <a:rPr lang="fr-FR" dirty="0" err="1">
                <a:solidFill>
                  <a:srgbClr val="00B050"/>
                </a:solidFill>
                <a:cs typeface="Arial" pitchFamily="34" charset="0"/>
              </a:rPr>
              <a:t>putchar</a:t>
            </a:r>
            <a:r>
              <a:rPr lang="fr-FR" dirty="0">
                <a:solidFill>
                  <a:srgbClr val="00B050"/>
                </a:solidFill>
                <a:cs typeface="Arial" pitchFamily="34" charset="0"/>
              </a:rPr>
              <a:t>('C'); </a:t>
            </a:r>
            <a:br>
              <a:rPr lang="fr-FR" dirty="0">
                <a:solidFill>
                  <a:srgbClr val="00B050"/>
                </a:solidFill>
                <a:cs typeface="Arial" pitchFamily="34" charset="0"/>
              </a:rPr>
            </a:br>
            <a:r>
              <a:rPr lang="fr-FR" dirty="0">
                <a:solidFill>
                  <a:srgbClr val="00B050"/>
                </a:solidFill>
                <a:cs typeface="Arial" pitchFamily="34" charset="0"/>
              </a:rPr>
              <a:t>		 </a:t>
            </a:r>
            <a:r>
              <a:rPr lang="fr-FR" dirty="0" err="1">
                <a:solidFill>
                  <a:srgbClr val="00B050"/>
                </a:solidFill>
                <a:cs typeface="Arial" pitchFamily="34" charset="0"/>
              </a:rPr>
              <a:t>putchar</a:t>
            </a:r>
            <a:r>
              <a:rPr lang="fr-FR" dirty="0">
                <a:solidFill>
                  <a:srgbClr val="00B050"/>
                </a:solidFill>
                <a:cs typeface="Arial" pitchFamily="34" charset="0"/>
              </a:rPr>
              <a:t>('\0');</a:t>
            </a:r>
          </a:p>
          <a:p>
            <a:pPr marL="0" indent="0" eaLnBrk="1" fontAlgn="auto" hangingPunct="1">
              <a:spcAft>
                <a:spcPts val="0"/>
              </a:spcAft>
              <a:buClr>
                <a:schemeClr val="accent3"/>
              </a:buClr>
              <a:buFont typeface="Wingdings 2"/>
              <a:buNone/>
              <a:defRPr/>
            </a:pP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err="1">
                <a:solidFill>
                  <a:srgbClr val="C00000"/>
                </a:solidFill>
              </a:rPr>
              <a:t>puts</a:t>
            </a:r>
            <a:r>
              <a:rPr lang="fr-FR" b="1" dirty="0">
                <a:solidFill>
                  <a:schemeClr val="accent1"/>
                </a:solidFill>
              </a:rPr>
              <a:t> : affiche une chaine de caractères</a:t>
            </a:r>
            <a:br>
              <a:rPr lang="fr-FR" b="1" dirty="0">
                <a:solidFill>
                  <a:schemeClr val="accent1"/>
                </a:solidFill>
              </a:rPr>
            </a:br>
            <a:endParaRPr lang="fr-FR" b="1" dirty="0">
              <a:solidFill>
                <a:schemeClr val="accent1"/>
              </a:solidFill>
            </a:endParaRPr>
          </a:p>
          <a:p>
            <a:pPr marL="274320" indent="-274320" eaLnBrk="1" fontAlgn="auto" hangingPunct="1">
              <a:spcAft>
                <a:spcPts val="0"/>
              </a:spcAft>
              <a:buClr>
                <a:schemeClr val="accent3"/>
              </a:buClr>
              <a:buNone/>
              <a:defRPr/>
            </a:pPr>
            <a:r>
              <a:rPr lang="fr-FR" dirty="0">
                <a:solidFill>
                  <a:schemeClr val="accent1"/>
                </a:solidFill>
              </a:rPr>
              <a:t>    </a:t>
            </a:r>
            <a:r>
              <a:rPr lang="fr-FR" b="1" dirty="0">
                <a:solidFill>
                  <a:schemeClr val="accent1"/>
                </a:solidFill>
              </a:rPr>
              <a:t>Syntaxe :        </a:t>
            </a:r>
            <a:br>
              <a:rPr lang="fr-FR" b="1" dirty="0">
                <a:solidFill>
                  <a:schemeClr val="accent1"/>
                </a:solidFill>
              </a:rPr>
            </a:br>
            <a:r>
              <a:rPr lang="fr-FR" b="1" dirty="0">
                <a:solidFill>
                  <a:schemeClr val="accent1"/>
                </a:solidFill>
              </a:rPr>
              <a:t>                         </a:t>
            </a:r>
            <a:r>
              <a:rPr lang="fr-FR" dirty="0" err="1">
                <a:solidFill>
                  <a:schemeClr val="accent1"/>
                </a:solidFill>
              </a:rPr>
              <a:t>puts</a:t>
            </a:r>
            <a:r>
              <a:rPr lang="fr-FR" dirty="0">
                <a:solidFill>
                  <a:schemeClr val="accent1"/>
                </a:solidFill>
              </a:rPr>
              <a:t> (</a:t>
            </a:r>
            <a:r>
              <a:rPr lang="en-US" dirty="0">
                <a:solidFill>
                  <a:schemeClr val="accent1"/>
                </a:solidFill>
              </a:rPr>
              <a:t>&lt;</a:t>
            </a:r>
            <a:r>
              <a:rPr lang="fr-FR" dirty="0">
                <a:solidFill>
                  <a:schemeClr val="accent1"/>
                </a:solidFill>
              </a:rPr>
              <a:t>identificateur&gt;); </a:t>
            </a:r>
            <a:br>
              <a:rPr lang="fr-FR" b="1" dirty="0">
                <a:solidFill>
                  <a:schemeClr val="accent1"/>
                </a:solidFill>
              </a:rPr>
            </a:br>
            <a:br>
              <a:rPr lang="fr-FR" b="1" dirty="0">
                <a:solidFill>
                  <a:schemeClr val="accent1"/>
                </a:solidFill>
              </a:rPr>
            </a:br>
            <a:r>
              <a:rPr lang="fr-FR" b="1" dirty="0">
                <a:solidFill>
                  <a:srgbClr val="00B050"/>
                </a:solidFill>
              </a:rPr>
              <a:t> exemple : </a:t>
            </a:r>
            <a:br>
              <a:rPr lang="fr-FR" b="1" dirty="0">
                <a:solidFill>
                  <a:schemeClr val="accent1"/>
                </a:solidFill>
              </a:rPr>
            </a:br>
            <a:r>
              <a:rPr lang="fr-FR" b="1" dirty="0">
                <a:solidFill>
                  <a:schemeClr val="accent1"/>
                </a:solidFill>
              </a:rPr>
              <a:t>                         </a:t>
            </a:r>
            <a:r>
              <a:rPr lang="fr-FR" dirty="0" err="1">
                <a:solidFill>
                  <a:srgbClr val="00B050"/>
                </a:solidFill>
                <a:cs typeface="Arial" pitchFamily="34" charset="0"/>
              </a:rPr>
              <a:t>puts</a:t>
            </a:r>
            <a:r>
              <a:rPr lang="fr-FR" dirty="0">
                <a:solidFill>
                  <a:srgbClr val="00B050"/>
                </a:solidFill>
                <a:cs typeface="Arial" pitchFamily="34" charset="0"/>
              </a:rPr>
              <a:t>('Un texte'); </a:t>
            </a:r>
            <a:br>
              <a:rPr lang="fr-FR" dirty="0">
                <a:solidFill>
                  <a:srgbClr val="00B050"/>
                </a:solidFill>
                <a:cs typeface="Arial" pitchFamily="34" charset="0"/>
              </a:rPr>
            </a:br>
            <a:r>
              <a:rPr lang="fr-FR" dirty="0">
                <a:solidFill>
                  <a:srgbClr val="00B050"/>
                </a:solidFill>
                <a:cs typeface="Arial" pitchFamily="34" charset="0"/>
              </a:rPr>
              <a:t>                         </a:t>
            </a:r>
            <a:r>
              <a:rPr lang="fr-FR" dirty="0" err="1">
                <a:solidFill>
                  <a:srgbClr val="00B050"/>
                </a:solidFill>
                <a:cs typeface="Arial" pitchFamily="34" charset="0"/>
              </a:rPr>
              <a:t>puts</a:t>
            </a:r>
            <a:r>
              <a:rPr lang="fr-FR" dirty="0">
                <a:solidFill>
                  <a:srgbClr val="00B050"/>
                </a:solidFill>
                <a:cs typeface="Arial" pitchFamily="34" charset="0"/>
              </a:rPr>
              <a:t>('Autre texte\0');</a:t>
            </a:r>
            <a:br>
              <a:rPr lang="fr-FR" dirty="0">
                <a:solidFill>
                  <a:srgbClr val="00B050"/>
                </a:solidFill>
                <a:cs typeface="Arial" pitchFamily="34" charset="0"/>
              </a:rPr>
            </a:br>
            <a:br>
              <a:rPr lang="fr-FR" dirty="0">
                <a:solidFill>
                  <a:srgbClr val="00B050"/>
                </a:solidFill>
                <a:cs typeface="Arial" pitchFamily="34" charset="0"/>
              </a:rPr>
            </a:br>
            <a:r>
              <a:rPr lang="fr-FR" dirty="0">
                <a:solidFill>
                  <a:srgbClr val="00B050"/>
                </a:solidFill>
                <a:cs typeface="Arial" pitchFamily="34" charset="0"/>
              </a:rPr>
              <a:t>                         char message[10] = "bonjour";</a:t>
            </a:r>
            <a:br>
              <a:rPr lang="fr-FR" dirty="0">
                <a:solidFill>
                  <a:srgbClr val="00B050"/>
                </a:solidFill>
                <a:cs typeface="Arial" pitchFamily="34" charset="0"/>
              </a:rPr>
            </a:br>
            <a:r>
              <a:rPr lang="fr-FR" dirty="0">
                <a:solidFill>
                  <a:srgbClr val="00B050"/>
                </a:solidFill>
                <a:cs typeface="Arial" pitchFamily="34" charset="0"/>
              </a:rPr>
              <a:t>                         </a:t>
            </a:r>
            <a:r>
              <a:rPr lang="fr-FR" dirty="0" err="1">
                <a:solidFill>
                  <a:srgbClr val="00B050"/>
                </a:solidFill>
                <a:cs typeface="Arial" pitchFamily="34" charset="0"/>
              </a:rPr>
              <a:t>puts</a:t>
            </a:r>
            <a:r>
              <a:rPr lang="fr-FR" dirty="0">
                <a:solidFill>
                  <a:srgbClr val="00B050"/>
                </a:solidFill>
                <a:cs typeface="Arial" pitchFamily="34" charset="0"/>
              </a:rPr>
              <a:t>(message);</a:t>
            </a:r>
            <a:endParaRPr lang="fr-FR"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7" name="Espace réservé du numéro de diapositive 6"/>
          <p:cNvSpPr>
            <a:spLocks noGrp="1"/>
          </p:cNvSpPr>
          <p:nvPr>
            <p:ph type="sldNum" sz="quarter" idx="12"/>
          </p:nvPr>
        </p:nvSpPr>
        <p:spPr/>
        <p:txBody>
          <a:bodyPr>
            <a:normAutofit fontScale="85000" lnSpcReduction="20000"/>
          </a:bodyPr>
          <a:lstStyle/>
          <a:p>
            <a:pPr>
              <a:defRPr/>
            </a:pPr>
            <a:fld id="{D5A6FCC3-52A3-450E-9B9B-098861B13658}" type="slidenum">
              <a:rPr lang="fr-FR" smtClean="0"/>
              <a:pPr>
                <a:defRPr/>
              </a:pPr>
              <a:t>26</a:t>
            </a:fld>
            <a:endParaRPr lang="fr-FR"/>
          </a:p>
        </p:txBody>
      </p:sp>
      <p:sp>
        <p:nvSpPr>
          <p:cNvPr id="4" name="Espace réservé du contenu 3"/>
          <p:cNvSpPr>
            <a:spLocks noGrp="1"/>
          </p:cNvSpPr>
          <p:nvPr>
            <p:ph sz="quarter" idx="1"/>
          </p:nvPr>
        </p:nvSpPr>
        <p:spPr>
          <a:xfrm>
            <a:off x="395536" y="1916832"/>
            <a:ext cx="8424497" cy="3743745"/>
          </a:xfrm>
        </p:spPr>
        <p:txBody>
          <a:bodyPr rtlCol="0">
            <a:normAutofit fontScale="55000" lnSpcReduction="20000"/>
          </a:bodyPr>
          <a:lstStyle/>
          <a:p>
            <a:pPr marL="0" indent="0" eaLnBrk="1" fontAlgn="auto" hangingPunct="1">
              <a:spcAft>
                <a:spcPts val="0"/>
              </a:spcAft>
              <a:buClr>
                <a:schemeClr val="accent3"/>
              </a:buClr>
              <a:buFont typeface="Wingdings 2"/>
              <a:buNone/>
              <a:defRPr/>
            </a:pPr>
            <a:r>
              <a:rPr lang="fr-FR" dirty="0">
                <a:solidFill>
                  <a:schemeClr val="accent1"/>
                </a:solidFill>
              </a:rPr>
              <a:t>La fonction de saisie </a:t>
            </a:r>
            <a:r>
              <a:rPr lang="fr-FR" dirty="0" err="1">
                <a:solidFill>
                  <a:srgbClr val="C00000"/>
                </a:solidFill>
                <a:cs typeface="Arial" pitchFamily="34" charset="0"/>
              </a:rPr>
              <a:t>scanf</a:t>
            </a:r>
            <a:r>
              <a:rPr lang="fr-FR" dirty="0">
                <a:solidFill>
                  <a:schemeClr val="accent1"/>
                </a:solidFill>
                <a:cs typeface="Arial" pitchFamily="34" charset="0"/>
              </a:rPr>
              <a:t>  </a:t>
            </a:r>
            <a:r>
              <a:rPr lang="fr-FR" dirty="0">
                <a:solidFill>
                  <a:schemeClr val="accent1"/>
                </a:solidFill>
              </a:rPr>
              <a:t>permet de saisir des valeurs de variables formatées à partir du clavier. Comme </a:t>
            </a:r>
            <a:r>
              <a:rPr lang="fr-FR" dirty="0" err="1">
                <a:solidFill>
                  <a:schemeClr val="accent1"/>
                </a:solidFill>
              </a:rPr>
              <a:t>prinft</a:t>
            </a:r>
            <a:r>
              <a:rPr lang="fr-FR" dirty="0">
                <a:solidFill>
                  <a:schemeClr val="accent1"/>
                </a:solidFill>
              </a:rPr>
              <a:t> elle est composée d'un format et des identificateurs des variables à saisir.</a:t>
            </a:r>
            <a:br>
              <a:rPr lang="fr-FR" dirty="0">
                <a:solidFill>
                  <a:schemeClr val="accent1"/>
                </a:solidFill>
              </a:rPr>
            </a:b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rgbClr val="C00000"/>
                </a:solidFill>
              </a:rPr>
              <a:t>Syntaxe :</a:t>
            </a:r>
            <a:br>
              <a:rPr lang="fr-FR" b="1" dirty="0">
                <a:solidFill>
                  <a:schemeClr val="accent1"/>
                </a:solidFill>
              </a:rPr>
            </a:br>
            <a:br>
              <a:rPr lang="fr-FR" b="1" dirty="0">
                <a:solidFill>
                  <a:schemeClr val="accent1"/>
                </a:solidFill>
              </a:rPr>
            </a:br>
            <a:r>
              <a:rPr lang="fr-FR" dirty="0">
                <a:solidFill>
                  <a:schemeClr val="accent1"/>
                </a:solidFill>
              </a:rPr>
              <a:t>            </a:t>
            </a:r>
            <a:r>
              <a:rPr lang="fr-FR" dirty="0" err="1">
                <a:solidFill>
                  <a:schemeClr val="accent1"/>
                </a:solidFill>
                <a:cs typeface="Arial" pitchFamily="34" charset="0"/>
              </a:rPr>
              <a:t>scanf</a:t>
            </a:r>
            <a:r>
              <a:rPr lang="fr-FR" dirty="0">
                <a:solidFill>
                  <a:schemeClr val="accent1"/>
                </a:solidFill>
                <a:cs typeface="Arial" pitchFamily="34" charset="0"/>
              </a:rPr>
              <a:t> ( &lt;"Format"&gt;, </a:t>
            </a:r>
            <a:r>
              <a:rPr lang="fr-FR" dirty="0">
                <a:solidFill>
                  <a:srgbClr val="FF0000"/>
                </a:solidFill>
                <a:cs typeface="Arial" pitchFamily="34" charset="0"/>
              </a:rPr>
              <a:t>&amp;</a:t>
            </a:r>
            <a:r>
              <a:rPr lang="fr-FR" dirty="0">
                <a:solidFill>
                  <a:schemeClr val="accent1"/>
                </a:solidFill>
                <a:cs typeface="Arial" pitchFamily="34" charset="0"/>
              </a:rPr>
              <a:t>Variable_1, … ,</a:t>
            </a:r>
            <a:r>
              <a:rPr lang="fr-FR" dirty="0">
                <a:solidFill>
                  <a:srgbClr val="FF0000"/>
                </a:solidFill>
                <a:cs typeface="Arial" pitchFamily="34" charset="0"/>
              </a:rPr>
              <a:t>&amp;</a:t>
            </a:r>
            <a:r>
              <a:rPr lang="fr-FR" dirty="0" err="1">
                <a:solidFill>
                  <a:schemeClr val="accent1"/>
                </a:solidFill>
                <a:cs typeface="Arial" pitchFamily="34" charset="0"/>
              </a:rPr>
              <a:t>Variable_n</a:t>
            </a:r>
            <a:r>
              <a:rPr lang="fr-FR" dirty="0">
                <a:solidFill>
                  <a:schemeClr val="accent1"/>
                </a:solidFill>
                <a:cs typeface="Arial" pitchFamily="34" charset="0"/>
              </a:rPr>
              <a:t> );</a:t>
            </a:r>
          </a:p>
          <a:p>
            <a:pPr marL="0" indent="0" eaLnBrk="1" fontAlgn="auto" hangingPunct="1">
              <a:spcAft>
                <a:spcPts val="0"/>
              </a:spcAft>
              <a:buClr>
                <a:schemeClr val="accent3"/>
              </a:buClr>
              <a:buFont typeface="Wingdings 2"/>
              <a:buNone/>
              <a:defRPr/>
            </a:pPr>
            <a:endParaRPr lang="fr-FR" dirty="0">
              <a:solidFill>
                <a:schemeClr val="accent1"/>
              </a:solidFill>
              <a:cs typeface="Arial" pitchFamily="34" charset="0"/>
            </a:endParaRPr>
          </a:p>
          <a:p>
            <a:pPr marL="274320" indent="-274320" eaLnBrk="1" fontAlgn="auto" hangingPunct="1">
              <a:spcAft>
                <a:spcPts val="0"/>
              </a:spcAft>
              <a:buClr>
                <a:schemeClr val="accent3"/>
              </a:buClr>
              <a:buFont typeface="Wingdings 2"/>
              <a:buChar char=""/>
              <a:defRPr/>
            </a:pPr>
            <a:r>
              <a:rPr lang="fr-FR" b="1" dirty="0">
                <a:solidFill>
                  <a:srgbClr val="FF0000"/>
                </a:solidFill>
                <a:cs typeface="Arial" pitchFamily="34" charset="0"/>
              </a:rPr>
              <a:t>Remarque:</a:t>
            </a:r>
            <a:br>
              <a:rPr lang="fr-FR" b="1" dirty="0">
                <a:solidFill>
                  <a:schemeClr val="accent1"/>
                </a:solidFill>
                <a:cs typeface="Arial" pitchFamily="34" charset="0"/>
              </a:rPr>
            </a:br>
            <a:r>
              <a:rPr lang="fr-FR" dirty="0">
                <a:solidFill>
                  <a:schemeClr val="accent1"/>
                </a:solidFill>
                <a:cs typeface="Arial" pitchFamily="34" charset="0"/>
              </a:rPr>
              <a:t>Le symbole </a:t>
            </a:r>
            <a:r>
              <a:rPr lang="fr-FR" dirty="0">
                <a:solidFill>
                  <a:srgbClr val="FF0000"/>
                </a:solidFill>
                <a:cs typeface="Arial" pitchFamily="34" charset="0"/>
              </a:rPr>
              <a:t>&amp;</a:t>
            </a:r>
            <a:r>
              <a:rPr lang="fr-FR" dirty="0">
                <a:solidFill>
                  <a:schemeClr val="accent1"/>
                </a:solidFill>
                <a:cs typeface="Arial" pitchFamily="34" charset="0"/>
              </a:rPr>
              <a:t> est obligatoire devant les identificateurs car </a:t>
            </a:r>
            <a:r>
              <a:rPr lang="fr-FR" dirty="0" err="1">
                <a:solidFill>
                  <a:schemeClr val="accent1"/>
                </a:solidFill>
                <a:cs typeface="Arial" pitchFamily="34" charset="0"/>
              </a:rPr>
              <a:t>scanf</a:t>
            </a:r>
            <a:r>
              <a:rPr lang="fr-FR" dirty="0">
                <a:solidFill>
                  <a:schemeClr val="accent1"/>
                </a:solidFill>
                <a:cs typeface="Arial" pitchFamily="34" charset="0"/>
              </a:rPr>
              <a:t> attend des adresses et non des valeurs, sauf devant un identificateur de chaine de caractères qui est déjà une adresse.</a:t>
            </a:r>
            <a:br>
              <a:rPr lang="fr-FR" dirty="0">
                <a:solidFill>
                  <a:schemeClr val="accent1"/>
                </a:solidFill>
                <a:cs typeface="Arial" pitchFamily="34" charset="0"/>
              </a:rPr>
            </a:br>
            <a:br>
              <a:rPr lang="fr-FR" dirty="0">
                <a:solidFill>
                  <a:schemeClr val="accent1"/>
                </a:solidFill>
                <a:cs typeface="Arial" pitchFamily="34" charset="0"/>
              </a:rPr>
            </a:br>
            <a:br>
              <a:rPr lang="fr-FR" dirty="0">
                <a:solidFill>
                  <a:schemeClr val="accent1"/>
                </a:solidFill>
                <a:cs typeface="Arial" pitchFamily="34" charset="0"/>
              </a:rPr>
            </a:br>
            <a:r>
              <a:rPr lang="fr-FR" dirty="0">
                <a:solidFill>
                  <a:schemeClr val="accent1"/>
                </a:solidFill>
                <a:cs typeface="Arial" pitchFamily="34" charset="0"/>
              </a:rPr>
              <a:t>Exemple :</a:t>
            </a:r>
            <a:br>
              <a:rPr lang="fr-FR" dirty="0">
                <a:solidFill>
                  <a:schemeClr val="accent1"/>
                </a:solidFill>
                <a:cs typeface="Arial" pitchFamily="34" charset="0"/>
              </a:rPr>
            </a:br>
            <a:br>
              <a:rPr lang="fr-FR" dirty="0">
                <a:solidFill>
                  <a:schemeClr val="accent1"/>
                </a:solidFill>
                <a:cs typeface="Arial" pitchFamily="34" charset="0"/>
              </a:rPr>
            </a:br>
            <a:r>
              <a:rPr lang="fr-FR" dirty="0">
                <a:solidFill>
                  <a:schemeClr val="accent1"/>
                </a:solidFill>
                <a:cs typeface="Arial" pitchFamily="34" charset="0"/>
              </a:rPr>
              <a:t>      </a:t>
            </a:r>
            <a:r>
              <a:rPr lang="fr-FR" b="1" dirty="0" err="1">
                <a:solidFill>
                  <a:srgbClr val="FF0000"/>
                </a:solidFill>
                <a:cs typeface="Arial" pitchFamily="34" charset="0"/>
              </a:rPr>
              <a:t>scanf</a:t>
            </a:r>
            <a:r>
              <a:rPr lang="fr-FR" b="1" dirty="0">
                <a:solidFill>
                  <a:schemeClr val="accent1"/>
                </a:solidFill>
                <a:cs typeface="Arial" pitchFamily="34" charset="0"/>
              </a:rPr>
              <a:t>(" </a:t>
            </a:r>
            <a:r>
              <a:rPr lang="fr-FR" b="1" dirty="0">
                <a:solidFill>
                  <a:srgbClr val="FF0000"/>
                </a:solidFill>
                <a:cs typeface="Arial" pitchFamily="34" charset="0"/>
              </a:rPr>
              <a:t>%d</a:t>
            </a:r>
            <a:r>
              <a:rPr lang="fr-FR" b="1" dirty="0">
                <a:solidFill>
                  <a:schemeClr val="accent1"/>
                </a:solidFill>
                <a:cs typeface="Arial" pitchFamily="34" charset="0"/>
              </a:rPr>
              <a:t>", </a:t>
            </a:r>
            <a:r>
              <a:rPr lang="fr-FR" b="1" dirty="0">
                <a:solidFill>
                  <a:srgbClr val="FF0000"/>
                </a:solidFill>
                <a:cs typeface="Arial" pitchFamily="34" charset="0"/>
              </a:rPr>
              <a:t>&amp;</a:t>
            </a:r>
            <a:r>
              <a:rPr lang="fr-FR" b="1" dirty="0">
                <a:solidFill>
                  <a:schemeClr val="accent1"/>
                </a:solidFill>
                <a:cs typeface="Arial" pitchFamily="34" charset="0"/>
              </a:rPr>
              <a:t>i );    </a:t>
            </a:r>
            <a:r>
              <a:rPr lang="fr-FR" b="1" dirty="0">
                <a:solidFill>
                  <a:srgbClr val="00B050"/>
                </a:solidFill>
                <a:cs typeface="Arial" pitchFamily="34" charset="0"/>
                <a:sym typeface="Wingdings" pitchFamily="2" charset="2"/>
              </a:rPr>
              <a:t>// saisie d'un entier  et copie dans  i</a:t>
            </a:r>
            <a:r>
              <a:rPr lang="fr-FR" b="1" dirty="0">
                <a:solidFill>
                  <a:srgbClr val="00B050"/>
                </a:solidFill>
                <a:cs typeface="Arial" pitchFamily="34" charset="0"/>
              </a:rPr>
              <a:t> </a:t>
            </a: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grpSp>
        <p:nvGrpSpPr>
          <p:cNvPr id="2" name="Groupe 1"/>
          <p:cNvGrpSpPr>
            <a:grpSpLocks/>
          </p:cNvGrpSpPr>
          <p:nvPr/>
        </p:nvGrpSpPr>
        <p:grpSpPr bwMode="auto">
          <a:xfrm>
            <a:off x="0" y="3717032"/>
            <a:ext cx="718038" cy="709612"/>
            <a:chOff x="203122" y="4653137"/>
            <a:chExt cx="720080" cy="708775"/>
          </a:xfrm>
        </p:grpSpPr>
        <p:sp>
          <p:nvSpPr>
            <p:cNvPr id="8" name="Organigramme : Extraire 7"/>
            <p:cNvSpPr/>
            <p:nvPr/>
          </p:nvSpPr>
          <p:spPr>
            <a:xfrm>
              <a:off x="203122" y="4653137"/>
              <a:ext cx="720080" cy="648521"/>
            </a:xfrm>
            <a:prstGeom prst="flowChartExtract">
              <a:avLst/>
            </a:prstGeom>
            <a:solidFill>
              <a:srgbClr val="FFFF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29704" name="ZoneTexte 8"/>
            <p:cNvSpPr txBox="1">
              <a:spLocks noChangeArrowheads="1"/>
            </p:cNvSpPr>
            <p:nvPr/>
          </p:nvSpPr>
          <p:spPr bwMode="auto">
            <a:xfrm>
              <a:off x="203122" y="4839047"/>
              <a:ext cx="720080" cy="522865"/>
            </a:xfrm>
            <a:prstGeom prst="rect">
              <a:avLst/>
            </a:prstGeom>
            <a:noFill/>
            <a:ln w="9525">
              <a:noFill/>
              <a:miter lim="800000"/>
              <a:headEnd/>
              <a:tailEnd/>
            </a:ln>
          </p:spPr>
          <p:txBody>
            <a:bodyPr>
              <a:spAutoFit/>
            </a:bodyPr>
            <a:lstStyle/>
            <a:p>
              <a:pPr algn="ctr"/>
              <a:r>
                <a:rPr lang="fr-FR" sz="2800">
                  <a:solidFill>
                    <a:srgbClr val="FF0000"/>
                  </a:solidFill>
                  <a:latin typeface="AcmeFont" pitchFamily="2" charset="0"/>
                </a:rPr>
                <a:t>!</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8544C7C6-886B-4AE2-88C9-5C40579AF281}" type="slidenum">
              <a:rPr lang="fr-FR" smtClean="0"/>
              <a:pPr>
                <a:defRPr/>
              </a:pPr>
              <a:t>27</a:t>
            </a:fld>
            <a:endParaRPr lang="fr-FR"/>
          </a:p>
        </p:txBody>
      </p:sp>
      <p:sp>
        <p:nvSpPr>
          <p:cNvPr id="30723" name="Espace réservé du contenu 3"/>
          <p:cNvSpPr>
            <a:spLocks noGrp="1"/>
          </p:cNvSpPr>
          <p:nvPr>
            <p:ph sz="quarter" idx="1"/>
          </p:nvPr>
        </p:nvSpPr>
        <p:spPr>
          <a:xfrm>
            <a:off x="467544" y="1556792"/>
            <a:ext cx="8424497" cy="4823866"/>
          </a:xfrm>
        </p:spPr>
        <p:txBody>
          <a:bodyPr/>
          <a:lstStyle/>
          <a:p>
            <a:pPr marL="0" indent="0" eaLnBrk="1" hangingPunct="1">
              <a:buFont typeface="Wingdings 2" pitchFamily="18" charset="2"/>
              <a:buNone/>
            </a:pPr>
            <a:r>
              <a:rPr lang="fr-FR" b="1" dirty="0">
                <a:solidFill>
                  <a:schemeClr val="accent1"/>
                </a:solidFill>
              </a:rPr>
              <a:t>Les codes d'entrées pour </a:t>
            </a:r>
            <a:r>
              <a:rPr lang="fr-FR" b="1" dirty="0" err="1">
                <a:solidFill>
                  <a:schemeClr val="accent1"/>
                </a:solidFill>
              </a:rPr>
              <a:t>scanf</a:t>
            </a:r>
            <a:r>
              <a:rPr lang="fr-FR" b="1" dirty="0">
                <a:solidFill>
                  <a:schemeClr val="accent1"/>
                </a:solidFill>
              </a:rPr>
              <a:t>:</a:t>
            </a:r>
            <a:br>
              <a:rPr lang="fr-FR" b="1" dirty="0">
                <a:solidFill>
                  <a:schemeClr val="accent1"/>
                </a:solidFill>
              </a:rPr>
            </a:b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30724" name="Picture 2"/>
          <p:cNvPicPr>
            <a:picLocks noChangeAspect="1" noChangeArrowheads="1"/>
          </p:cNvPicPr>
          <p:nvPr/>
        </p:nvPicPr>
        <p:blipFill>
          <a:blip r:embed="rId2" cstate="print"/>
          <a:srcRect/>
          <a:stretch>
            <a:fillRect/>
          </a:stretch>
        </p:blipFill>
        <p:spPr bwMode="auto">
          <a:xfrm>
            <a:off x="1176705" y="2271714"/>
            <a:ext cx="6790592" cy="3686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5BF0E018-295D-4BFD-9030-8E3531C5B6E7}" type="slidenum">
              <a:rPr lang="fr-FR" smtClean="0"/>
              <a:pPr>
                <a:defRPr/>
              </a:pPr>
              <a:t>28</a:t>
            </a:fld>
            <a:endParaRPr lang="fr-FR"/>
          </a:p>
        </p:txBody>
      </p:sp>
      <p:sp>
        <p:nvSpPr>
          <p:cNvPr id="31747" name="Espace réservé du contenu 3"/>
          <p:cNvSpPr>
            <a:spLocks noGrp="1"/>
          </p:cNvSpPr>
          <p:nvPr>
            <p:ph sz="quarter" idx="1"/>
          </p:nvPr>
        </p:nvSpPr>
        <p:spPr>
          <a:xfrm>
            <a:off x="755576" y="1628800"/>
            <a:ext cx="4918700" cy="432048"/>
          </a:xfrm>
        </p:spPr>
        <p:txBody>
          <a:bodyPr>
            <a:noAutofit/>
          </a:bodyPr>
          <a:lstStyle/>
          <a:p>
            <a:pPr marL="0" indent="0" eaLnBrk="1" hangingPunct="1">
              <a:buFont typeface="Wingdings 2" pitchFamily="18" charset="2"/>
              <a:buNone/>
            </a:pPr>
            <a:r>
              <a:rPr lang="fr-FR" sz="1800" b="1" dirty="0">
                <a:solidFill>
                  <a:schemeClr val="accent1"/>
                </a:solidFill>
              </a:rPr>
              <a:t>Exemple de saisie d'une variable:</a:t>
            </a:r>
            <a:br>
              <a:rPr lang="fr-FR" sz="3200" b="1" dirty="0">
                <a:solidFill>
                  <a:schemeClr val="accent1"/>
                </a:solidFill>
              </a:rPr>
            </a:br>
            <a:endParaRPr lang="fr-FR" sz="3200" dirty="0"/>
          </a:p>
          <a:p>
            <a:pPr marL="0" indent="0" eaLnBrk="1" hangingPunct="1">
              <a:buFont typeface="Wingdings 2" pitchFamily="18" charset="2"/>
              <a:buNone/>
            </a:pPr>
            <a:endParaRPr lang="fr-FR" sz="3200" dirty="0"/>
          </a:p>
          <a:p>
            <a:pPr marL="0" indent="0" eaLnBrk="1" hangingPunct="1">
              <a:buFont typeface="Wingdings 2" pitchFamily="18" charset="2"/>
              <a:buNone/>
            </a:pPr>
            <a:endParaRPr lang="fr-FR" sz="3200" dirty="0"/>
          </a:p>
          <a:p>
            <a:pPr marL="0" indent="0" eaLnBrk="1" hangingPunct="1">
              <a:buFont typeface="Wingdings 2" pitchFamily="18" charset="2"/>
              <a:buNone/>
            </a:pPr>
            <a:endParaRPr lang="fr-FR" sz="3200" dirty="0"/>
          </a:p>
          <a:p>
            <a:pPr marL="0" indent="0" eaLnBrk="1" hangingPunct="1">
              <a:buFont typeface="Wingdings 2" pitchFamily="18" charset="2"/>
              <a:buNone/>
            </a:pPr>
            <a:endParaRPr lang="fr-FR" sz="3200" dirty="0"/>
          </a:p>
          <a:p>
            <a:pPr marL="0" indent="0" eaLnBrk="1" hangingPunct="1">
              <a:buFont typeface="Wingdings 2" pitchFamily="18" charset="2"/>
              <a:buNone/>
            </a:pPr>
            <a:endParaRPr lang="fr-FR" sz="3200" dirty="0"/>
          </a:p>
          <a:p>
            <a:pPr marL="0" indent="0" eaLnBrk="1" hangingPunct="1">
              <a:buFont typeface="Wingdings 2" pitchFamily="18" charset="2"/>
              <a:buNone/>
            </a:pPr>
            <a:endParaRPr lang="fr-FR" sz="3200" dirty="0"/>
          </a:p>
        </p:txBody>
      </p:sp>
      <p:pic>
        <p:nvPicPr>
          <p:cNvPr id="31751" name="Picture 7"/>
          <p:cNvPicPr>
            <a:picLocks noChangeAspect="1" noChangeArrowheads="1"/>
          </p:cNvPicPr>
          <p:nvPr/>
        </p:nvPicPr>
        <p:blipFill>
          <a:blip r:embed="rId2" cstate="print"/>
          <a:srcRect/>
          <a:stretch>
            <a:fillRect/>
          </a:stretch>
        </p:blipFill>
        <p:spPr bwMode="auto">
          <a:xfrm>
            <a:off x="755576" y="1988840"/>
            <a:ext cx="6768752" cy="2037280"/>
          </a:xfrm>
          <a:prstGeom prst="rect">
            <a:avLst/>
          </a:prstGeom>
          <a:noFill/>
          <a:ln w="9525">
            <a:noFill/>
            <a:miter lim="800000"/>
            <a:headEnd/>
            <a:tailEnd/>
          </a:ln>
        </p:spPr>
      </p:pic>
      <p:sp>
        <p:nvSpPr>
          <p:cNvPr id="9" name="Rectangle 8"/>
          <p:cNvSpPr/>
          <p:nvPr/>
        </p:nvSpPr>
        <p:spPr>
          <a:xfrm>
            <a:off x="683568" y="3933056"/>
            <a:ext cx="4453418" cy="369332"/>
          </a:xfrm>
          <a:prstGeom prst="rect">
            <a:avLst/>
          </a:prstGeom>
        </p:spPr>
        <p:txBody>
          <a:bodyPr wrap="square">
            <a:spAutoFit/>
          </a:bodyPr>
          <a:lstStyle/>
          <a:p>
            <a:r>
              <a:rPr lang="fr-FR" b="1" dirty="0">
                <a:solidFill>
                  <a:schemeClr val="accent1"/>
                </a:solidFill>
                <a:latin typeface="+mj-lt"/>
              </a:rPr>
              <a:t>Exemple de saisie de plusieurs variables:</a:t>
            </a:r>
            <a:endParaRPr lang="fr-FR" dirty="0">
              <a:latin typeface="+mj-lt"/>
            </a:endParaRPr>
          </a:p>
        </p:txBody>
      </p:sp>
      <p:pic>
        <p:nvPicPr>
          <p:cNvPr id="31753" name="Picture 9"/>
          <p:cNvPicPr>
            <a:picLocks noChangeAspect="1" noChangeArrowheads="1"/>
          </p:cNvPicPr>
          <p:nvPr/>
        </p:nvPicPr>
        <p:blipFill>
          <a:blip r:embed="rId3" cstate="print"/>
          <a:srcRect/>
          <a:stretch>
            <a:fillRect/>
          </a:stretch>
        </p:blipFill>
        <p:spPr bwMode="auto">
          <a:xfrm>
            <a:off x="755576" y="4293096"/>
            <a:ext cx="7442258" cy="186117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AE8E5EB4-943F-4F5B-ABA0-6DD4322283F7}" type="slidenum">
              <a:rPr lang="fr-FR" smtClean="0"/>
              <a:pPr>
                <a:defRPr/>
              </a:pPr>
              <a:t>29</a:t>
            </a:fld>
            <a:endParaRPr lang="fr-FR"/>
          </a:p>
        </p:txBody>
      </p:sp>
      <p:sp>
        <p:nvSpPr>
          <p:cNvPr id="33795" name="Espace réservé du contenu 3"/>
          <p:cNvSpPr>
            <a:spLocks noGrp="1"/>
          </p:cNvSpPr>
          <p:nvPr>
            <p:ph sz="quarter" idx="1"/>
          </p:nvPr>
        </p:nvSpPr>
        <p:spPr>
          <a:xfrm>
            <a:off x="468923" y="1341439"/>
            <a:ext cx="8424497" cy="431378"/>
          </a:xfrm>
        </p:spPr>
        <p:txBody>
          <a:bodyPr>
            <a:normAutofit fontScale="40000" lnSpcReduction="20000"/>
          </a:bodyPr>
          <a:lstStyle/>
          <a:p>
            <a:pPr marL="0" indent="0" eaLnBrk="1" hangingPunct="1">
              <a:buFont typeface="Wingdings 2" pitchFamily="18" charset="2"/>
              <a:buNone/>
            </a:pPr>
            <a:r>
              <a:rPr lang="fr-FR" b="1" dirty="0">
                <a:solidFill>
                  <a:schemeClr val="accent1"/>
                </a:solidFill>
              </a:rPr>
              <a:t>Exemple de saisie d'une chaine de caractères:</a:t>
            </a:r>
            <a:br>
              <a:rPr lang="fr-FR" b="1" dirty="0">
                <a:solidFill>
                  <a:schemeClr val="accent1"/>
                </a:solidFill>
              </a:rPr>
            </a:b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33800" name="Picture 8"/>
          <p:cNvPicPr>
            <a:picLocks noChangeAspect="1" noChangeArrowheads="1"/>
          </p:cNvPicPr>
          <p:nvPr/>
        </p:nvPicPr>
        <p:blipFill>
          <a:blip r:embed="rId2" cstate="print"/>
          <a:srcRect/>
          <a:stretch>
            <a:fillRect/>
          </a:stretch>
        </p:blipFill>
        <p:spPr bwMode="auto">
          <a:xfrm>
            <a:off x="517396" y="1988841"/>
            <a:ext cx="7577457" cy="230124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La compilation en 4 étapes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38C6F814-A392-467F-9CDC-9D6A4E9A5BC0}" type="slidenum">
              <a:rPr lang="fr-FR" smtClean="0"/>
              <a:pPr>
                <a:defRPr/>
              </a:pPr>
              <a:t>3</a:t>
            </a:fld>
            <a:endParaRPr lang="fr-FR"/>
          </a:p>
        </p:txBody>
      </p:sp>
      <p:sp>
        <p:nvSpPr>
          <p:cNvPr id="4" name="Espace réservé du contenu 3"/>
          <p:cNvSpPr>
            <a:spLocks noGrp="1"/>
          </p:cNvSpPr>
          <p:nvPr>
            <p:ph sz="quarter" idx="1"/>
          </p:nvPr>
        </p:nvSpPr>
        <p:spPr>
          <a:xfrm>
            <a:off x="457200" y="1628800"/>
            <a:ext cx="8229600" cy="4464496"/>
          </a:xfrm>
        </p:spPr>
        <p:txBody>
          <a:bodyPr rtlCol="0">
            <a:normAutofit fontScale="92500" lnSpcReduction="10000"/>
          </a:bodyPr>
          <a:lstStyle/>
          <a:p>
            <a:pPr marL="274320" indent="-274320" eaLnBrk="1" fontAlgn="auto" hangingPunct="1">
              <a:spcAft>
                <a:spcPts val="0"/>
              </a:spcAft>
              <a:buClr>
                <a:schemeClr val="accent3"/>
              </a:buClr>
              <a:buFont typeface="Wingdings 2"/>
              <a:buChar char=""/>
              <a:defRPr/>
            </a:pPr>
            <a:r>
              <a:rPr lang="fr-FR" dirty="0">
                <a:solidFill>
                  <a:srgbClr val="FF0000"/>
                </a:solidFill>
              </a:rPr>
              <a:t>Le traitement par le préprocesseur </a:t>
            </a:r>
            <a:r>
              <a:rPr lang="fr-FR" dirty="0">
                <a:solidFill>
                  <a:schemeClr val="tx1">
                    <a:lumMod val="50000"/>
                    <a:lumOff val="50000"/>
                  </a:schemeClr>
                </a:solidFill>
              </a:rPr>
              <a:t>: Le préprocesseur effectue des transformations textuelles dans le fichier source. </a:t>
            </a:r>
            <a:r>
              <a:rPr lang="fr-FR" sz="1800" dirty="0">
                <a:solidFill>
                  <a:schemeClr val="tx1">
                    <a:lumMod val="50000"/>
                    <a:lumOff val="50000"/>
                  </a:schemeClr>
                </a:solidFill>
              </a:rPr>
              <a:t>(substitution de chaine de caractère, prise en compte des directives de compilation inclusion des autres fichiers sources…)</a:t>
            </a:r>
          </a:p>
          <a:p>
            <a:pPr marL="274320" indent="-274320" eaLnBrk="1" fontAlgn="auto" hangingPunct="1">
              <a:spcAft>
                <a:spcPts val="0"/>
              </a:spcAft>
              <a:buClr>
                <a:schemeClr val="accent3"/>
              </a:buClr>
              <a:buFont typeface="Wingdings 2"/>
              <a:buChar char=""/>
              <a:defRPr/>
            </a:pPr>
            <a:r>
              <a:rPr lang="fr-FR" dirty="0">
                <a:solidFill>
                  <a:srgbClr val="FF0000"/>
                </a:solidFill>
              </a:rPr>
              <a:t>La compilation </a:t>
            </a:r>
            <a:r>
              <a:rPr lang="fr-FR" dirty="0">
                <a:solidFill>
                  <a:schemeClr val="tx1">
                    <a:lumMod val="50000"/>
                    <a:lumOff val="50000"/>
                  </a:schemeClr>
                </a:solidFill>
              </a:rPr>
              <a:t>: C’est la traduction en une suite d’instruction du microprocesseur </a:t>
            </a:r>
            <a:r>
              <a:rPr lang="en-US" dirty="0">
                <a:solidFill>
                  <a:schemeClr val="tx1">
                    <a:lumMod val="50000"/>
                    <a:lumOff val="50000"/>
                  </a:schemeClr>
                </a:solidFill>
              </a:rPr>
              <a:t>(</a:t>
            </a:r>
            <a:r>
              <a:rPr lang="fr-FR" dirty="0">
                <a:solidFill>
                  <a:schemeClr val="tx1">
                    <a:lumMod val="50000"/>
                    <a:lumOff val="50000"/>
                  </a:schemeClr>
                </a:solidFill>
              </a:rPr>
              <a:t>code assembleur). </a:t>
            </a:r>
          </a:p>
          <a:p>
            <a:pPr marL="274320" indent="-274320" eaLnBrk="1" fontAlgn="auto" hangingPunct="1">
              <a:spcAft>
                <a:spcPts val="0"/>
              </a:spcAft>
              <a:buClr>
                <a:schemeClr val="accent3"/>
              </a:buClr>
              <a:buFont typeface="Wingdings 2"/>
              <a:buChar char=""/>
              <a:defRPr/>
            </a:pPr>
            <a:r>
              <a:rPr lang="fr-FR" dirty="0">
                <a:solidFill>
                  <a:srgbClr val="FF0000"/>
                </a:solidFill>
              </a:rPr>
              <a:t>L’assemblage</a:t>
            </a:r>
            <a:r>
              <a:rPr lang="fr-FR" dirty="0">
                <a:solidFill>
                  <a:schemeClr val="tx1">
                    <a:lumMod val="50000"/>
                    <a:lumOff val="50000"/>
                  </a:schemeClr>
                </a:solidFill>
              </a:rPr>
              <a:t> : Transforme le code assembleur en binaire directement compréhensible par le processeur.</a:t>
            </a:r>
          </a:p>
          <a:p>
            <a:pPr marL="274320" indent="-274320" eaLnBrk="1" fontAlgn="auto" hangingPunct="1">
              <a:spcAft>
                <a:spcPts val="0"/>
              </a:spcAft>
              <a:buClr>
                <a:schemeClr val="accent3"/>
              </a:buClr>
              <a:buFont typeface="Wingdings 2"/>
              <a:buChar char=""/>
              <a:defRPr/>
            </a:pPr>
            <a:r>
              <a:rPr lang="fr-FR" dirty="0">
                <a:solidFill>
                  <a:srgbClr val="FF0000"/>
                </a:solidFill>
              </a:rPr>
              <a:t>L’édition de liens </a:t>
            </a:r>
            <a:r>
              <a:rPr lang="fr-FR" dirty="0">
                <a:solidFill>
                  <a:schemeClr val="tx1">
                    <a:lumMod val="50000"/>
                    <a:lumOff val="50000"/>
                  </a:schemeClr>
                </a:solidFill>
              </a:rPr>
              <a:t>: C’est la liaison de tous les fichiers objets utilisés par le programme (source(s), librairies de fonctions standard ou autres…) </a:t>
            </a:r>
            <a:r>
              <a:rPr lang="fr-FR" b="1" dirty="0">
                <a:solidFill>
                  <a:srgbClr val="FF0000"/>
                </a:solidFill>
                <a:sym typeface="Wingdings" pitchFamily="2" charset="2"/>
              </a:rPr>
              <a:t> EXECUTABLE</a:t>
            </a:r>
            <a:endParaRPr lang="fr-FR" b="1" dirty="0">
              <a:solidFill>
                <a:srgbClr val="FF0000"/>
              </a:solidFill>
            </a:endParaRPr>
          </a:p>
          <a:p>
            <a:pPr marL="274320" indent="-274320" eaLnBrk="1" fontAlgn="auto" hangingPunct="1">
              <a:spcAft>
                <a:spcPts val="0"/>
              </a:spcAft>
              <a:buClr>
                <a:schemeClr val="accent3"/>
              </a:buClr>
              <a:buNone/>
              <a:defRPr/>
            </a:pPr>
            <a:endParaRPr lang="fr-FR" dirty="0">
              <a:solidFill>
                <a:schemeClr val="tx1">
                  <a:lumMod val="50000"/>
                  <a:lumOff val="50000"/>
                </a:schemeClr>
              </a:solidFill>
            </a:endParaRPr>
          </a:p>
          <a:p>
            <a:pPr marL="274320" indent="-274320" eaLnBrk="1" fontAlgn="auto" hangingPunct="1">
              <a:spcAft>
                <a:spcPts val="0"/>
              </a:spcAft>
              <a:buClr>
                <a:schemeClr val="accent3"/>
              </a:buClr>
              <a:buFont typeface="Wingdings 2"/>
              <a:buChar char=""/>
              <a:defRPr/>
            </a:pPr>
            <a:endParaRPr lang="fr-FR" dirty="0">
              <a:solidFill>
                <a:schemeClr val="tx1">
                  <a:lumMod val="50000"/>
                  <a:lumOff val="5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646265E2-C3F0-4BEC-81CC-8166BF6AB198}" type="slidenum">
              <a:rPr lang="fr-FR" smtClean="0"/>
              <a:pPr>
                <a:defRPr/>
              </a:pPr>
              <a:t>30</a:t>
            </a:fld>
            <a:endParaRPr lang="fr-FR"/>
          </a:p>
        </p:txBody>
      </p:sp>
      <p:sp>
        <p:nvSpPr>
          <p:cNvPr id="4" name="Espace réservé du contenu 3"/>
          <p:cNvSpPr>
            <a:spLocks noGrp="1"/>
          </p:cNvSpPr>
          <p:nvPr>
            <p:ph sz="quarter" idx="1"/>
          </p:nvPr>
        </p:nvSpPr>
        <p:spPr>
          <a:xfrm>
            <a:off x="467544" y="1700808"/>
            <a:ext cx="8424497" cy="1799529"/>
          </a:xfrm>
        </p:spPr>
        <p:txBody>
          <a:bodyPr rtlCol="0">
            <a:normAutofit fontScale="850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Autres fonctions de saisie:</a:t>
            </a:r>
            <a:endParaRPr lang="fr-FR" b="1"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err="1">
                <a:solidFill>
                  <a:schemeClr val="accent1"/>
                </a:solidFill>
              </a:rPr>
              <a:t>getchar</a:t>
            </a:r>
            <a:r>
              <a:rPr lang="fr-FR" b="1" dirty="0">
                <a:solidFill>
                  <a:schemeClr val="accent1"/>
                </a:solidFill>
              </a:rPr>
              <a:t>() : saisie d'un caractère</a:t>
            </a:r>
            <a:br>
              <a:rPr lang="fr-FR" b="1" dirty="0">
                <a:solidFill>
                  <a:schemeClr val="accent1"/>
                </a:solidFill>
              </a:rPr>
            </a:br>
            <a:r>
              <a:rPr lang="fr-FR" dirty="0">
                <a:solidFill>
                  <a:schemeClr val="accent1"/>
                </a:solidFill>
              </a:rPr>
              <a:t>syntaxe :</a:t>
            </a:r>
            <a:br>
              <a:rPr lang="fr-FR" dirty="0">
                <a:solidFill>
                  <a:schemeClr val="accent1"/>
                </a:solidFill>
              </a:rPr>
            </a:br>
            <a:br>
              <a:rPr lang="fr-FR" dirty="0">
                <a:solidFill>
                  <a:schemeClr val="accent1"/>
                </a:solidFill>
              </a:rPr>
            </a:br>
            <a:r>
              <a:rPr lang="fr-FR" dirty="0">
                <a:solidFill>
                  <a:schemeClr val="accent1"/>
                </a:solidFill>
              </a:rPr>
              <a:t>                           </a:t>
            </a:r>
            <a:r>
              <a:rPr lang="en-US" dirty="0">
                <a:solidFill>
                  <a:schemeClr val="accent1"/>
                </a:solidFill>
              </a:rPr>
              <a:t>&lt;</a:t>
            </a:r>
            <a:r>
              <a:rPr lang="fr-FR" dirty="0">
                <a:solidFill>
                  <a:schemeClr val="accent1"/>
                </a:solidFill>
              </a:rPr>
              <a:t>identificateur&gt; = </a:t>
            </a:r>
            <a:r>
              <a:rPr lang="fr-FR" dirty="0" err="1">
                <a:solidFill>
                  <a:schemeClr val="accent1"/>
                </a:solidFill>
              </a:rPr>
              <a:t>getchar</a:t>
            </a:r>
            <a:r>
              <a:rPr lang="fr-FR" dirty="0">
                <a:solidFill>
                  <a:schemeClr val="accent1"/>
                </a:solidFill>
              </a:rPr>
              <a:t>( </a:t>
            </a:r>
            <a:r>
              <a:rPr lang="fr-FR" dirty="0" err="1">
                <a:solidFill>
                  <a:schemeClr val="accent1"/>
                </a:solidFill>
              </a:rPr>
              <a:t>void</a:t>
            </a:r>
            <a:r>
              <a:rPr lang="fr-FR" dirty="0">
                <a:solidFill>
                  <a:schemeClr val="accent1"/>
                </a:solidFill>
              </a:rPr>
              <a:t> );</a:t>
            </a: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pic>
        <p:nvPicPr>
          <p:cNvPr id="34825" name="Picture 9"/>
          <p:cNvPicPr>
            <a:picLocks noChangeAspect="1" noChangeArrowheads="1"/>
          </p:cNvPicPr>
          <p:nvPr/>
        </p:nvPicPr>
        <p:blipFill>
          <a:blip r:embed="rId2" cstate="print"/>
          <a:srcRect/>
          <a:stretch>
            <a:fillRect/>
          </a:stretch>
        </p:blipFill>
        <p:spPr bwMode="auto">
          <a:xfrm>
            <a:off x="395536" y="3645024"/>
            <a:ext cx="8385342" cy="206991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E5418698-0D33-4F74-8F9F-E3B5A6987A91}" type="slidenum">
              <a:rPr lang="fr-FR" smtClean="0"/>
              <a:pPr>
                <a:defRPr/>
              </a:pPr>
              <a:t>31</a:t>
            </a:fld>
            <a:endParaRPr lang="fr-FR"/>
          </a:p>
        </p:txBody>
      </p:sp>
      <p:sp>
        <p:nvSpPr>
          <p:cNvPr id="4" name="Espace réservé du contenu 3"/>
          <p:cNvSpPr>
            <a:spLocks noGrp="1"/>
          </p:cNvSpPr>
          <p:nvPr>
            <p:ph sz="quarter" idx="1"/>
          </p:nvPr>
        </p:nvSpPr>
        <p:spPr>
          <a:xfrm>
            <a:off x="539552" y="1700808"/>
            <a:ext cx="8424497" cy="2015554"/>
          </a:xfrm>
        </p:spPr>
        <p:txBody>
          <a:bodyPr rtlCol="0">
            <a:normAutofit fontScale="775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Autres fonctions de saisie:</a:t>
            </a:r>
          </a:p>
          <a:p>
            <a:pPr marL="274320" indent="-274320" eaLnBrk="1" fontAlgn="auto" hangingPunct="1">
              <a:spcAft>
                <a:spcPts val="0"/>
              </a:spcAft>
              <a:buClr>
                <a:schemeClr val="accent3"/>
              </a:buClr>
              <a:buFont typeface="Wingdings 2"/>
              <a:buChar char=""/>
              <a:defRPr/>
            </a:pPr>
            <a:r>
              <a:rPr lang="fr-FR" b="1" dirty="0" err="1">
                <a:solidFill>
                  <a:schemeClr val="accent1"/>
                </a:solidFill>
              </a:rPr>
              <a:t>gets</a:t>
            </a:r>
            <a:r>
              <a:rPr lang="fr-FR" b="1" dirty="0">
                <a:solidFill>
                  <a:schemeClr val="accent1"/>
                </a:solidFill>
              </a:rPr>
              <a:t>() : saisie d'une chaine de caractères avec des espaces (impossible avec </a:t>
            </a:r>
            <a:r>
              <a:rPr lang="fr-FR" b="1" dirty="0" err="1">
                <a:solidFill>
                  <a:schemeClr val="accent1"/>
                </a:solidFill>
              </a:rPr>
              <a:t>scanf</a:t>
            </a:r>
            <a:r>
              <a:rPr lang="fr-FR" b="1" dirty="0">
                <a:solidFill>
                  <a:schemeClr val="accent1"/>
                </a:solidFill>
              </a:rPr>
              <a:t>)</a:t>
            </a:r>
            <a:br>
              <a:rPr lang="fr-FR" b="1" dirty="0">
                <a:solidFill>
                  <a:schemeClr val="accent1"/>
                </a:solidFill>
              </a:rPr>
            </a:br>
            <a:br>
              <a:rPr lang="fr-FR" b="1" dirty="0">
                <a:solidFill>
                  <a:schemeClr val="accent1"/>
                </a:solidFill>
              </a:rPr>
            </a:br>
            <a:r>
              <a:rPr lang="fr-FR" dirty="0">
                <a:solidFill>
                  <a:schemeClr val="accent1"/>
                </a:solidFill>
              </a:rPr>
              <a:t>syntaxe :</a:t>
            </a:r>
          </a:p>
          <a:p>
            <a:pPr marL="274320" indent="-274320" eaLnBrk="1" fontAlgn="auto" hangingPunct="1">
              <a:spcAft>
                <a:spcPts val="0"/>
              </a:spcAft>
              <a:buClr>
                <a:schemeClr val="accent3"/>
              </a:buClr>
              <a:buNone/>
              <a:defRPr/>
            </a:pPr>
            <a:r>
              <a:rPr lang="fr-FR" dirty="0">
                <a:solidFill>
                  <a:schemeClr val="accent1"/>
                </a:solidFill>
              </a:rPr>
              <a:t>                            </a:t>
            </a:r>
            <a:r>
              <a:rPr lang="fr-FR" dirty="0" err="1">
                <a:solidFill>
                  <a:schemeClr val="accent1"/>
                </a:solidFill>
              </a:rPr>
              <a:t>gets</a:t>
            </a:r>
            <a:r>
              <a:rPr lang="fr-FR" dirty="0">
                <a:solidFill>
                  <a:schemeClr val="accent1"/>
                </a:solidFill>
              </a:rPr>
              <a:t>(</a:t>
            </a:r>
            <a:r>
              <a:rPr lang="en-US" dirty="0">
                <a:solidFill>
                  <a:schemeClr val="accent1"/>
                </a:solidFill>
              </a:rPr>
              <a:t>&lt;</a:t>
            </a:r>
            <a:r>
              <a:rPr lang="fr-FR" dirty="0">
                <a:solidFill>
                  <a:schemeClr val="accent1"/>
                </a:solidFill>
              </a:rPr>
              <a:t> identificateur de chaine &gt;);</a:t>
            </a: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pic>
        <p:nvPicPr>
          <p:cNvPr id="35847" name="Picture 7"/>
          <p:cNvPicPr>
            <a:picLocks noChangeAspect="1" noChangeArrowheads="1"/>
          </p:cNvPicPr>
          <p:nvPr/>
        </p:nvPicPr>
        <p:blipFill>
          <a:blip r:embed="rId2" cstate="print"/>
          <a:srcRect/>
          <a:stretch>
            <a:fillRect/>
          </a:stretch>
        </p:blipFill>
        <p:spPr bwMode="auto">
          <a:xfrm>
            <a:off x="611560" y="3861048"/>
            <a:ext cx="7253654" cy="22002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400" dirty="0"/>
              <a:t>Fonctions d'affichage et de saisie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44FE9C1F-648C-4517-BF74-05781C2BA330}" type="slidenum">
              <a:rPr lang="fr-FR" smtClean="0"/>
              <a:pPr>
                <a:defRPr/>
              </a:pPr>
              <a:t>32</a:t>
            </a:fld>
            <a:endParaRPr lang="fr-FR"/>
          </a:p>
        </p:txBody>
      </p:sp>
      <p:sp>
        <p:nvSpPr>
          <p:cNvPr id="4" name="Espace réservé du contenu 3"/>
          <p:cNvSpPr>
            <a:spLocks noGrp="1"/>
          </p:cNvSpPr>
          <p:nvPr>
            <p:ph sz="quarter" idx="1"/>
          </p:nvPr>
        </p:nvSpPr>
        <p:spPr>
          <a:xfrm>
            <a:off x="468923" y="1772815"/>
            <a:ext cx="8424497" cy="4320481"/>
          </a:xfrm>
        </p:spPr>
        <p:txBody>
          <a:bodyPr rtlCol="0">
            <a:normAutofit fontScale="70000" lnSpcReduction="20000"/>
          </a:bodyPr>
          <a:lstStyle/>
          <a:p>
            <a:pPr marL="0" indent="0" eaLnBrk="1" fontAlgn="auto" hangingPunct="1">
              <a:spcAft>
                <a:spcPts val="0"/>
              </a:spcAft>
              <a:buClr>
                <a:schemeClr val="accent3"/>
              </a:buClr>
              <a:buFont typeface="Wingdings 2"/>
              <a:buNone/>
              <a:defRPr/>
            </a:pPr>
            <a:r>
              <a:rPr lang="fr-FR" b="1" dirty="0">
                <a:solidFill>
                  <a:srgbClr val="C00000"/>
                </a:solidFill>
              </a:rPr>
              <a:t>Autres fonctions liées à la saisie:</a:t>
            </a:r>
          </a:p>
          <a:p>
            <a:pPr marL="274320" indent="-274320" eaLnBrk="1" fontAlgn="auto" hangingPunct="1">
              <a:spcAft>
                <a:spcPts val="0"/>
              </a:spcAft>
              <a:buClr>
                <a:schemeClr val="accent3"/>
              </a:buClr>
              <a:buFont typeface="Wingdings 2"/>
              <a:buChar char=""/>
              <a:defRPr/>
            </a:pPr>
            <a:r>
              <a:rPr lang="fr-FR" b="1" dirty="0" err="1">
                <a:solidFill>
                  <a:schemeClr val="accent1"/>
                </a:solidFill>
              </a:rPr>
              <a:t>getch</a:t>
            </a:r>
            <a:r>
              <a:rPr lang="fr-FR" b="1" dirty="0">
                <a:solidFill>
                  <a:schemeClr val="accent1"/>
                </a:solidFill>
              </a:rPr>
              <a:t>() : saisie d'un caractère à la "volé" pas de touche [entrée]</a:t>
            </a:r>
            <a:br>
              <a:rPr lang="fr-FR" b="1" dirty="0">
                <a:solidFill>
                  <a:schemeClr val="accent1"/>
                </a:solidFill>
              </a:rPr>
            </a:br>
            <a:br>
              <a:rPr lang="fr-FR" b="1" dirty="0">
                <a:solidFill>
                  <a:schemeClr val="accent1"/>
                </a:solidFill>
              </a:rPr>
            </a:br>
            <a:r>
              <a:rPr lang="fr-FR" dirty="0">
                <a:solidFill>
                  <a:schemeClr val="accent1"/>
                </a:solidFill>
              </a:rPr>
              <a:t>syntaxe :  identificateur = </a:t>
            </a:r>
            <a:r>
              <a:rPr lang="fr-FR" dirty="0" err="1">
                <a:solidFill>
                  <a:schemeClr val="accent1"/>
                </a:solidFill>
              </a:rPr>
              <a:t>getch</a:t>
            </a:r>
            <a:r>
              <a:rPr lang="fr-FR" dirty="0">
                <a:solidFill>
                  <a:schemeClr val="accent1"/>
                </a:solidFill>
              </a:rPr>
              <a:t>( </a:t>
            </a:r>
            <a:r>
              <a:rPr lang="fr-FR" dirty="0" err="1">
                <a:solidFill>
                  <a:schemeClr val="accent1"/>
                </a:solidFill>
              </a:rPr>
              <a:t>void</a:t>
            </a:r>
            <a:r>
              <a:rPr lang="fr-FR" dirty="0">
                <a:solidFill>
                  <a:schemeClr val="accent1"/>
                </a:solidFill>
              </a:rPr>
              <a:t> );</a:t>
            </a:r>
            <a:br>
              <a:rPr lang="fr-FR" dirty="0">
                <a:solidFill>
                  <a:schemeClr val="accent1"/>
                </a:solidFill>
              </a:rPr>
            </a:br>
            <a:r>
              <a:rPr lang="fr-FR" dirty="0">
                <a:solidFill>
                  <a:schemeClr val="accent1"/>
                </a:solidFill>
              </a:rPr>
              <a:t>A utiliser par exemple dans la gestion de menu.</a:t>
            </a:r>
            <a:br>
              <a:rPr lang="fr-FR" dirty="0">
                <a:solidFill>
                  <a:schemeClr val="accent1"/>
                </a:solidFill>
              </a:rPr>
            </a:b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err="1">
                <a:solidFill>
                  <a:schemeClr val="accent1"/>
                </a:solidFill>
              </a:rPr>
              <a:t>fflush</a:t>
            </a:r>
            <a:r>
              <a:rPr lang="fr-FR" b="1" dirty="0">
                <a:solidFill>
                  <a:schemeClr val="accent1"/>
                </a:solidFill>
              </a:rPr>
              <a:t>(</a:t>
            </a:r>
            <a:r>
              <a:rPr lang="fr-FR" b="1" dirty="0" err="1">
                <a:solidFill>
                  <a:schemeClr val="accent1"/>
                </a:solidFill>
              </a:rPr>
              <a:t>stdin</a:t>
            </a:r>
            <a:r>
              <a:rPr lang="fr-FR" b="1" dirty="0">
                <a:solidFill>
                  <a:schemeClr val="accent1"/>
                </a:solidFill>
              </a:rPr>
              <a:t>) : vide le buffer clavier</a:t>
            </a:r>
            <a:br>
              <a:rPr lang="fr-FR" b="1" dirty="0">
                <a:solidFill>
                  <a:schemeClr val="accent1"/>
                </a:solidFill>
              </a:rPr>
            </a:br>
            <a:r>
              <a:rPr lang="fr-FR" dirty="0">
                <a:solidFill>
                  <a:schemeClr val="accent1"/>
                </a:solidFill>
              </a:rPr>
              <a:t>Dans certains cas le buffer du clavier n'est pas complétement vide (exemple après la saisie d'une chaine avec un </a:t>
            </a:r>
            <a:r>
              <a:rPr lang="fr-FR" dirty="0" err="1">
                <a:solidFill>
                  <a:schemeClr val="accent1"/>
                </a:solidFill>
              </a:rPr>
              <a:t>scanf</a:t>
            </a:r>
            <a:r>
              <a:rPr lang="fr-FR" dirty="0">
                <a:solidFill>
                  <a:schemeClr val="accent1"/>
                </a:solidFill>
              </a:rPr>
              <a:t>). Cette fonction force la lecture du buffer du clavier jusqu'à rencontrer un caractère nul </a:t>
            </a:r>
            <a:r>
              <a:rPr lang="fr-FR" dirty="0">
                <a:solidFill>
                  <a:schemeClr val="accent1"/>
                </a:solidFill>
                <a:cs typeface="Arial" pitchFamily="34" charset="0"/>
              </a:rPr>
              <a:t>'\0' </a:t>
            </a:r>
            <a:br>
              <a:rPr lang="fr-FR" dirty="0">
                <a:solidFill>
                  <a:schemeClr val="accent1"/>
                </a:solidFill>
                <a:cs typeface="Arial" pitchFamily="34" charset="0"/>
              </a:rPr>
            </a:br>
            <a:br>
              <a:rPr lang="fr-FR" b="1" dirty="0">
                <a:solidFill>
                  <a:schemeClr val="accent1"/>
                </a:solidFill>
              </a:rPr>
            </a:br>
            <a:r>
              <a:rPr lang="fr-FR" dirty="0">
                <a:solidFill>
                  <a:schemeClr val="accent1"/>
                </a:solidFill>
              </a:rPr>
              <a:t>Pour info une autre méthode :</a:t>
            </a:r>
            <a:br>
              <a:rPr lang="fr-FR" dirty="0">
                <a:solidFill>
                  <a:schemeClr val="accent1"/>
                </a:solidFill>
              </a:rPr>
            </a:br>
            <a:r>
              <a:rPr lang="fr-FR" dirty="0">
                <a:solidFill>
                  <a:schemeClr val="accent1"/>
                </a:solidFill>
              </a:rPr>
              <a:t>        </a:t>
            </a:r>
            <a:r>
              <a:rPr lang="fr-FR" dirty="0">
                <a:solidFill>
                  <a:srgbClr val="00B050"/>
                </a:solidFill>
              </a:rPr>
              <a:t>do</a:t>
            </a:r>
            <a:br>
              <a:rPr lang="fr-FR" dirty="0">
                <a:solidFill>
                  <a:srgbClr val="00B050"/>
                </a:solidFill>
              </a:rPr>
            </a:br>
            <a:r>
              <a:rPr lang="fr-FR" dirty="0">
                <a:solidFill>
                  <a:srgbClr val="00B050"/>
                </a:solidFill>
              </a:rPr>
              <a:t>        {</a:t>
            </a:r>
            <a:br>
              <a:rPr lang="fr-FR" dirty="0">
                <a:solidFill>
                  <a:srgbClr val="00B050"/>
                </a:solidFill>
              </a:rPr>
            </a:br>
            <a:r>
              <a:rPr lang="fr-FR" dirty="0">
                <a:solidFill>
                  <a:srgbClr val="00B050"/>
                </a:solidFill>
              </a:rPr>
              <a:t>            c = </a:t>
            </a:r>
            <a:r>
              <a:rPr lang="fr-FR" dirty="0" err="1">
                <a:solidFill>
                  <a:srgbClr val="00B050"/>
                </a:solidFill>
              </a:rPr>
              <a:t>getchar</a:t>
            </a:r>
            <a:r>
              <a:rPr lang="fr-FR" dirty="0">
                <a:solidFill>
                  <a:srgbClr val="00B050"/>
                </a:solidFill>
              </a:rPr>
              <a:t>();</a:t>
            </a:r>
            <a:br>
              <a:rPr lang="fr-FR" dirty="0">
                <a:solidFill>
                  <a:srgbClr val="00B050"/>
                </a:solidFill>
              </a:rPr>
            </a:br>
            <a:r>
              <a:rPr lang="fr-FR" dirty="0">
                <a:solidFill>
                  <a:srgbClr val="00B050"/>
                </a:solidFill>
              </a:rPr>
              <a:t>        } </a:t>
            </a:r>
            <a:r>
              <a:rPr lang="fr-FR" dirty="0" err="1">
                <a:solidFill>
                  <a:srgbClr val="00B050"/>
                </a:solidFill>
              </a:rPr>
              <a:t>while</a:t>
            </a:r>
            <a:r>
              <a:rPr lang="fr-FR" dirty="0">
                <a:solidFill>
                  <a:srgbClr val="00B050"/>
                </a:solidFill>
              </a:rPr>
              <a:t> (c != '\n' &amp;&amp; c != EOF);</a:t>
            </a: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4" name="Espace réservé du contenu 3"/>
          <p:cNvSpPr>
            <a:spLocks noGrp="1"/>
          </p:cNvSpPr>
          <p:nvPr>
            <p:ph sz="quarter" idx="1"/>
          </p:nvPr>
        </p:nvSpPr>
        <p:spPr>
          <a:xfrm>
            <a:off x="539552" y="1844824"/>
            <a:ext cx="8424862" cy="4176463"/>
          </a:xfrm>
        </p:spPr>
        <p:txBody>
          <a:bodyPr>
            <a:normAutofit fontScale="775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Ils régissent toutes les opérations ou transformations sur les valeurs des variables.</a:t>
            </a:r>
          </a:p>
          <a:p>
            <a:pPr marL="0" indent="0" eaLnBrk="1" fontAlgn="auto" hangingPunct="1">
              <a:spcAft>
                <a:spcPts val="0"/>
              </a:spcAft>
              <a:buClr>
                <a:schemeClr val="accent3"/>
              </a:buClr>
              <a:buFont typeface="Wingdings 2"/>
              <a:buNone/>
              <a:defRPr/>
            </a:pPr>
            <a:endParaRPr lang="fr-FR" b="1"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 d'affectation</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arithmétiques</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d'incrémentation et de décrémentation</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binaires</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combinés</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relationnels</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logiques</a:t>
            </a:r>
          </a:p>
          <a:p>
            <a:pPr marL="274320" indent="-274320" eaLnBrk="1" fontAlgn="auto" hangingPunct="1">
              <a:spcAft>
                <a:spcPts val="0"/>
              </a:spcAft>
              <a:buClr>
                <a:schemeClr val="accent3"/>
              </a:buClr>
              <a:buFont typeface="Wingdings 2"/>
              <a:buChar char=""/>
              <a:defRPr/>
            </a:pPr>
            <a:r>
              <a:rPr lang="fr-FR" b="1" dirty="0">
                <a:solidFill>
                  <a:schemeClr val="accent1"/>
                </a:solidFill>
              </a:rPr>
              <a:t>Opérateurs de conversion de type</a:t>
            </a: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33</a:t>
            </a:fld>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6147" name="Espace réservé du contenu 3"/>
          <p:cNvSpPr>
            <a:spLocks noGrp="1"/>
          </p:cNvSpPr>
          <p:nvPr>
            <p:ph sz="quarter" idx="1"/>
          </p:nvPr>
        </p:nvSpPr>
        <p:spPr>
          <a:xfrm>
            <a:off x="539552" y="1844824"/>
            <a:ext cx="8424862" cy="3888431"/>
          </a:xfrm>
        </p:spPr>
        <p:txBody>
          <a:bodyPr>
            <a:normAutofit lnSpcReduction="10000"/>
          </a:bodyPr>
          <a:lstStyle/>
          <a:p>
            <a:pPr marL="0" indent="0" eaLnBrk="1" hangingPunct="1">
              <a:buFont typeface="Wingdings 2" pitchFamily="18" charset="2"/>
              <a:buNone/>
            </a:pPr>
            <a:r>
              <a:rPr lang="fr-FR" b="1" dirty="0">
                <a:solidFill>
                  <a:schemeClr val="accent1"/>
                </a:solidFill>
              </a:rPr>
              <a:t>Opérateur d'affectation</a:t>
            </a:r>
            <a:br>
              <a:rPr lang="fr-FR" b="1" dirty="0">
                <a:solidFill>
                  <a:schemeClr val="accent1"/>
                </a:solidFill>
              </a:rPr>
            </a:br>
            <a:r>
              <a:rPr lang="fr-FR" sz="2400" dirty="0">
                <a:solidFill>
                  <a:schemeClr val="accent1"/>
                </a:solidFill>
              </a:rPr>
              <a:t>C'est l'opérateur qui permet de modifier la valeur d'une variable.</a:t>
            </a:r>
          </a:p>
          <a:p>
            <a:pPr marL="0" indent="0" eaLnBrk="1" hangingPunct="1">
              <a:buFont typeface="Wingdings 2" pitchFamily="18" charset="2"/>
              <a:buNone/>
            </a:pPr>
            <a:r>
              <a:rPr lang="fr-FR" b="1" dirty="0">
                <a:solidFill>
                  <a:schemeClr val="accent1"/>
                </a:solidFill>
              </a:rPr>
              <a:t>Syntaxe : &lt; identificateur &gt; = &lt; expression&gt;</a:t>
            </a:r>
          </a:p>
          <a:p>
            <a:pPr marL="0" indent="0" eaLnBrk="1" hangingPunct="1">
              <a:buFont typeface="Wingdings 2" pitchFamily="18" charset="2"/>
              <a:buNone/>
            </a:pPr>
            <a:endParaRPr lang="fr-FR" b="1" dirty="0">
              <a:solidFill>
                <a:schemeClr val="accent1"/>
              </a:solidFill>
            </a:endParaRPr>
          </a:p>
          <a:p>
            <a:pPr marL="0" indent="0" eaLnBrk="1" hangingPunct="1">
              <a:buFont typeface="Wingdings 2" pitchFamily="18" charset="2"/>
              <a:buNone/>
            </a:pPr>
            <a:r>
              <a:rPr lang="fr-FR" b="1" dirty="0">
                <a:solidFill>
                  <a:schemeClr val="accent1"/>
                </a:solidFill>
              </a:rPr>
              <a:t>Exemples :</a:t>
            </a:r>
          </a:p>
          <a:p>
            <a:pPr marL="0" indent="0" eaLnBrk="1" hangingPunct="1">
              <a:buFont typeface="Wingdings 2" pitchFamily="18" charset="2"/>
              <a:buNone/>
            </a:pPr>
            <a:r>
              <a:rPr lang="fr-FR" b="1" dirty="0">
                <a:solidFill>
                  <a:schemeClr val="accent1"/>
                </a:solidFill>
              </a:rPr>
              <a:t>            A = 2;			A </a:t>
            </a:r>
            <a:r>
              <a:rPr lang="fr-FR" b="1" dirty="0">
                <a:solidFill>
                  <a:schemeClr val="accent1"/>
                </a:solidFill>
                <a:sym typeface="Wingdings" pitchFamily="2" charset="2"/>
              </a:rPr>
              <a:t> valeur 2</a:t>
            </a:r>
            <a:endParaRPr lang="fr-FR" b="1" dirty="0">
              <a:solidFill>
                <a:schemeClr val="accent1"/>
              </a:solidFill>
            </a:endParaRPr>
          </a:p>
          <a:p>
            <a:pPr marL="0" indent="0" eaLnBrk="1" hangingPunct="1">
              <a:buFont typeface="Wingdings 2" pitchFamily="18" charset="2"/>
              <a:buNone/>
            </a:pPr>
            <a:r>
              <a:rPr lang="fr-FR" b="1" dirty="0">
                <a:solidFill>
                  <a:schemeClr val="accent1"/>
                </a:solidFill>
              </a:rPr>
              <a:t>	A = B * C;		A </a:t>
            </a:r>
            <a:r>
              <a:rPr lang="fr-FR" b="1" dirty="0">
                <a:solidFill>
                  <a:schemeClr val="accent1"/>
                </a:solidFill>
                <a:sym typeface="Wingdings" pitchFamily="2" charset="2"/>
              </a:rPr>
              <a:t> résultat de l'opération </a:t>
            </a:r>
            <a:endParaRPr lang="fr-FR" b="1" dirty="0">
              <a:solidFill>
                <a:schemeClr val="accent1"/>
              </a:solidFill>
            </a:endParaRPr>
          </a:p>
          <a:p>
            <a:pPr marL="0" indent="0" eaLnBrk="1" hangingPunct="1">
              <a:buFont typeface="Wingdings 2" pitchFamily="18" charset="2"/>
              <a:buNone/>
            </a:pPr>
            <a:r>
              <a:rPr lang="fr-FR" b="1" dirty="0">
                <a:solidFill>
                  <a:schemeClr val="accent1"/>
                </a:solidFill>
              </a:rPr>
              <a:t>            C = 'X';		C </a:t>
            </a:r>
            <a:r>
              <a:rPr lang="fr-FR" b="1" dirty="0">
                <a:solidFill>
                  <a:schemeClr val="accent1"/>
                </a:solidFill>
                <a:sym typeface="Wingdings" pitchFamily="2" charset="2"/>
              </a:rPr>
              <a:t> le caractère X</a:t>
            </a:r>
            <a:endParaRPr lang="fr-FR" b="1" dirty="0">
              <a:solidFill>
                <a:schemeClr val="accent1"/>
              </a:solidFill>
            </a:endParaRPr>
          </a:p>
          <a:p>
            <a:pPr marL="0" indent="0" eaLnBrk="1" hangingPunct="1">
              <a:buFont typeface="Wingdings 2" pitchFamily="18" charset="2"/>
              <a:buNone/>
            </a:pP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3060AD8A-9F0A-40BB-932D-16B43FF8C133}" type="slidenum">
              <a:rPr lang="fr-FR" smtClean="0"/>
              <a:pPr/>
              <a:t>34</a:t>
            </a:fld>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7171" name="Espace réservé du contenu 3"/>
          <p:cNvSpPr>
            <a:spLocks noGrp="1"/>
          </p:cNvSpPr>
          <p:nvPr>
            <p:ph sz="quarter" idx="1"/>
          </p:nvPr>
        </p:nvSpPr>
        <p:spPr>
          <a:xfrm>
            <a:off x="467544" y="1556792"/>
            <a:ext cx="8424862" cy="4319810"/>
          </a:xfrm>
        </p:spPr>
        <p:txBody>
          <a:bodyPr>
            <a:normAutofit lnSpcReduction="10000"/>
          </a:bodyPr>
          <a:lstStyle/>
          <a:p>
            <a:pPr marL="0" indent="0" eaLnBrk="1" hangingPunct="1">
              <a:buFont typeface="Wingdings 2" pitchFamily="18" charset="2"/>
              <a:buNone/>
            </a:pPr>
            <a:r>
              <a:rPr lang="fr-FR" b="1" dirty="0">
                <a:solidFill>
                  <a:schemeClr val="accent1"/>
                </a:solidFill>
              </a:rPr>
              <a:t>Les Opérateurs arithmétiques :</a:t>
            </a: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r>
              <a:rPr lang="fr-FR" sz="2400" b="1" dirty="0">
                <a:solidFill>
                  <a:schemeClr val="accent1"/>
                </a:solidFill>
              </a:rPr>
              <a:t>Remarque : </a:t>
            </a:r>
            <a:r>
              <a:rPr lang="fr-FR" sz="2400" dirty="0">
                <a:solidFill>
                  <a:schemeClr val="accent1"/>
                </a:solidFill>
              </a:rPr>
              <a:t>La multiplication et la division restent prioritaires sur les autres opérateurs arithmétiques. </a:t>
            </a:r>
            <a:br>
              <a:rPr lang="fr-FR" b="1" dirty="0">
                <a:solidFill>
                  <a:schemeClr val="accent1"/>
                </a:solidFill>
              </a:rPr>
            </a:b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7172" name="Picture 2"/>
          <p:cNvPicPr>
            <a:picLocks noChangeAspect="1" noChangeArrowheads="1"/>
          </p:cNvPicPr>
          <p:nvPr/>
        </p:nvPicPr>
        <p:blipFill>
          <a:blip r:embed="rId2" cstate="print"/>
          <a:srcRect/>
          <a:stretch>
            <a:fillRect/>
          </a:stretch>
        </p:blipFill>
        <p:spPr bwMode="auto">
          <a:xfrm>
            <a:off x="1676400" y="2133600"/>
            <a:ext cx="5791200" cy="1790700"/>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35</a:t>
            </a:fld>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8195" name="Espace réservé du contenu 3"/>
          <p:cNvSpPr>
            <a:spLocks noGrp="1"/>
          </p:cNvSpPr>
          <p:nvPr>
            <p:ph sz="quarter" idx="1"/>
          </p:nvPr>
        </p:nvSpPr>
        <p:spPr>
          <a:xfrm>
            <a:off x="467544" y="1412776"/>
            <a:ext cx="8424862" cy="5183906"/>
          </a:xfrm>
        </p:spPr>
        <p:txBody>
          <a:bodyPr/>
          <a:lstStyle/>
          <a:p>
            <a:pPr marL="0" indent="0" eaLnBrk="1" hangingPunct="1">
              <a:buFont typeface="Wingdings 2" pitchFamily="18" charset="2"/>
              <a:buNone/>
            </a:pPr>
            <a:r>
              <a:rPr lang="fr-FR" b="1" dirty="0">
                <a:solidFill>
                  <a:schemeClr val="accent1"/>
                </a:solidFill>
              </a:rPr>
              <a:t>Les Opérateurs d'incrémentation et de décrémentation :</a:t>
            </a:r>
            <a:br>
              <a:rPr lang="fr-FR" b="1" dirty="0">
                <a:solidFill>
                  <a:schemeClr val="accent1"/>
                </a:solidFill>
              </a:rPr>
            </a:br>
            <a:br>
              <a:rPr lang="fr-FR" b="1" dirty="0">
                <a:solidFill>
                  <a:schemeClr val="accent1"/>
                </a:solidFill>
              </a:rPr>
            </a:br>
            <a:br>
              <a:rPr lang="fr-FR" b="1" dirty="0">
                <a:solidFill>
                  <a:schemeClr val="accent1"/>
                </a:solidFill>
              </a:rPr>
            </a:br>
            <a:r>
              <a:rPr lang="fr-FR" b="1" dirty="0">
                <a:solidFill>
                  <a:schemeClr val="accent1"/>
                </a:solidFill>
              </a:rPr>
              <a:t>Attention : </a:t>
            </a:r>
            <a:br>
              <a:rPr lang="fr-FR" b="1" dirty="0">
                <a:solidFill>
                  <a:schemeClr val="accent1"/>
                </a:solidFill>
              </a:rPr>
            </a:br>
            <a:r>
              <a:rPr lang="fr-FR" sz="2400" dirty="0">
                <a:solidFill>
                  <a:schemeClr val="accent1"/>
                </a:solidFill>
              </a:rPr>
              <a:t>Si l'opérateur d'incrémentation ou de décrémentation est placé </a:t>
            </a:r>
            <a:r>
              <a:rPr lang="fr-FR" sz="2400" dirty="0">
                <a:solidFill>
                  <a:srgbClr val="FF0000"/>
                </a:solidFill>
              </a:rPr>
              <a:t>avant</a:t>
            </a:r>
            <a:r>
              <a:rPr lang="fr-FR" sz="2400" dirty="0">
                <a:solidFill>
                  <a:schemeClr val="accent1"/>
                </a:solidFill>
              </a:rPr>
              <a:t> l'identificateur, alors la variable sera incrémentée ou décrémentée </a:t>
            </a:r>
            <a:r>
              <a:rPr lang="fr-FR" sz="2400" dirty="0">
                <a:solidFill>
                  <a:srgbClr val="FF0000"/>
                </a:solidFill>
              </a:rPr>
              <a:t>avant</a:t>
            </a:r>
            <a:r>
              <a:rPr lang="fr-FR" sz="2400" dirty="0">
                <a:solidFill>
                  <a:schemeClr val="accent1"/>
                </a:solidFill>
              </a:rPr>
              <a:t> d'être utilisée.</a:t>
            </a:r>
            <a:br>
              <a:rPr lang="fr-FR" dirty="0">
                <a:solidFill>
                  <a:schemeClr val="accent1"/>
                </a:solidFill>
              </a:rPr>
            </a:br>
            <a:br>
              <a:rPr lang="fr-FR" dirty="0">
                <a:solidFill>
                  <a:schemeClr val="accent1"/>
                </a:solidFill>
              </a:rPr>
            </a:br>
            <a:r>
              <a:rPr lang="fr-FR" sz="2400" dirty="0">
                <a:solidFill>
                  <a:schemeClr val="accent1"/>
                </a:solidFill>
              </a:rPr>
              <a:t>Si l'opérateur d'incrémentation ou de décrémentation est placé </a:t>
            </a:r>
            <a:r>
              <a:rPr lang="fr-FR" sz="2400" dirty="0">
                <a:solidFill>
                  <a:srgbClr val="FF0000"/>
                </a:solidFill>
              </a:rPr>
              <a:t>après</a:t>
            </a:r>
            <a:r>
              <a:rPr lang="fr-FR" sz="2400" dirty="0">
                <a:solidFill>
                  <a:schemeClr val="accent1"/>
                </a:solidFill>
              </a:rPr>
              <a:t> l'identificateur, alors la variable sera incrémentée ou décrémentée </a:t>
            </a:r>
            <a:r>
              <a:rPr lang="fr-FR" sz="2400" dirty="0">
                <a:solidFill>
                  <a:srgbClr val="FF0000"/>
                </a:solidFill>
              </a:rPr>
              <a:t>après</a:t>
            </a:r>
            <a:r>
              <a:rPr lang="fr-FR" sz="2400" dirty="0">
                <a:solidFill>
                  <a:schemeClr val="accent1"/>
                </a:solidFill>
              </a:rPr>
              <a:t> avoir été utilisée.</a:t>
            </a:r>
            <a:endParaRPr lang="fr-FR" sz="2400" b="1" dirty="0">
              <a:solidFill>
                <a:schemeClr val="accent1"/>
              </a:solidFill>
            </a:endParaRPr>
          </a:p>
          <a:p>
            <a:pPr marL="0" indent="0" eaLnBrk="1" hangingPunct="1">
              <a:buFont typeface="Wingdings 2" pitchFamily="18" charset="2"/>
              <a:buNone/>
            </a:pP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8196" name="Picture 2"/>
          <p:cNvPicPr>
            <a:picLocks noChangeAspect="1" noChangeArrowheads="1"/>
          </p:cNvPicPr>
          <p:nvPr/>
        </p:nvPicPr>
        <p:blipFill>
          <a:blip r:embed="rId2" cstate="print"/>
          <a:srcRect/>
          <a:stretch>
            <a:fillRect/>
          </a:stretch>
        </p:blipFill>
        <p:spPr bwMode="auto">
          <a:xfrm>
            <a:off x="2628900" y="2214563"/>
            <a:ext cx="3886200" cy="809625"/>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36</a:t>
            </a:fld>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9219" name="Espace réservé du contenu 3"/>
          <p:cNvSpPr>
            <a:spLocks noGrp="1"/>
          </p:cNvSpPr>
          <p:nvPr>
            <p:ph sz="quarter" idx="1"/>
          </p:nvPr>
        </p:nvSpPr>
        <p:spPr>
          <a:xfrm>
            <a:off x="539552" y="1628800"/>
            <a:ext cx="8424862" cy="4969173"/>
          </a:xfrm>
        </p:spPr>
        <p:txBody>
          <a:bodyPr>
            <a:normAutofit fontScale="92500" lnSpcReduction="10000"/>
          </a:bodyPr>
          <a:lstStyle/>
          <a:p>
            <a:pPr marL="0" indent="0" eaLnBrk="1" hangingPunct="1">
              <a:buFont typeface="Wingdings 2" pitchFamily="18" charset="2"/>
              <a:buNone/>
            </a:pPr>
            <a:r>
              <a:rPr lang="fr-FR" b="1" dirty="0">
                <a:solidFill>
                  <a:schemeClr val="accent1"/>
                </a:solidFill>
              </a:rPr>
              <a:t>Les Opérateurs d'incrémentation et de décrémentation :</a:t>
            </a:r>
            <a:br>
              <a:rPr lang="fr-FR" b="1" dirty="0">
                <a:solidFill>
                  <a:schemeClr val="accent1"/>
                </a:solidFill>
              </a:rPr>
            </a:br>
            <a:r>
              <a:rPr lang="fr-FR" sz="2000" b="1" dirty="0">
                <a:solidFill>
                  <a:schemeClr val="accent1"/>
                </a:solidFill>
              </a:rPr>
              <a:t>Exemple opérateur avant:</a:t>
            </a:r>
            <a:br>
              <a:rPr lang="fr-FR" b="1" dirty="0">
                <a:solidFill>
                  <a:schemeClr val="accent1"/>
                </a:solidFill>
              </a:rPr>
            </a:b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r>
              <a:rPr lang="fr-FR" sz="2000" b="1" dirty="0">
                <a:solidFill>
                  <a:schemeClr val="accent1"/>
                </a:solidFill>
              </a:rPr>
              <a:t>               Résultat : </a:t>
            </a:r>
          </a:p>
        </p:txBody>
      </p:sp>
      <p:pic>
        <p:nvPicPr>
          <p:cNvPr id="9220" name="Picture 2"/>
          <p:cNvPicPr>
            <a:picLocks noChangeAspect="1" noChangeArrowheads="1"/>
          </p:cNvPicPr>
          <p:nvPr/>
        </p:nvPicPr>
        <p:blipFill>
          <a:blip r:embed="rId2" cstate="print"/>
          <a:srcRect/>
          <a:stretch>
            <a:fillRect/>
          </a:stretch>
        </p:blipFill>
        <p:spPr bwMode="auto">
          <a:xfrm>
            <a:off x="523875" y="2348880"/>
            <a:ext cx="8620125" cy="3343275"/>
          </a:xfrm>
          <a:prstGeom prst="rect">
            <a:avLst/>
          </a:prstGeom>
          <a:noFill/>
          <a:ln w="9525">
            <a:noFill/>
            <a:miter lim="800000"/>
            <a:headEnd/>
            <a:tailEnd/>
          </a:ln>
          <a:effectLst/>
        </p:spPr>
      </p:pic>
      <p:pic>
        <p:nvPicPr>
          <p:cNvPr id="9221" name="Picture 3"/>
          <p:cNvPicPr>
            <a:picLocks noChangeAspect="1" noChangeArrowheads="1"/>
          </p:cNvPicPr>
          <p:nvPr/>
        </p:nvPicPr>
        <p:blipFill>
          <a:blip r:embed="rId3" cstate="print"/>
          <a:srcRect/>
          <a:stretch>
            <a:fillRect/>
          </a:stretch>
        </p:blipFill>
        <p:spPr bwMode="auto">
          <a:xfrm>
            <a:off x="2843213" y="6237288"/>
            <a:ext cx="723900" cy="504825"/>
          </a:xfrm>
          <a:prstGeom prst="rect">
            <a:avLst/>
          </a:prstGeom>
          <a:solidFill>
            <a:srgbClr val="FFFF00"/>
          </a:solidFill>
          <a:ln w="9525">
            <a:solidFill>
              <a:schemeClr val="accent2"/>
            </a:solidFill>
            <a:miter lim="800000"/>
            <a:headEnd/>
            <a:tailEnd/>
          </a:ln>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37</a:t>
            </a:fld>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4" name="Espace réservé du contenu 3"/>
          <p:cNvSpPr>
            <a:spLocks noGrp="1"/>
          </p:cNvSpPr>
          <p:nvPr>
            <p:ph sz="quarter" idx="1"/>
          </p:nvPr>
        </p:nvSpPr>
        <p:spPr>
          <a:xfrm>
            <a:off x="468313" y="1556793"/>
            <a:ext cx="8424862" cy="5184576"/>
          </a:xfrm>
        </p:spPr>
        <p:txBody>
          <a:bodyPr>
            <a:normAutofit fontScale="925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Exemple opérateur (++) ou (--) après:</a:t>
            </a:r>
            <a:br>
              <a:rPr lang="fr-FR" b="1" dirty="0">
                <a:solidFill>
                  <a:schemeClr val="accent1"/>
                </a:solidFill>
              </a:rPr>
            </a:b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r>
              <a:rPr lang="fr-FR" b="1" dirty="0">
                <a:solidFill>
                  <a:schemeClr val="accent1"/>
                </a:solidFill>
              </a:rPr>
              <a:t>                                           Résultat : </a:t>
            </a:r>
          </a:p>
        </p:txBody>
      </p:sp>
      <p:pic>
        <p:nvPicPr>
          <p:cNvPr id="10244" name="Picture 2"/>
          <p:cNvPicPr>
            <a:picLocks noChangeAspect="1" noChangeArrowheads="1"/>
          </p:cNvPicPr>
          <p:nvPr/>
        </p:nvPicPr>
        <p:blipFill>
          <a:blip r:embed="rId2" cstate="print"/>
          <a:srcRect/>
          <a:stretch>
            <a:fillRect/>
          </a:stretch>
        </p:blipFill>
        <p:spPr bwMode="auto">
          <a:xfrm>
            <a:off x="539553" y="1916832"/>
            <a:ext cx="8352928" cy="4104456"/>
          </a:xfrm>
          <a:prstGeom prst="rect">
            <a:avLst/>
          </a:prstGeom>
          <a:noFill/>
          <a:ln w="9525">
            <a:noFill/>
            <a:miter lim="800000"/>
            <a:headEnd/>
            <a:tailEnd/>
          </a:ln>
          <a:effectLst/>
        </p:spPr>
      </p:pic>
      <p:pic>
        <p:nvPicPr>
          <p:cNvPr id="10245" name="Picture 3"/>
          <p:cNvPicPr>
            <a:picLocks noChangeAspect="1" noChangeArrowheads="1"/>
          </p:cNvPicPr>
          <p:nvPr/>
        </p:nvPicPr>
        <p:blipFill>
          <a:blip r:embed="rId3" cstate="print"/>
          <a:srcRect/>
          <a:stretch>
            <a:fillRect/>
          </a:stretch>
        </p:blipFill>
        <p:spPr bwMode="auto">
          <a:xfrm>
            <a:off x="5940425" y="5732463"/>
            <a:ext cx="619125" cy="1000125"/>
          </a:xfrm>
          <a:prstGeom prst="rect">
            <a:avLst/>
          </a:prstGeom>
          <a:noFill/>
          <a:ln w="9525">
            <a:solidFill>
              <a:schemeClr val="accent2"/>
            </a:solidFill>
            <a:miter lim="800000"/>
            <a:headEnd/>
            <a:tailEnd/>
          </a:ln>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38</a:t>
            </a:fld>
            <a:endParaRPr lang="fr-F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1267" name="Espace réservé du contenu 3"/>
          <p:cNvSpPr>
            <a:spLocks noGrp="1"/>
          </p:cNvSpPr>
          <p:nvPr>
            <p:ph sz="quarter" idx="1"/>
          </p:nvPr>
        </p:nvSpPr>
        <p:spPr>
          <a:xfrm>
            <a:off x="468313" y="1700809"/>
            <a:ext cx="8424862" cy="4248472"/>
          </a:xfrm>
        </p:spPr>
        <p:txBody>
          <a:bodyPr>
            <a:normAutofit lnSpcReduction="10000"/>
          </a:bodyPr>
          <a:lstStyle/>
          <a:p>
            <a:pPr marL="0" indent="0" eaLnBrk="1" hangingPunct="1">
              <a:buFont typeface="Wingdings 2" pitchFamily="18" charset="2"/>
              <a:buNone/>
            </a:pPr>
            <a:r>
              <a:rPr lang="fr-FR" b="1" dirty="0">
                <a:solidFill>
                  <a:schemeClr val="accent1"/>
                </a:solidFill>
              </a:rPr>
              <a:t>Les Opérateurs binaires :</a:t>
            </a:r>
            <a:br>
              <a:rPr lang="fr-FR" b="1" dirty="0">
                <a:solidFill>
                  <a:schemeClr val="accent1"/>
                </a:solidFill>
              </a:rPr>
            </a:br>
            <a:r>
              <a:rPr lang="fr-FR" sz="2000" dirty="0">
                <a:solidFill>
                  <a:schemeClr val="accent1"/>
                </a:solidFill>
              </a:rPr>
              <a:t>Ils permettent d'agir sur les bits constituants les variables de type entier.</a:t>
            </a: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1268" name="Picture 2"/>
          <p:cNvPicPr>
            <a:picLocks noChangeAspect="1" noChangeArrowheads="1"/>
          </p:cNvPicPr>
          <p:nvPr/>
        </p:nvPicPr>
        <p:blipFill>
          <a:blip r:embed="rId2" cstate="print"/>
          <a:srcRect/>
          <a:stretch>
            <a:fillRect/>
          </a:stretch>
        </p:blipFill>
        <p:spPr bwMode="auto">
          <a:xfrm>
            <a:off x="2411413" y="2997200"/>
            <a:ext cx="4029075" cy="2114550"/>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sz="4000" dirty="0"/>
              <a:t>Comment créer un programme</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FA1F5B73-83A8-493A-B02B-5C0AF75DD65F}" type="slidenum">
              <a:rPr lang="fr-FR" smtClean="0"/>
              <a:pPr>
                <a:defRPr/>
              </a:pPr>
              <a:t>4</a:t>
            </a:fld>
            <a:endParaRPr lang="fr-FR"/>
          </a:p>
        </p:txBody>
      </p:sp>
      <p:sp>
        <p:nvSpPr>
          <p:cNvPr id="4" name="Espace réservé du contenu 3"/>
          <p:cNvSpPr>
            <a:spLocks noGrp="1"/>
          </p:cNvSpPr>
          <p:nvPr>
            <p:ph sz="quarter" idx="1"/>
          </p:nvPr>
        </p:nvSpPr>
        <p:spPr>
          <a:xfrm>
            <a:off x="467544" y="1556792"/>
            <a:ext cx="8229600" cy="1439838"/>
          </a:xfrm>
        </p:spPr>
        <p:txBody>
          <a:bodyPr rtlCol="0">
            <a:normAutofit fontScale="55000" lnSpcReduction="20000"/>
          </a:bodyPr>
          <a:lstStyle/>
          <a:p>
            <a:pPr marL="0" indent="0" eaLnBrk="1" fontAlgn="auto" hangingPunct="1">
              <a:spcAft>
                <a:spcPts val="0"/>
              </a:spcAft>
              <a:buClr>
                <a:schemeClr val="accent3"/>
              </a:buClr>
              <a:buFont typeface="Arial" charset="0"/>
              <a:buNone/>
              <a:defRPr/>
            </a:pPr>
            <a:r>
              <a:rPr lang="fr-FR" dirty="0">
                <a:solidFill>
                  <a:schemeClr val="tx1">
                    <a:lumMod val="50000"/>
                    <a:lumOff val="50000"/>
                  </a:schemeClr>
                </a:solidFill>
              </a:rPr>
              <a:t>Il faut un </a:t>
            </a:r>
            <a:r>
              <a:rPr lang="fr-FR" dirty="0">
                <a:solidFill>
                  <a:srgbClr val="C00000"/>
                </a:solidFill>
              </a:rPr>
              <a:t>éditeur</a:t>
            </a:r>
            <a:r>
              <a:rPr lang="fr-FR" dirty="0">
                <a:solidFill>
                  <a:schemeClr val="tx1">
                    <a:lumMod val="50000"/>
                    <a:lumOff val="50000"/>
                  </a:schemeClr>
                </a:solidFill>
              </a:rPr>
              <a:t> de texte, un </a:t>
            </a:r>
            <a:r>
              <a:rPr lang="fr-FR" dirty="0">
                <a:solidFill>
                  <a:srgbClr val="C00000"/>
                </a:solidFill>
              </a:rPr>
              <a:t>compilateur, </a:t>
            </a:r>
            <a:r>
              <a:rPr lang="fr-FR" dirty="0">
                <a:solidFill>
                  <a:schemeClr val="tx1">
                    <a:lumMod val="50000"/>
                    <a:lumOff val="50000"/>
                  </a:schemeClr>
                </a:solidFill>
              </a:rPr>
              <a:t>un </a:t>
            </a:r>
            <a:r>
              <a:rPr lang="fr-FR" dirty="0">
                <a:solidFill>
                  <a:srgbClr val="C00000"/>
                </a:solidFill>
              </a:rPr>
              <a:t>debugger</a:t>
            </a: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r>
              <a:rPr lang="fr-FR" dirty="0">
                <a:solidFill>
                  <a:schemeClr val="tx1">
                    <a:lumMod val="50000"/>
                    <a:lumOff val="50000"/>
                  </a:schemeClr>
                </a:solidFill>
              </a:rPr>
              <a:t>Deux solutions :</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On utilise trois programmes différents  </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On utilise un IDE  </a:t>
            </a:r>
            <a:r>
              <a:rPr lang="fr-FR" sz="2000" dirty="0">
                <a:solidFill>
                  <a:schemeClr val="tx1">
                    <a:lumMod val="50000"/>
                    <a:lumOff val="50000"/>
                  </a:schemeClr>
                </a:solidFill>
              </a:rPr>
              <a:t>(environnement de développement intégré)</a:t>
            </a: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r>
              <a:rPr lang="fr-FR" dirty="0">
                <a:solidFill>
                  <a:schemeClr val="tx1">
                    <a:lumMod val="50000"/>
                    <a:lumOff val="50000"/>
                  </a:schemeClr>
                </a:solidFill>
              </a:rPr>
              <a:t> </a:t>
            </a:r>
          </a:p>
        </p:txBody>
      </p:sp>
      <p:pic>
        <p:nvPicPr>
          <p:cNvPr id="6150" name="Picture 7"/>
          <p:cNvPicPr>
            <a:picLocks noChangeAspect="1" noChangeArrowheads="1"/>
          </p:cNvPicPr>
          <p:nvPr/>
        </p:nvPicPr>
        <p:blipFill>
          <a:blip r:embed="rId2" cstate="print"/>
          <a:srcRect/>
          <a:stretch>
            <a:fillRect/>
          </a:stretch>
        </p:blipFill>
        <p:spPr bwMode="auto">
          <a:xfrm>
            <a:off x="583223" y="2781300"/>
            <a:ext cx="7496908" cy="3454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395536" y="2204864"/>
            <a:ext cx="7035800" cy="4391744"/>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4" name="Espace réservé du contenu 3"/>
          <p:cNvSpPr>
            <a:spLocks noGrp="1"/>
          </p:cNvSpPr>
          <p:nvPr>
            <p:ph sz="quarter" idx="1"/>
          </p:nvPr>
        </p:nvSpPr>
        <p:spPr>
          <a:xfrm>
            <a:off x="468313" y="1556792"/>
            <a:ext cx="8424862" cy="5401221"/>
          </a:xfrm>
        </p:spPr>
        <p:txBody>
          <a:bodyPr>
            <a:normAutofit fontScale="925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Les Opérateurs binaires :</a:t>
            </a:r>
            <a:br>
              <a:rPr lang="fr-FR" b="1" dirty="0">
                <a:solidFill>
                  <a:schemeClr val="accent1"/>
                </a:solidFill>
              </a:rPr>
            </a:br>
            <a:r>
              <a:rPr lang="fr-FR" sz="2000" dirty="0">
                <a:solidFill>
                  <a:schemeClr val="accent1"/>
                </a:solidFill>
              </a:rPr>
              <a:t>Exemple :</a:t>
            </a: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r>
              <a:rPr lang="fr-FR" b="1" dirty="0">
                <a:solidFill>
                  <a:schemeClr val="accent1"/>
                </a:solidFill>
              </a:rPr>
              <a:t>						Résultat :</a:t>
            </a: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pic>
        <p:nvPicPr>
          <p:cNvPr id="12293" name="Picture 3"/>
          <p:cNvPicPr>
            <a:picLocks noChangeAspect="1" noChangeArrowheads="1"/>
          </p:cNvPicPr>
          <p:nvPr/>
        </p:nvPicPr>
        <p:blipFill>
          <a:blip r:embed="rId3" cstate="print"/>
          <a:srcRect/>
          <a:stretch>
            <a:fillRect/>
          </a:stretch>
        </p:blipFill>
        <p:spPr bwMode="auto">
          <a:xfrm>
            <a:off x="6732588" y="4292600"/>
            <a:ext cx="1704975" cy="2124075"/>
          </a:xfrm>
          <a:prstGeom prst="rect">
            <a:avLst/>
          </a:prstGeom>
          <a:noFill/>
          <a:ln w="12700">
            <a:solidFill>
              <a:schemeClr val="accent2"/>
            </a:solidFill>
            <a:miter lim="800000"/>
            <a:headEnd/>
            <a:tailEnd/>
          </a:ln>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40</a:t>
            </a:fld>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3315" name="Espace réservé du contenu 3"/>
          <p:cNvSpPr>
            <a:spLocks noGrp="1"/>
          </p:cNvSpPr>
          <p:nvPr>
            <p:ph sz="quarter" idx="1"/>
          </p:nvPr>
        </p:nvSpPr>
        <p:spPr>
          <a:xfrm>
            <a:off x="468313" y="1484785"/>
            <a:ext cx="8424862" cy="5040560"/>
          </a:xfrm>
        </p:spPr>
        <p:txBody>
          <a:bodyPr/>
          <a:lstStyle/>
          <a:p>
            <a:pPr marL="0" indent="0" eaLnBrk="1" hangingPunct="1">
              <a:buFont typeface="Wingdings 2" pitchFamily="18" charset="2"/>
              <a:buNone/>
            </a:pPr>
            <a:r>
              <a:rPr lang="fr-FR" b="1" dirty="0">
                <a:solidFill>
                  <a:schemeClr val="accent1"/>
                </a:solidFill>
              </a:rPr>
              <a:t>Les Opérateurs combinés :</a:t>
            </a:r>
            <a:br>
              <a:rPr lang="fr-FR" b="1" dirty="0">
                <a:solidFill>
                  <a:schemeClr val="accent1"/>
                </a:solidFill>
              </a:rPr>
            </a:br>
            <a:r>
              <a:rPr lang="fr-FR" sz="2000" dirty="0">
                <a:solidFill>
                  <a:schemeClr val="accent1"/>
                </a:solidFill>
              </a:rPr>
              <a:t>Ils réalisent une opération avec une variable et affectent le résultat à cette même variable. Ils sont constitués d'un opérateur arithmétique ou binaire, avec l'opérateur d'affectation. </a:t>
            </a: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3316" name="Picture 2"/>
          <p:cNvPicPr>
            <a:picLocks noChangeAspect="1" noChangeArrowheads="1"/>
          </p:cNvPicPr>
          <p:nvPr/>
        </p:nvPicPr>
        <p:blipFill>
          <a:blip r:embed="rId2" cstate="print"/>
          <a:srcRect/>
          <a:stretch>
            <a:fillRect/>
          </a:stretch>
        </p:blipFill>
        <p:spPr bwMode="auto">
          <a:xfrm>
            <a:off x="1719263" y="2997200"/>
            <a:ext cx="5705475" cy="3381375"/>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41</a:t>
            </a:fld>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827088" y="2133600"/>
            <a:ext cx="4410075" cy="4067175"/>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4340" name="Espace réservé du contenu 3"/>
          <p:cNvSpPr>
            <a:spLocks noGrp="1"/>
          </p:cNvSpPr>
          <p:nvPr>
            <p:ph sz="quarter" idx="1"/>
          </p:nvPr>
        </p:nvSpPr>
        <p:spPr>
          <a:xfrm>
            <a:off x="539552" y="1412776"/>
            <a:ext cx="8424862" cy="5040560"/>
          </a:xfrm>
        </p:spPr>
        <p:txBody>
          <a:bodyPr/>
          <a:lstStyle/>
          <a:p>
            <a:pPr marL="0" indent="0" eaLnBrk="1" hangingPunct="1">
              <a:buFont typeface="Wingdings 2" pitchFamily="18" charset="2"/>
              <a:buNone/>
            </a:pPr>
            <a:r>
              <a:rPr lang="fr-FR" b="1" dirty="0">
                <a:solidFill>
                  <a:schemeClr val="accent1"/>
                </a:solidFill>
              </a:rPr>
              <a:t>Les Opérateurs combinés :</a:t>
            </a:r>
            <a:br>
              <a:rPr lang="fr-FR" b="1" dirty="0">
                <a:solidFill>
                  <a:schemeClr val="accent1"/>
                </a:solidFill>
              </a:rPr>
            </a:br>
            <a:r>
              <a:rPr lang="fr-FR" sz="2000" dirty="0">
                <a:solidFill>
                  <a:schemeClr val="accent1"/>
                </a:solidFill>
              </a:rPr>
              <a:t>Exemple :</a:t>
            </a: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r>
              <a:rPr lang="fr-FR" sz="2000" dirty="0">
                <a:solidFill>
                  <a:schemeClr val="accent1"/>
                </a:solidFill>
              </a:rPr>
              <a:t>						Résultat :</a:t>
            </a:r>
          </a:p>
          <a:p>
            <a:pPr marL="0" indent="0" eaLnBrk="1" hangingPunct="1">
              <a:buFont typeface="Wingdings 2" pitchFamily="18" charset="2"/>
              <a:buNone/>
            </a:pPr>
            <a:endParaRPr lang="fr-FR" dirty="0"/>
          </a:p>
        </p:txBody>
      </p:sp>
      <p:pic>
        <p:nvPicPr>
          <p:cNvPr id="14341" name="Picture 3"/>
          <p:cNvPicPr>
            <a:picLocks noChangeAspect="1" noChangeArrowheads="1"/>
          </p:cNvPicPr>
          <p:nvPr/>
        </p:nvPicPr>
        <p:blipFill>
          <a:blip r:embed="rId3" cstate="print"/>
          <a:srcRect/>
          <a:stretch>
            <a:fillRect/>
          </a:stretch>
        </p:blipFill>
        <p:spPr bwMode="auto">
          <a:xfrm>
            <a:off x="7380288" y="4724400"/>
            <a:ext cx="1028700" cy="1219200"/>
          </a:xfrm>
          <a:prstGeom prst="rect">
            <a:avLst/>
          </a:prstGeom>
          <a:solidFill>
            <a:schemeClr val="accent2"/>
          </a:solidFill>
          <a:ln w="9525">
            <a:solidFill>
              <a:schemeClr val="accent2"/>
            </a:solidFill>
            <a:miter lim="800000"/>
            <a:headEnd/>
            <a:tailEnd/>
          </a:ln>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42</a:t>
            </a:fld>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5363" name="Espace réservé du contenu 3"/>
          <p:cNvSpPr>
            <a:spLocks noGrp="1"/>
          </p:cNvSpPr>
          <p:nvPr>
            <p:ph sz="quarter" idx="1"/>
          </p:nvPr>
        </p:nvSpPr>
        <p:spPr>
          <a:xfrm>
            <a:off x="468313" y="1556793"/>
            <a:ext cx="8424862" cy="5112568"/>
          </a:xfrm>
        </p:spPr>
        <p:txBody>
          <a:bodyPr/>
          <a:lstStyle/>
          <a:p>
            <a:pPr marL="0" indent="0" eaLnBrk="1" hangingPunct="1">
              <a:buFont typeface="Wingdings 2" pitchFamily="18" charset="2"/>
              <a:buNone/>
            </a:pPr>
            <a:r>
              <a:rPr lang="fr-FR" b="1" dirty="0">
                <a:solidFill>
                  <a:schemeClr val="accent1"/>
                </a:solidFill>
              </a:rPr>
              <a:t>Les Opérateurs relationnels :</a:t>
            </a:r>
            <a:br>
              <a:rPr lang="fr-FR" b="1" dirty="0">
                <a:solidFill>
                  <a:schemeClr val="accent1"/>
                </a:solidFill>
              </a:rPr>
            </a:br>
            <a:r>
              <a:rPr lang="fr-FR" sz="2000" dirty="0">
                <a:solidFill>
                  <a:schemeClr val="accent1"/>
                </a:solidFill>
              </a:rPr>
              <a:t>Ils sont utilisés pour les structures conditionnelles, de choix et itératives. Ils permettent de comparer une variable par rapport à une autre variable ou à une valeur ou une expression. Le résultat ne peut être que VRAI ou FAUX. </a:t>
            </a:r>
            <a:br>
              <a:rPr lang="fr-FR" b="1" dirty="0">
                <a:solidFill>
                  <a:schemeClr val="accent1"/>
                </a:solidFill>
              </a:rPr>
            </a:br>
            <a:br>
              <a:rPr lang="fr-FR" b="1" dirty="0">
                <a:solidFill>
                  <a:schemeClr val="accent1"/>
                </a:solidFill>
              </a:rPr>
            </a:br>
            <a:r>
              <a:rPr lang="fr-FR" b="1" dirty="0">
                <a:solidFill>
                  <a:schemeClr val="accent1"/>
                </a:solidFill>
              </a:rPr>
              <a:t>	FAUX : false  </a:t>
            </a:r>
            <a:r>
              <a:rPr lang="fr-FR" dirty="0">
                <a:solidFill>
                  <a:schemeClr val="accent1"/>
                </a:solidFill>
              </a:rPr>
              <a:t>correspond à</a:t>
            </a:r>
            <a:r>
              <a:rPr lang="fr-FR" b="1" dirty="0">
                <a:solidFill>
                  <a:schemeClr val="accent1"/>
                </a:solidFill>
              </a:rPr>
              <a:t> </a:t>
            </a:r>
            <a:r>
              <a:rPr lang="fr-FR" b="1" dirty="0">
                <a:solidFill>
                  <a:schemeClr val="accent1"/>
                </a:solidFill>
                <a:latin typeface="Arial" charset="0"/>
                <a:cs typeface="Arial" charset="0"/>
              </a:rPr>
              <a:t>0</a:t>
            </a:r>
            <a:br>
              <a:rPr lang="fr-FR" b="1" dirty="0">
                <a:solidFill>
                  <a:schemeClr val="accent1"/>
                </a:solidFill>
              </a:rPr>
            </a:br>
            <a:r>
              <a:rPr lang="fr-FR" b="1" dirty="0">
                <a:solidFill>
                  <a:schemeClr val="accent1"/>
                </a:solidFill>
              </a:rPr>
              <a:t>	VRAI : </a:t>
            </a:r>
            <a:r>
              <a:rPr lang="fr-FR" b="1" dirty="0" err="1">
                <a:solidFill>
                  <a:schemeClr val="accent1"/>
                </a:solidFill>
              </a:rPr>
              <a:t>true</a:t>
            </a:r>
            <a:r>
              <a:rPr lang="fr-FR" b="1" dirty="0">
                <a:solidFill>
                  <a:schemeClr val="accent1"/>
                </a:solidFill>
              </a:rPr>
              <a:t>   </a:t>
            </a:r>
            <a:r>
              <a:rPr lang="fr-FR" dirty="0">
                <a:solidFill>
                  <a:schemeClr val="accent1"/>
                </a:solidFill>
              </a:rPr>
              <a:t>correspond à</a:t>
            </a:r>
            <a:r>
              <a:rPr lang="fr-FR" b="1" dirty="0">
                <a:solidFill>
                  <a:schemeClr val="accent1"/>
                </a:solidFill>
              </a:rPr>
              <a:t> </a:t>
            </a:r>
            <a:r>
              <a:rPr lang="fr-FR" dirty="0">
                <a:solidFill>
                  <a:srgbClr val="FF0000"/>
                </a:solidFill>
              </a:rPr>
              <a:t>toute valeur </a:t>
            </a:r>
            <a:r>
              <a:rPr lang="fr-FR" sz="2400" b="1" dirty="0">
                <a:solidFill>
                  <a:srgbClr val="FF0000"/>
                </a:solidFill>
              </a:rPr>
              <a:t>≠</a:t>
            </a:r>
            <a:r>
              <a:rPr lang="fr-FR" b="1" dirty="0">
                <a:solidFill>
                  <a:schemeClr val="accent1"/>
                </a:solidFill>
              </a:rPr>
              <a:t> </a:t>
            </a:r>
            <a:r>
              <a:rPr lang="fr-FR" b="1" dirty="0">
                <a:solidFill>
                  <a:schemeClr val="accent1"/>
                </a:solidFill>
                <a:latin typeface="Arial" charset="0"/>
                <a:cs typeface="Arial" charset="0"/>
              </a:rPr>
              <a:t>0</a:t>
            </a: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5364" name="Picture 2"/>
          <p:cNvPicPr>
            <a:picLocks noChangeAspect="1" noChangeArrowheads="1"/>
          </p:cNvPicPr>
          <p:nvPr/>
        </p:nvPicPr>
        <p:blipFill>
          <a:blip r:embed="rId2" cstate="print"/>
          <a:srcRect/>
          <a:stretch>
            <a:fillRect/>
          </a:stretch>
        </p:blipFill>
        <p:spPr bwMode="auto">
          <a:xfrm>
            <a:off x="1758950" y="4365625"/>
            <a:ext cx="5695950" cy="2076450"/>
          </a:xfrm>
          <a:prstGeom prst="rect">
            <a:avLst/>
          </a:prstGeom>
          <a:noFill/>
          <a:ln w="9525">
            <a:noFill/>
            <a:miter lim="800000"/>
            <a:headEnd/>
            <a:tailEnd/>
          </a:ln>
          <a:effectLst/>
        </p:spPr>
      </p:pic>
      <p:grpSp>
        <p:nvGrpSpPr>
          <p:cNvPr id="4" name="Groupe 5"/>
          <p:cNvGrpSpPr>
            <a:grpSpLocks/>
          </p:cNvGrpSpPr>
          <p:nvPr/>
        </p:nvGrpSpPr>
        <p:grpSpPr bwMode="auto">
          <a:xfrm>
            <a:off x="325438" y="5289550"/>
            <a:ext cx="936625" cy="944563"/>
            <a:chOff x="467544" y="5403329"/>
            <a:chExt cx="936104" cy="944900"/>
          </a:xfrm>
        </p:grpSpPr>
        <p:sp>
          <p:nvSpPr>
            <p:cNvPr id="2" name="Organigramme : Extraire 1"/>
            <p:cNvSpPr/>
            <p:nvPr/>
          </p:nvSpPr>
          <p:spPr>
            <a:xfrm>
              <a:off x="467544" y="5403329"/>
              <a:ext cx="936104" cy="833735"/>
            </a:xfrm>
            <a:prstGeom prst="flowChartExtract">
              <a:avLst/>
            </a:prstGeom>
            <a:solidFill>
              <a:srgbClr val="FFFF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15368" name="ZoneTexte 4"/>
            <p:cNvSpPr txBox="1">
              <a:spLocks noChangeArrowheads="1"/>
            </p:cNvSpPr>
            <p:nvPr/>
          </p:nvSpPr>
          <p:spPr bwMode="auto">
            <a:xfrm>
              <a:off x="755575" y="5517232"/>
              <a:ext cx="360041" cy="830997"/>
            </a:xfrm>
            <a:prstGeom prst="rect">
              <a:avLst/>
            </a:prstGeom>
            <a:noFill/>
            <a:ln w="9525">
              <a:noFill/>
              <a:miter lim="800000"/>
              <a:headEnd/>
              <a:tailEnd/>
            </a:ln>
          </p:spPr>
          <p:txBody>
            <a:bodyPr>
              <a:spAutoFit/>
            </a:bodyPr>
            <a:lstStyle/>
            <a:p>
              <a:r>
                <a:rPr lang="fr-FR" sz="4800">
                  <a:solidFill>
                    <a:srgbClr val="FF0000"/>
                  </a:solidFill>
                  <a:latin typeface="AcmeFont" pitchFamily="2" charset="0"/>
                </a:rPr>
                <a:t>!</a:t>
              </a:r>
            </a:p>
          </p:txBody>
        </p:sp>
      </p:grpSp>
      <p:sp>
        <p:nvSpPr>
          <p:cNvPr id="7" name="Flèche droite 6"/>
          <p:cNvSpPr/>
          <p:nvPr/>
        </p:nvSpPr>
        <p:spPr>
          <a:xfrm>
            <a:off x="1262063" y="5819775"/>
            <a:ext cx="642937" cy="188913"/>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9" name="Espace réservé du numéro de diapositive 8"/>
          <p:cNvSpPr>
            <a:spLocks noGrp="1"/>
          </p:cNvSpPr>
          <p:nvPr>
            <p:ph type="sldNum" sz="quarter" idx="12"/>
          </p:nvPr>
        </p:nvSpPr>
        <p:spPr/>
        <p:txBody>
          <a:bodyPr>
            <a:normAutofit fontScale="85000" lnSpcReduction="20000"/>
          </a:bodyPr>
          <a:lstStyle/>
          <a:p>
            <a:fld id="{3060AD8A-9F0A-40BB-932D-16B43FF8C133}" type="slidenum">
              <a:rPr lang="fr-FR" smtClean="0"/>
              <a:pPr/>
              <a:t>43</a:t>
            </a:fld>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676275" y="2492896"/>
            <a:ext cx="6481763" cy="4244454"/>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6388" name="Espace réservé du contenu 3"/>
          <p:cNvSpPr>
            <a:spLocks noGrp="1"/>
          </p:cNvSpPr>
          <p:nvPr>
            <p:ph sz="quarter" idx="1"/>
          </p:nvPr>
        </p:nvSpPr>
        <p:spPr>
          <a:xfrm>
            <a:off x="468313" y="1628799"/>
            <a:ext cx="8424862" cy="4968553"/>
          </a:xfrm>
        </p:spPr>
        <p:txBody>
          <a:bodyPr/>
          <a:lstStyle/>
          <a:p>
            <a:pPr marL="0" indent="0" eaLnBrk="1" hangingPunct="1">
              <a:buFont typeface="Wingdings 2" pitchFamily="18" charset="2"/>
              <a:buNone/>
            </a:pPr>
            <a:r>
              <a:rPr lang="fr-FR" b="1" dirty="0">
                <a:solidFill>
                  <a:schemeClr val="accent1"/>
                </a:solidFill>
              </a:rPr>
              <a:t>Les Opérateurs relationnels :</a:t>
            </a:r>
            <a:br>
              <a:rPr lang="fr-FR" b="1" dirty="0">
                <a:solidFill>
                  <a:schemeClr val="accent1"/>
                </a:solidFill>
              </a:rPr>
            </a:br>
            <a:r>
              <a:rPr lang="fr-FR" sz="2000" dirty="0">
                <a:solidFill>
                  <a:schemeClr val="accent1"/>
                </a:solidFill>
              </a:rPr>
              <a:t>Exemple :</a:t>
            </a:r>
            <a:br>
              <a:rPr lang="fr-FR" sz="2000" dirty="0">
                <a:solidFill>
                  <a:schemeClr val="accent1"/>
                </a:solidFill>
              </a:rPr>
            </a:br>
            <a:r>
              <a:rPr lang="fr-FR" sz="2000" dirty="0">
                <a:solidFill>
                  <a:schemeClr val="accent1"/>
                </a:solidFill>
              </a:rPr>
              <a:t>							Résultat :</a:t>
            </a:r>
            <a:br>
              <a:rPr lang="fr-FR" b="1" dirty="0">
                <a:solidFill>
                  <a:schemeClr val="accent1"/>
                </a:solidFill>
              </a:rPr>
            </a:br>
            <a:endParaRPr lang="fr-FR" dirty="0"/>
          </a:p>
        </p:txBody>
      </p:sp>
      <p:pic>
        <p:nvPicPr>
          <p:cNvPr id="16389" name="Picture 3"/>
          <p:cNvPicPr>
            <a:picLocks noChangeAspect="1" noChangeArrowheads="1"/>
          </p:cNvPicPr>
          <p:nvPr/>
        </p:nvPicPr>
        <p:blipFill>
          <a:blip r:embed="rId3" cstate="print"/>
          <a:srcRect/>
          <a:stretch>
            <a:fillRect/>
          </a:stretch>
        </p:blipFill>
        <p:spPr bwMode="auto">
          <a:xfrm>
            <a:off x="7588250" y="2565400"/>
            <a:ext cx="1076325" cy="981075"/>
          </a:xfrm>
          <a:prstGeom prst="rect">
            <a:avLst/>
          </a:prstGeom>
          <a:noFill/>
          <a:ln w="9525">
            <a:solidFill>
              <a:schemeClr val="accent2"/>
            </a:solidFill>
            <a:miter lim="800000"/>
            <a:headEnd/>
            <a:tailEnd/>
          </a:ln>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44</a:t>
            </a:fld>
            <a:endParaRPr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7411" name="Espace réservé du contenu 3"/>
          <p:cNvSpPr>
            <a:spLocks noGrp="1"/>
          </p:cNvSpPr>
          <p:nvPr>
            <p:ph sz="quarter" idx="1"/>
          </p:nvPr>
        </p:nvSpPr>
        <p:spPr>
          <a:xfrm>
            <a:off x="468313" y="1556793"/>
            <a:ext cx="8424862" cy="4320480"/>
          </a:xfrm>
        </p:spPr>
        <p:txBody>
          <a:bodyPr/>
          <a:lstStyle/>
          <a:p>
            <a:pPr marL="0" indent="0" eaLnBrk="1" hangingPunct="1">
              <a:buFont typeface="Wingdings 2" pitchFamily="18" charset="2"/>
              <a:buNone/>
            </a:pPr>
            <a:r>
              <a:rPr lang="fr-FR" b="1" dirty="0">
                <a:solidFill>
                  <a:schemeClr val="accent1"/>
                </a:solidFill>
              </a:rPr>
              <a:t>Les Opérateurs logiques :</a:t>
            </a:r>
            <a:br>
              <a:rPr lang="fr-FR" b="1" dirty="0">
                <a:solidFill>
                  <a:schemeClr val="accent1"/>
                </a:solidFill>
              </a:rPr>
            </a:br>
            <a:r>
              <a:rPr lang="fr-FR" sz="2000" dirty="0">
                <a:solidFill>
                  <a:schemeClr val="accent1"/>
                </a:solidFill>
              </a:rPr>
              <a:t>Ils sont utilisés exactement comme les opérateurs relationnels.</a:t>
            </a:r>
          </a:p>
          <a:p>
            <a:pPr marL="0" indent="0" eaLnBrk="1" hangingPunct="1">
              <a:buFont typeface="Wingdings 2" pitchFamily="18" charset="2"/>
              <a:buNone/>
            </a:pPr>
            <a:endParaRPr lang="fr-FR" sz="2000" b="1" dirty="0">
              <a:solidFill>
                <a:schemeClr val="accent1"/>
              </a:solidFill>
            </a:endParaRPr>
          </a:p>
          <a:p>
            <a:pPr marL="0" indent="0" eaLnBrk="1" hangingPunct="1">
              <a:buFont typeface="Wingdings 2" pitchFamily="18" charset="2"/>
              <a:buNone/>
            </a:pPr>
            <a:br>
              <a:rPr lang="fr-FR" b="1" dirty="0">
                <a:solidFill>
                  <a:schemeClr val="accent1"/>
                </a:solidFill>
              </a:rPr>
            </a:br>
            <a:r>
              <a:rPr lang="fr-FR" b="1" dirty="0">
                <a:solidFill>
                  <a:schemeClr val="accent1"/>
                </a:solidFill>
              </a:rPr>
              <a:t>	</a:t>
            </a:r>
            <a:br>
              <a:rPr lang="fr-FR" b="1" dirty="0">
                <a:solidFill>
                  <a:schemeClr val="accent1"/>
                </a:solidFill>
              </a:rPr>
            </a:br>
            <a:br>
              <a:rPr lang="fr-FR" b="1" dirty="0">
                <a:solidFill>
                  <a:schemeClr val="accent1"/>
                </a:solidFill>
              </a:rPr>
            </a:br>
            <a:br>
              <a:rPr lang="fr-FR" b="1" dirty="0">
                <a:solidFill>
                  <a:schemeClr val="accent1"/>
                </a:solidFill>
              </a:rPr>
            </a:br>
            <a:br>
              <a:rPr lang="fr-FR" b="1" dirty="0">
                <a:solidFill>
                  <a:schemeClr val="accent1"/>
                </a:solidFill>
              </a:rPr>
            </a:br>
            <a:endParaRPr lang="fr-FR" b="1" dirty="0">
              <a:solidFill>
                <a:schemeClr val="accent1"/>
              </a:solidFill>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7412" name="Picture 2"/>
          <p:cNvPicPr>
            <a:picLocks noChangeAspect="1" noChangeArrowheads="1"/>
          </p:cNvPicPr>
          <p:nvPr/>
        </p:nvPicPr>
        <p:blipFill>
          <a:blip r:embed="rId2" cstate="print"/>
          <a:srcRect/>
          <a:stretch>
            <a:fillRect/>
          </a:stretch>
        </p:blipFill>
        <p:spPr bwMode="auto">
          <a:xfrm>
            <a:off x="1728788" y="2636838"/>
            <a:ext cx="5724525" cy="1133475"/>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45</a:t>
            </a:fld>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539552" y="2420888"/>
            <a:ext cx="8228012" cy="4176068"/>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18436" name="Espace réservé du contenu 3"/>
          <p:cNvSpPr>
            <a:spLocks noGrp="1"/>
          </p:cNvSpPr>
          <p:nvPr>
            <p:ph sz="quarter" idx="1"/>
          </p:nvPr>
        </p:nvSpPr>
        <p:spPr>
          <a:xfrm>
            <a:off x="468313" y="1628801"/>
            <a:ext cx="8424862" cy="4536504"/>
          </a:xfrm>
        </p:spPr>
        <p:txBody>
          <a:bodyPr/>
          <a:lstStyle/>
          <a:p>
            <a:pPr marL="0" indent="0" eaLnBrk="1" hangingPunct="1">
              <a:buFont typeface="Wingdings 2" pitchFamily="18" charset="2"/>
              <a:buNone/>
            </a:pPr>
            <a:r>
              <a:rPr lang="fr-FR" b="1" dirty="0">
                <a:solidFill>
                  <a:schemeClr val="accent1"/>
                </a:solidFill>
              </a:rPr>
              <a:t>Les Opérateurs logiques :</a:t>
            </a:r>
            <a:br>
              <a:rPr lang="fr-FR" b="1" dirty="0">
                <a:solidFill>
                  <a:schemeClr val="accent1"/>
                </a:solidFill>
              </a:rPr>
            </a:br>
            <a:r>
              <a:rPr lang="fr-FR" sz="2000" dirty="0">
                <a:solidFill>
                  <a:schemeClr val="accent1"/>
                </a:solidFill>
              </a:rPr>
              <a:t>Exemple : </a:t>
            </a: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r>
              <a:rPr lang="fr-FR" sz="2000" dirty="0">
                <a:solidFill>
                  <a:schemeClr val="accent1"/>
                </a:solidFill>
              </a:rPr>
              <a:t>						Résultat :</a:t>
            </a:r>
          </a:p>
          <a:p>
            <a:pPr marL="0" indent="0" eaLnBrk="1" hangingPunct="1">
              <a:buFont typeface="Wingdings 2" pitchFamily="18" charset="2"/>
              <a:buNone/>
            </a:pPr>
            <a:endParaRPr lang="fr-FR" sz="2000" b="1" dirty="0">
              <a:solidFill>
                <a:schemeClr val="accent1"/>
              </a:solidFill>
            </a:endParaRPr>
          </a:p>
          <a:p>
            <a:pPr marL="0" indent="0" eaLnBrk="1" hangingPunct="1">
              <a:buFont typeface="Wingdings 2" pitchFamily="18" charset="2"/>
              <a:buNone/>
            </a:pPr>
            <a:br>
              <a:rPr lang="fr-FR" b="1" dirty="0">
                <a:solidFill>
                  <a:schemeClr val="accent1"/>
                </a:solidFill>
              </a:rPr>
            </a:br>
            <a:r>
              <a:rPr lang="fr-FR" b="1" dirty="0">
                <a:solidFill>
                  <a:schemeClr val="accent1"/>
                </a:solidFill>
              </a:rPr>
              <a:t>	</a:t>
            </a:r>
            <a:br>
              <a:rPr lang="fr-FR" b="1" dirty="0">
                <a:solidFill>
                  <a:schemeClr val="accent1"/>
                </a:solidFill>
              </a:rPr>
            </a:br>
            <a:br>
              <a:rPr lang="fr-FR" b="1" dirty="0">
                <a:solidFill>
                  <a:schemeClr val="accent1"/>
                </a:solidFill>
              </a:rPr>
            </a:br>
            <a:endParaRPr lang="fr-FR" dirty="0"/>
          </a:p>
        </p:txBody>
      </p:sp>
      <p:pic>
        <p:nvPicPr>
          <p:cNvPr id="18437" name="Picture 3"/>
          <p:cNvPicPr>
            <a:picLocks noChangeAspect="1" noChangeArrowheads="1"/>
          </p:cNvPicPr>
          <p:nvPr/>
        </p:nvPicPr>
        <p:blipFill>
          <a:blip r:embed="rId3" cstate="print"/>
          <a:srcRect/>
          <a:stretch>
            <a:fillRect/>
          </a:stretch>
        </p:blipFill>
        <p:spPr bwMode="auto">
          <a:xfrm>
            <a:off x="7236296" y="3068960"/>
            <a:ext cx="1095375" cy="800100"/>
          </a:xfrm>
          <a:prstGeom prst="rect">
            <a:avLst/>
          </a:prstGeom>
          <a:noFill/>
          <a:ln w="9525">
            <a:solidFill>
              <a:srgbClr val="0070C0"/>
            </a:solidFill>
            <a:miter lim="800000"/>
            <a:headEnd/>
            <a:tailEnd/>
          </a:ln>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46</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4" name="Espace réservé du contenu 3"/>
          <p:cNvSpPr>
            <a:spLocks noGrp="1"/>
          </p:cNvSpPr>
          <p:nvPr>
            <p:ph sz="quarter" idx="1"/>
          </p:nvPr>
        </p:nvSpPr>
        <p:spPr>
          <a:xfrm>
            <a:off x="467544" y="1556792"/>
            <a:ext cx="8424862" cy="4680520"/>
          </a:xfrm>
        </p:spPr>
        <p:txBody>
          <a:bodyPr>
            <a:normAutofit/>
          </a:bodyPr>
          <a:lstStyle/>
          <a:p>
            <a:pPr marL="0" indent="0" eaLnBrk="1" fontAlgn="auto" hangingPunct="1">
              <a:spcAft>
                <a:spcPts val="0"/>
              </a:spcAft>
              <a:buClr>
                <a:schemeClr val="accent3"/>
              </a:buClr>
              <a:buFont typeface="Wingdings 2"/>
              <a:buNone/>
              <a:defRPr/>
            </a:pPr>
            <a:r>
              <a:rPr lang="fr-FR" b="1" dirty="0">
                <a:solidFill>
                  <a:schemeClr val="accent1"/>
                </a:solidFill>
              </a:rPr>
              <a:t>L'Opérateur de conversion de type :</a:t>
            </a:r>
            <a:br>
              <a:rPr lang="fr-FR" b="1" dirty="0">
                <a:solidFill>
                  <a:schemeClr val="accent1"/>
                </a:solidFill>
              </a:rPr>
            </a:br>
            <a:r>
              <a:rPr lang="fr-FR" sz="2000" dirty="0">
                <a:solidFill>
                  <a:schemeClr val="accent1"/>
                </a:solidFill>
              </a:rPr>
              <a:t>Ils existe deux conversions possibles:</a:t>
            </a:r>
            <a:br>
              <a:rPr lang="fr-FR" sz="2000" dirty="0">
                <a:solidFill>
                  <a:schemeClr val="accent1"/>
                </a:solidFill>
              </a:rPr>
            </a:br>
            <a:endParaRPr lang="fr-FR" sz="2000" dirty="0">
              <a:solidFill>
                <a:schemeClr val="accent1"/>
              </a:solidFill>
            </a:endParaRPr>
          </a:p>
          <a:p>
            <a:pPr marL="274320" indent="-274320" eaLnBrk="1" fontAlgn="auto" hangingPunct="1">
              <a:spcAft>
                <a:spcPts val="0"/>
              </a:spcAft>
              <a:buClr>
                <a:schemeClr val="accent3"/>
              </a:buClr>
              <a:buFont typeface="Wingdings 2"/>
              <a:buChar char=""/>
              <a:defRPr/>
            </a:pPr>
            <a:r>
              <a:rPr lang="fr-FR" sz="2000" b="1" dirty="0">
                <a:solidFill>
                  <a:schemeClr val="accent1"/>
                </a:solidFill>
              </a:rPr>
              <a:t>La conversion implicite : </a:t>
            </a:r>
            <a:br>
              <a:rPr lang="fr-FR" sz="2000" b="1" dirty="0">
                <a:solidFill>
                  <a:schemeClr val="accent1"/>
                </a:solidFill>
              </a:rPr>
            </a:br>
            <a:r>
              <a:rPr lang="fr-FR" sz="2000" dirty="0">
                <a:solidFill>
                  <a:schemeClr val="accent1"/>
                </a:solidFill>
              </a:rPr>
              <a:t>Elle est effectuée pour évaluer le même type de données lors d'évaluation d'expressions. Les conversions systématiques de </a:t>
            </a:r>
            <a:r>
              <a:rPr lang="fr-FR" sz="2000" dirty="0">
                <a:solidFill>
                  <a:srgbClr val="FF0000"/>
                </a:solidFill>
              </a:rPr>
              <a:t>char</a:t>
            </a:r>
            <a:r>
              <a:rPr lang="fr-FR" sz="2000" dirty="0">
                <a:solidFill>
                  <a:schemeClr val="accent1"/>
                </a:solidFill>
              </a:rPr>
              <a:t> en </a:t>
            </a:r>
            <a:r>
              <a:rPr lang="fr-FR" sz="2000" dirty="0" err="1">
                <a:solidFill>
                  <a:srgbClr val="FF0000"/>
                </a:solidFill>
              </a:rPr>
              <a:t>int</a:t>
            </a:r>
            <a:r>
              <a:rPr lang="fr-FR" sz="2000" dirty="0">
                <a:solidFill>
                  <a:schemeClr val="accent1"/>
                </a:solidFill>
              </a:rPr>
              <a:t>, en </a:t>
            </a:r>
            <a:r>
              <a:rPr lang="fr-FR" sz="2000" dirty="0" err="1">
                <a:solidFill>
                  <a:srgbClr val="FF0000"/>
                </a:solidFill>
              </a:rPr>
              <a:t>float</a:t>
            </a:r>
            <a:r>
              <a:rPr lang="fr-FR" sz="2000" dirty="0">
                <a:solidFill>
                  <a:schemeClr val="accent1"/>
                </a:solidFill>
              </a:rPr>
              <a:t>, en </a:t>
            </a:r>
            <a:r>
              <a:rPr lang="fr-FR" sz="2000" dirty="0">
                <a:solidFill>
                  <a:srgbClr val="FF0000"/>
                </a:solidFill>
              </a:rPr>
              <a:t>double</a:t>
            </a:r>
            <a:r>
              <a:rPr lang="fr-FR" sz="2000" dirty="0">
                <a:solidFill>
                  <a:schemeClr val="accent1"/>
                </a:solidFill>
              </a:rPr>
              <a:t>, la conversion se fait </a:t>
            </a:r>
            <a:r>
              <a:rPr lang="fr-FR" sz="2000" dirty="0">
                <a:solidFill>
                  <a:srgbClr val="FF0000"/>
                </a:solidFill>
              </a:rPr>
              <a:t>toujours du type le plus petit vers le plus long.</a:t>
            </a:r>
            <a:br>
              <a:rPr lang="fr-FR" sz="2000" dirty="0">
                <a:solidFill>
                  <a:schemeClr val="accent1"/>
                </a:solidFill>
              </a:rPr>
            </a:br>
            <a:endParaRPr lang="fr-FR" sz="2000" dirty="0">
              <a:solidFill>
                <a:schemeClr val="accent1"/>
              </a:solidFill>
            </a:endParaRPr>
          </a:p>
          <a:p>
            <a:pPr marL="274320" indent="-274320" eaLnBrk="1" fontAlgn="auto" hangingPunct="1">
              <a:spcAft>
                <a:spcPts val="0"/>
              </a:spcAft>
              <a:buClr>
                <a:schemeClr val="accent3"/>
              </a:buClr>
              <a:buFont typeface="Wingdings 2"/>
              <a:buChar char=""/>
              <a:defRPr/>
            </a:pPr>
            <a:r>
              <a:rPr lang="fr-FR" sz="2000" b="1" dirty="0">
                <a:solidFill>
                  <a:schemeClr val="accent1"/>
                </a:solidFill>
              </a:rPr>
              <a:t>La conversion explicite : </a:t>
            </a:r>
            <a:br>
              <a:rPr lang="fr-FR" sz="2000" b="1" dirty="0">
                <a:solidFill>
                  <a:schemeClr val="accent1"/>
                </a:solidFill>
              </a:rPr>
            </a:br>
            <a:r>
              <a:rPr lang="fr-FR" sz="2000" dirty="0">
                <a:solidFill>
                  <a:schemeClr val="accent1"/>
                </a:solidFill>
              </a:rPr>
              <a:t>On peut changer le type d'une variable vers un autre type en utilisant l'opérateur </a:t>
            </a:r>
            <a:r>
              <a:rPr lang="fr-FR" sz="2000" b="1" dirty="0" err="1">
                <a:solidFill>
                  <a:schemeClr val="accent1"/>
                </a:solidFill>
              </a:rPr>
              <a:t>cast</a:t>
            </a:r>
            <a:r>
              <a:rPr lang="fr-FR" sz="2000" dirty="0">
                <a:solidFill>
                  <a:schemeClr val="accent1"/>
                </a:solidFill>
              </a:rPr>
              <a:t> (type) en le mettant devant l'identificateur de la variable à convertir.</a:t>
            </a:r>
          </a:p>
          <a:p>
            <a:pPr marL="0" indent="0" eaLnBrk="1" fontAlgn="auto" hangingPunct="1">
              <a:spcAft>
                <a:spcPts val="0"/>
              </a:spcAft>
              <a:buClr>
                <a:schemeClr val="accent3"/>
              </a:buClr>
              <a:buFont typeface="Wingdings 2"/>
              <a:buNone/>
              <a:defRPr/>
            </a:pPr>
            <a:endParaRPr lang="fr-FR" sz="2000" b="1" dirty="0">
              <a:solidFill>
                <a:schemeClr val="accent1"/>
              </a:solidFill>
            </a:endParaRP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47</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539750" y="2348880"/>
            <a:ext cx="7054850" cy="4509120"/>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20484" name="Espace réservé du contenu 3"/>
          <p:cNvSpPr>
            <a:spLocks noGrp="1"/>
          </p:cNvSpPr>
          <p:nvPr>
            <p:ph sz="quarter" idx="1"/>
          </p:nvPr>
        </p:nvSpPr>
        <p:spPr>
          <a:xfrm>
            <a:off x="468313" y="1556793"/>
            <a:ext cx="8424862" cy="5040560"/>
          </a:xfrm>
        </p:spPr>
        <p:txBody>
          <a:bodyPr/>
          <a:lstStyle/>
          <a:p>
            <a:pPr marL="0" indent="0" eaLnBrk="1" hangingPunct="1">
              <a:buFont typeface="Wingdings 2" pitchFamily="18" charset="2"/>
              <a:buNone/>
            </a:pPr>
            <a:r>
              <a:rPr lang="fr-FR" b="1" dirty="0">
                <a:solidFill>
                  <a:schemeClr val="accent1"/>
                </a:solidFill>
              </a:rPr>
              <a:t>L'opérateur de conversion de type :</a:t>
            </a:r>
            <a:br>
              <a:rPr lang="fr-FR" b="1" dirty="0">
                <a:solidFill>
                  <a:schemeClr val="accent1"/>
                </a:solidFill>
              </a:rPr>
            </a:br>
            <a:r>
              <a:rPr lang="fr-FR" sz="2000" dirty="0">
                <a:solidFill>
                  <a:schemeClr val="accent1"/>
                </a:solidFill>
              </a:rPr>
              <a:t>Exemple : </a:t>
            </a: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endParaRPr lang="fr-FR" sz="2000" dirty="0">
              <a:solidFill>
                <a:schemeClr val="accent1"/>
              </a:solidFill>
            </a:endParaRPr>
          </a:p>
          <a:p>
            <a:pPr marL="0" indent="0" eaLnBrk="1" hangingPunct="1">
              <a:buFont typeface="Wingdings 2" pitchFamily="18" charset="2"/>
              <a:buNone/>
            </a:pPr>
            <a:r>
              <a:rPr lang="fr-FR" sz="2000" dirty="0">
                <a:solidFill>
                  <a:schemeClr val="accent1"/>
                </a:solidFill>
              </a:rPr>
              <a:t>						Résultat :</a:t>
            </a:r>
            <a:br>
              <a:rPr lang="fr-FR" sz="2000" dirty="0">
                <a:solidFill>
                  <a:schemeClr val="accent1"/>
                </a:solidFill>
              </a:rPr>
            </a:br>
            <a:endParaRPr lang="fr-FR" sz="2000" dirty="0">
              <a:solidFill>
                <a:schemeClr val="accent1"/>
              </a:solidFill>
            </a:endParaRPr>
          </a:p>
          <a:p>
            <a:pPr marL="0" indent="0" eaLnBrk="1" hangingPunct="1">
              <a:buFont typeface="Wingdings 2" pitchFamily="18" charset="2"/>
              <a:buNone/>
            </a:pPr>
            <a:endParaRPr lang="fr-FR" sz="2000" b="1" dirty="0">
              <a:solidFill>
                <a:schemeClr val="accent1"/>
              </a:solidFill>
            </a:endParaRPr>
          </a:p>
          <a:p>
            <a:pPr marL="0" indent="0" eaLnBrk="1" hangingPunct="1">
              <a:buFont typeface="Wingdings 2" pitchFamily="18" charset="2"/>
              <a:buNone/>
            </a:pPr>
            <a:br>
              <a:rPr lang="fr-FR" b="1" dirty="0">
                <a:solidFill>
                  <a:schemeClr val="accent1"/>
                </a:solidFill>
              </a:rPr>
            </a:br>
            <a:r>
              <a:rPr lang="fr-FR" b="1" dirty="0">
                <a:solidFill>
                  <a:schemeClr val="accent1"/>
                </a:solidFill>
              </a:rPr>
              <a:t>	</a:t>
            </a: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20485" name="Picture 3"/>
          <p:cNvPicPr>
            <a:picLocks noChangeAspect="1" noChangeArrowheads="1"/>
          </p:cNvPicPr>
          <p:nvPr/>
        </p:nvPicPr>
        <p:blipFill>
          <a:blip r:embed="rId3" cstate="print"/>
          <a:srcRect/>
          <a:stretch>
            <a:fillRect/>
          </a:stretch>
        </p:blipFill>
        <p:spPr bwMode="auto">
          <a:xfrm>
            <a:off x="7164388" y="3114675"/>
            <a:ext cx="1724025" cy="542925"/>
          </a:xfrm>
          <a:prstGeom prst="rect">
            <a:avLst/>
          </a:prstGeom>
          <a:noFill/>
          <a:ln w="9525">
            <a:solidFill>
              <a:srgbClr val="0070C0"/>
            </a:solidFill>
            <a:miter lim="800000"/>
            <a:headEnd/>
            <a:tailEnd/>
          </a:ln>
          <a:effectLst/>
        </p:spPr>
      </p:pic>
      <p:sp>
        <p:nvSpPr>
          <p:cNvPr id="9" name="Flèche droite 8"/>
          <p:cNvSpPr/>
          <p:nvPr/>
        </p:nvSpPr>
        <p:spPr>
          <a:xfrm>
            <a:off x="458788" y="5045075"/>
            <a:ext cx="647700" cy="1905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grpSp>
        <p:nvGrpSpPr>
          <p:cNvPr id="2" name="Groupe 5"/>
          <p:cNvGrpSpPr>
            <a:grpSpLocks/>
          </p:cNvGrpSpPr>
          <p:nvPr/>
        </p:nvGrpSpPr>
        <p:grpSpPr bwMode="auto">
          <a:xfrm>
            <a:off x="61913" y="4691063"/>
            <a:ext cx="720725" cy="709612"/>
            <a:chOff x="203122" y="4653137"/>
            <a:chExt cx="720080" cy="709130"/>
          </a:xfrm>
        </p:grpSpPr>
        <p:sp>
          <p:nvSpPr>
            <p:cNvPr id="7" name="Organigramme : Extraire 6"/>
            <p:cNvSpPr/>
            <p:nvPr/>
          </p:nvSpPr>
          <p:spPr>
            <a:xfrm>
              <a:off x="203122" y="4653137"/>
              <a:ext cx="720080" cy="648846"/>
            </a:xfrm>
            <a:prstGeom prst="flowChartExtract">
              <a:avLst/>
            </a:prstGeom>
            <a:solidFill>
              <a:srgbClr val="FFFF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sp>
          <p:nvSpPr>
            <p:cNvPr id="20489" name="ZoneTexte 7"/>
            <p:cNvSpPr txBox="1">
              <a:spLocks noChangeArrowheads="1"/>
            </p:cNvSpPr>
            <p:nvPr/>
          </p:nvSpPr>
          <p:spPr bwMode="auto">
            <a:xfrm>
              <a:off x="203122" y="4839047"/>
              <a:ext cx="720080" cy="523220"/>
            </a:xfrm>
            <a:prstGeom prst="rect">
              <a:avLst/>
            </a:prstGeom>
            <a:noFill/>
            <a:ln w="9525">
              <a:noFill/>
              <a:miter lim="800000"/>
              <a:headEnd/>
              <a:tailEnd/>
            </a:ln>
          </p:spPr>
          <p:txBody>
            <a:bodyPr>
              <a:spAutoFit/>
            </a:bodyPr>
            <a:lstStyle/>
            <a:p>
              <a:pPr algn="ctr"/>
              <a:r>
                <a:rPr lang="fr-FR" sz="2800">
                  <a:solidFill>
                    <a:srgbClr val="FF0000"/>
                  </a:solidFill>
                  <a:latin typeface="AcmeFont" pitchFamily="2" charset="0"/>
                </a:rPr>
                <a:t>!</a:t>
              </a:r>
            </a:p>
          </p:txBody>
        </p:sp>
      </p:grpSp>
      <p:sp>
        <p:nvSpPr>
          <p:cNvPr id="10" name="Espace réservé du numéro de diapositive 9"/>
          <p:cNvSpPr>
            <a:spLocks noGrp="1"/>
          </p:cNvSpPr>
          <p:nvPr>
            <p:ph type="sldNum" sz="quarter" idx="12"/>
          </p:nvPr>
        </p:nvSpPr>
        <p:spPr/>
        <p:txBody>
          <a:bodyPr>
            <a:normAutofit fontScale="85000" lnSpcReduction="20000"/>
          </a:bodyPr>
          <a:lstStyle/>
          <a:p>
            <a:fld id="{3060AD8A-9F0A-40BB-932D-16B43FF8C133}" type="slidenum">
              <a:rPr lang="fr-FR" smtClean="0"/>
              <a:pPr/>
              <a:t>48</a:t>
            </a:fld>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915816" y="1745432"/>
            <a:ext cx="5130800" cy="5112568"/>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Opérateurs</a:t>
            </a:r>
          </a:p>
        </p:txBody>
      </p:sp>
      <p:sp>
        <p:nvSpPr>
          <p:cNvPr id="21508" name="Espace réservé du contenu 3"/>
          <p:cNvSpPr>
            <a:spLocks noGrp="1"/>
          </p:cNvSpPr>
          <p:nvPr>
            <p:ph sz="quarter" idx="1"/>
          </p:nvPr>
        </p:nvSpPr>
        <p:spPr>
          <a:xfrm>
            <a:off x="468313" y="1700809"/>
            <a:ext cx="8424862" cy="4824536"/>
          </a:xfrm>
        </p:spPr>
        <p:txBody>
          <a:bodyPr/>
          <a:lstStyle/>
          <a:p>
            <a:pPr marL="0" indent="0" eaLnBrk="1" hangingPunct="1">
              <a:buFont typeface="Wingdings 2" pitchFamily="18" charset="2"/>
              <a:buNone/>
            </a:pPr>
            <a:r>
              <a:rPr lang="fr-FR" b="1" dirty="0">
                <a:solidFill>
                  <a:schemeClr val="accent1"/>
                </a:solidFill>
              </a:rPr>
              <a:t>La priorité </a:t>
            </a:r>
            <a:br>
              <a:rPr lang="fr-FR" b="1" dirty="0">
                <a:solidFill>
                  <a:schemeClr val="accent1"/>
                </a:solidFill>
              </a:rPr>
            </a:br>
            <a:r>
              <a:rPr lang="fr-FR" b="1" dirty="0">
                <a:solidFill>
                  <a:schemeClr val="accent1"/>
                </a:solidFill>
              </a:rPr>
              <a:t>des opérateurs:</a:t>
            </a:r>
            <a:br>
              <a:rPr lang="fr-FR" b="1" dirty="0">
                <a:solidFill>
                  <a:schemeClr val="accent1"/>
                </a:solidFill>
              </a:rPr>
            </a:br>
            <a:br>
              <a:rPr lang="fr-FR" b="1" dirty="0">
                <a:solidFill>
                  <a:schemeClr val="accent1"/>
                </a:solidFill>
              </a:rPr>
            </a:br>
            <a:r>
              <a:rPr lang="fr-FR" b="1" dirty="0">
                <a:solidFill>
                  <a:schemeClr val="accent1"/>
                </a:solidFill>
              </a:rPr>
              <a:t>	</a:t>
            </a: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49</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Structure d’un programme C</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E675090B-86E6-4B1A-AFE4-1793D6BAA834}" type="slidenum">
              <a:rPr lang="fr-FR" smtClean="0"/>
              <a:pPr>
                <a:defRPr/>
              </a:pPr>
              <a:t>5</a:t>
            </a:fld>
            <a:endParaRPr lang="fr-FR"/>
          </a:p>
        </p:txBody>
      </p:sp>
      <p:sp>
        <p:nvSpPr>
          <p:cNvPr id="4" name="Espace réservé du contenu 3"/>
          <p:cNvSpPr>
            <a:spLocks noGrp="1"/>
          </p:cNvSpPr>
          <p:nvPr>
            <p:ph sz="quarter" idx="1"/>
          </p:nvPr>
        </p:nvSpPr>
        <p:spPr>
          <a:xfrm>
            <a:off x="457200" y="1700808"/>
            <a:ext cx="8686800" cy="4392017"/>
          </a:xfrm>
        </p:spPr>
        <p:txBody>
          <a:bodyPr rtlCol="0">
            <a:normAutofit fontScale="775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Règles de bases</a:t>
            </a:r>
          </a:p>
          <a:p>
            <a:pPr marL="274320" indent="-274320" eaLnBrk="1" fontAlgn="auto" hangingPunct="1">
              <a:spcAft>
                <a:spcPts val="0"/>
              </a:spcAft>
              <a:buClr>
                <a:schemeClr val="accent3"/>
              </a:buClr>
              <a:buFont typeface="Wingdings 2"/>
              <a:buChar char=""/>
              <a:defRPr/>
            </a:pPr>
            <a:r>
              <a:rPr lang="fr-FR" dirty="0">
                <a:solidFill>
                  <a:srgbClr val="FF0000"/>
                </a:solidFill>
              </a:rPr>
              <a:t>#</a:t>
            </a:r>
            <a:r>
              <a:rPr lang="fr-FR" dirty="0" err="1">
                <a:solidFill>
                  <a:srgbClr val="FF0000"/>
                </a:solidFill>
              </a:rPr>
              <a:t>include</a:t>
            </a:r>
            <a:r>
              <a:rPr lang="fr-FR" dirty="0">
                <a:solidFill>
                  <a:srgbClr val="FF0000"/>
                </a:solidFill>
              </a:rPr>
              <a:t> </a:t>
            </a:r>
            <a:r>
              <a:rPr lang="fr-FR" dirty="0">
                <a:solidFill>
                  <a:schemeClr val="tx1">
                    <a:lumMod val="50000"/>
                    <a:lumOff val="50000"/>
                  </a:schemeClr>
                </a:solidFill>
              </a:rPr>
              <a:t>inclure les fichiers d'entête</a:t>
            </a:r>
            <a:endParaRPr lang="fr-FR" dirty="0">
              <a:solidFill>
                <a:schemeClr val="accent1"/>
              </a:solidFill>
            </a:endParaRP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Toutes instructions ou actions se termine par un  </a:t>
            </a:r>
            <a:r>
              <a:rPr lang="fr-FR" sz="3600" b="1" dirty="0">
                <a:solidFill>
                  <a:srgbClr val="FF0000"/>
                </a:solidFill>
              </a:rPr>
              <a:t>;</a:t>
            </a:r>
            <a:endParaRPr lang="fr-FR" b="1" dirty="0">
              <a:solidFill>
                <a:srgbClr val="FF0000"/>
              </a:solidFill>
            </a:endParaRP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Commentaires sur éventuellement sur plusieurs lignes </a:t>
            </a:r>
            <a:br>
              <a:rPr lang="fr-FR" dirty="0">
                <a:solidFill>
                  <a:schemeClr val="tx1">
                    <a:lumMod val="50000"/>
                    <a:lumOff val="50000"/>
                  </a:schemeClr>
                </a:solidFill>
              </a:rPr>
            </a:br>
            <a:r>
              <a:rPr lang="fr-FR" dirty="0">
                <a:solidFill>
                  <a:schemeClr val="tx1">
                    <a:lumMod val="50000"/>
                    <a:lumOff val="50000"/>
                  </a:schemeClr>
                </a:solidFill>
              </a:rPr>
              <a:t>        </a:t>
            </a:r>
            <a:r>
              <a:rPr lang="fr-FR" dirty="0">
                <a:solidFill>
                  <a:srgbClr val="00B050"/>
                </a:solidFill>
              </a:rPr>
              <a:t>début :</a:t>
            </a:r>
            <a:r>
              <a:rPr lang="fr-FR" dirty="0">
                <a:solidFill>
                  <a:schemeClr val="tx1">
                    <a:lumMod val="50000"/>
                    <a:lumOff val="50000"/>
                  </a:schemeClr>
                </a:solidFill>
              </a:rPr>
              <a:t> </a:t>
            </a:r>
            <a:r>
              <a:rPr lang="fr-FR" b="1" dirty="0">
                <a:solidFill>
                  <a:srgbClr val="C00000"/>
                </a:solidFill>
              </a:rPr>
              <a:t>/*</a:t>
            </a:r>
            <a:r>
              <a:rPr lang="fr-FR" dirty="0">
                <a:solidFill>
                  <a:schemeClr val="tx1">
                    <a:lumMod val="50000"/>
                    <a:lumOff val="50000"/>
                  </a:schemeClr>
                </a:solidFill>
              </a:rPr>
              <a:t>     </a:t>
            </a:r>
            <a:r>
              <a:rPr lang="fr-FR" dirty="0">
                <a:solidFill>
                  <a:srgbClr val="00B050"/>
                </a:solidFill>
              </a:rPr>
              <a:t>fin :</a:t>
            </a:r>
            <a:r>
              <a:rPr lang="fr-FR" dirty="0">
                <a:solidFill>
                  <a:schemeClr val="tx1">
                    <a:lumMod val="50000"/>
                    <a:lumOff val="50000"/>
                  </a:schemeClr>
                </a:solidFill>
              </a:rPr>
              <a:t> </a:t>
            </a:r>
            <a:r>
              <a:rPr lang="fr-FR" b="1" dirty="0">
                <a:solidFill>
                  <a:srgbClr val="C00000"/>
                </a:solidFill>
              </a:rPr>
              <a:t>*/</a:t>
            </a:r>
            <a:r>
              <a:rPr lang="fr-FR" dirty="0">
                <a:solidFill>
                  <a:schemeClr val="tx1">
                    <a:lumMod val="50000"/>
                    <a:lumOff val="50000"/>
                  </a:schemeClr>
                </a:solidFill>
              </a:rPr>
              <a:t> </a:t>
            </a:r>
            <a:br>
              <a:rPr lang="fr-FR" dirty="0">
                <a:solidFill>
                  <a:schemeClr val="tx1">
                    <a:lumMod val="50000"/>
                    <a:lumOff val="50000"/>
                  </a:schemeClr>
                </a:solidFill>
              </a:rPr>
            </a:br>
            <a:r>
              <a:rPr lang="fr-FR" dirty="0">
                <a:solidFill>
                  <a:schemeClr val="tx1">
                    <a:lumMod val="50000"/>
                    <a:lumOff val="50000"/>
                  </a:schemeClr>
                </a:solidFill>
              </a:rPr>
              <a:t>ou sur une seule ligne     </a:t>
            </a:r>
            <a:r>
              <a:rPr lang="fr-FR" b="1" dirty="0">
                <a:solidFill>
                  <a:srgbClr val="FF0000"/>
                </a:solidFill>
              </a:rPr>
              <a:t>//</a:t>
            </a:r>
            <a:r>
              <a:rPr lang="fr-FR" dirty="0">
                <a:solidFill>
                  <a:schemeClr val="tx1">
                    <a:lumMod val="50000"/>
                    <a:lumOff val="50000"/>
                  </a:schemeClr>
                </a:solidFill>
              </a:rPr>
              <a:t> </a:t>
            </a:r>
            <a:r>
              <a:rPr lang="fr-FR" dirty="0">
                <a:solidFill>
                  <a:srgbClr val="00B050"/>
                </a:solidFill>
              </a:rPr>
              <a:t>commentaire…</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Un bloc d'instruction commence par </a:t>
            </a:r>
            <a:r>
              <a:rPr lang="fr-FR" b="1" dirty="0">
                <a:solidFill>
                  <a:srgbClr val="C00000"/>
                </a:solidFill>
              </a:rPr>
              <a:t>{</a:t>
            </a:r>
            <a:r>
              <a:rPr lang="fr-FR" dirty="0">
                <a:solidFill>
                  <a:schemeClr val="tx1">
                    <a:lumMod val="50000"/>
                    <a:lumOff val="50000"/>
                  </a:schemeClr>
                </a:solidFill>
              </a:rPr>
              <a:t> et se termine par </a:t>
            </a:r>
            <a:r>
              <a:rPr lang="fr-FR" b="1" dirty="0">
                <a:solidFill>
                  <a:srgbClr val="C00000"/>
                </a:solidFill>
              </a:rPr>
              <a:t>}</a:t>
            </a:r>
            <a:r>
              <a:rPr lang="fr-FR" dirty="0">
                <a:solidFill>
                  <a:schemeClr val="tx1">
                    <a:lumMod val="50000"/>
                    <a:lumOff val="50000"/>
                  </a:schemeClr>
                </a:solidFill>
              </a:rPr>
              <a:t> </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Le langage C est sensible à la casse. Les mots du langage en minuscules. </a:t>
            </a:r>
          </a:p>
          <a:p>
            <a:pPr marL="274320" indent="-274320" eaLnBrk="1" fontAlgn="auto" hangingPunct="1">
              <a:spcAft>
                <a:spcPts val="0"/>
              </a:spcAft>
              <a:buClr>
                <a:schemeClr val="accent3"/>
              </a:buClr>
              <a:buFont typeface="Wingdings 2"/>
              <a:buChar char=""/>
              <a:defRPr/>
            </a:pPr>
            <a:r>
              <a:rPr lang="fr-FR" dirty="0">
                <a:solidFill>
                  <a:schemeClr val="tx1">
                    <a:lumMod val="50000"/>
                    <a:lumOff val="50000"/>
                  </a:schemeClr>
                </a:solidFill>
              </a:rPr>
              <a:t>Caractères autorisés pour les noms de variables</a:t>
            </a:r>
          </a:p>
          <a:p>
            <a:pPr marL="640080" lvl="1" indent="-246888" eaLnBrk="1" fontAlgn="auto" hangingPunct="1">
              <a:spcAft>
                <a:spcPts val="0"/>
              </a:spcAft>
              <a:buFont typeface="Wingdings 2"/>
              <a:buChar char=""/>
              <a:defRPr/>
            </a:pPr>
            <a:r>
              <a:rPr lang="fr-FR" dirty="0">
                <a:solidFill>
                  <a:schemeClr val="tx1">
                    <a:lumMod val="50000"/>
                    <a:lumOff val="50000"/>
                  </a:schemeClr>
                </a:solidFill>
              </a:rPr>
              <a:t>Lettres </a:t>
            </a:r>
            <a:r>
              <a:rPr lang="fr-FR" b="1" dirty="0">
                <a:solidFill>
                  <a:srgbClr val="C00000"/>
                </a:solidFill>
              </a:rPr>
              <a:t>non accentuées</a:t>
            </a:r>
          </a:p>
          <a:p>
            <a:pPr marL="640080" lvl="1" indent="-246888" eaLnBrk="1" fontAlgn="auto" hangingPunct="1">
              <a:spcAft>
                <a:spcPts val="0"/>
              </a:spcAft>
              <a:buFont typeface="Wingdings 2"/>
              <a:buChar char=""/>
              <a:defRPr/>
            </a:pPr>
            <a:r>
              <a:rPr lang="fr-FR" dirty="0">
                <a:solidFill>
                  <a:schemeClr val="tx1">
                    <a:lumMod val="50000"/>
                    <a:lumOff val="50000"/>
                  </a:schemeClr>
                </a:solidFill>
              </a:rPr>
              <a:t>Chiffres </a:t>
            </a:r>
            <a:r>
              <a:rPr lang="fr-FR" b="1" dirty="0">
                <a:solidFill>
                  <a:srgbClr val="C00000"/>
                </a:solidFill>
              </a:rPr>
              <a:t>sauf au début du nom</a:t>
            </a:r>
          </a:p>
          <a:p>
            <a:pPr marL="640080" lvl="1" indent="-246888" eaLnBrk="1" fontAlgn="auto" hangingPunct="1">
              <a:spcAft>
                <a:spcPts val="0"/>
              </a:spcAft>
              <a:buFont typeface="Wingdings 2"/>
              <a:buChar char=""/>
              <a:defRPr/>
            </a:pPr>
            <a:r>
              <a:rPr lang="fr-FR" dirty="0">
                <a:solidFill>
                  <a:schemeClr val="tx1">
                    <a:lumMod val="50000"/>
                    <a:lumOff val="50000"/>
                  </a:schemeClr>
                </a:solidFill>
              </a:rPr>
              <a:t>Caractère souligné </a:t>
            </a:r>
            <a:r>
              <a:rPr lang="fr-FR" b="1" dirty="0">
                <a:solidFill>
                  <a:srgbClr val="C00000"/>
                </a:solidFill>
              </a:rPr>
              <a:t>"_"</a:t>
            </a: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Conditionnelles</a:t>
            </a:r>
          </a:p>
        </p:txBody>
      </p:sp>
      <p:sp>
        <p:nvSpPr>
          <p:cNvPr id="4" name="Espace réservé du contenu 3"/>
          <p:cNvSpPr>
            <a:spLocks noGrp="1"/>
          </p:cNvSpPr>
          <p:nvPr>
            <p:ph sz="quarter" idx="1"/>
          </p:nvPr>
        </p:nvSpPr>
        <p:spPr>
          <a:xfrm>
            <a:off x="467544" y="1700809"/>
            <a:ext cx="8424862" cy="1656184"/>
          </a:xfrm>
        </p:spPr>
        <p:txBody>
          <a:bodyPr>
            <a:normAutofit fontScale="700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Elles permettent en fonction d'une condition, de choisir de faire une instruction ou un bloc d'instructions plutôt qu'un autre.</a:t>
            </a:r>
          </a:p>
          <a:p>
            <a:pPr marL="274320" indent="-274320" eaLnBrk="1" fontAlgn="auto" hangingPunct="1">
              <a:spcAft>
                <a:spcPts val="0"/>
              </a:spcAft>
              <a:buClr>
                <a:schemeClr val="accent3"/>
              </a:buClr>
              <a:buFont typeface="Wingdings 2"/>
              <a:buChar char=""/>
              <a:defRPr/>
            </a:pPr>
            <a:r>
              <a:rPr lang="fr-FR" b="1" dirty="0">
                <a:solidFill>
                  <a:schemeClr val="accent1"/>
                </a:solidFill>
              </a:rPr>
              <a:t>La structure &lt;SI … ALORS …&gt;</a:t>
            </a:r>
          </a:p>
          <a:p>
            <a:pPr marL="274320" indent="-274320" eaLnBrk="1" fontAlgn="auto" hangingPunct="1">
              <a:spcAft>
                <a:spcPts val="0"/>
              </a:spcAft>
              <a:buClr>
                <a:schemeClr val="accent3"/>
              </a:buClr>
              <a:buFont typeface="Wingdings 2"/>
              <a:buChar char=""/>
              <a:defRPr/>
            </a:pPr>
            <a:r>
              <a:rPr lang="fr-FR" b="1" dirty="0">
                <a:solidFill>
                  <a:schemeClr val="accent1"/>
                </a:solidFill>
              </a:rPr>
              <a:t>La structure &lt;SI … ALORS … SINON …&gt;</a:t>
            </a:r>
          </a:p>
          <a:p>
            <a:pPr marL="274320" indent="-274320" eaLnBrk="1" fontAlgn="auto" hangingPunct="1">
              <a:spcAft>
                <a:spcPts val="0"/>
              </a:spcAft>
              <a:buClr>
                <a:schemeClr val="accent3"/>
              </a:buClr>
              <a:buFont typeface="Wingdings 2"/>
              <a:buChar char=""/>
              <a:defRPr/>
            </a:pPr>
            <a:r>
              <a:rPr lang="fr-FR" b="1" dirty="0">
                <a:solidFill>
                  <a:schemeClr val="accent1"/>
                </a:solidFill>
              </a:rPr>
              <a:t>La structure choix</a:t>
            </a: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50</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Conditionnelles</a:t>
            </a:r>
          </a:p>
        </p:txBody>
      </p:sp>
      <p:sp>
        <p:nvSpPr>
          <p:cNvPr id="4" name="Espace réservé du contenu 3"/>
          <p:cNvSpPr>
            <a:spLocks noGrp="1"/>
          </p:cNvSpPr>
          <p:nvPr>
            <p:ph sz="quarter" idx="1"/>
          </p:nvPr>
        </p:nvSpPr>
        <p:spPr>
          <a:xfrm>
            <a:off x="467544" y="1772816"/>
            <a:ext cx="8424862" cy="1584176"/>
          </a:xfrm>
        </p:spPr>
        <p:txBody>
          <a:bodyPr>
            <a:normAutofit lnSpcReduction="10000"/>
          </a:bodyPr>
          <a:lstStyle/>
          <a:p>
            <a:pPr marL="0" indent="0" eaLnBrk="1" fontAlgn="auto" hangingPunct="1">
              <a:spcAft>
                <a:spcPts val="0"/>
              </a:spcAft>
              <a:buClr>
                <a:schemeClr val="accent3"/>
              </a:buClr>
              <a:buFont typeface="Wingdings 2"/>
              <a:buNone/>
              <a:defRPr/>
            </a:pPr>
            <a:r>
              <a:rPr lang="fr-FR" b="1" dirty="0">
                <a:solidFill>
                  <a:schemeClr val="accent1"/>
                </a:solidFill>
              </a:rPr>
              <a:t>La structure </a:t>
            </a:r>
            <a:r>
              <a:rPr lang="fr-FR" b="1" dirty="0">
                <a:solidFill>
                  <a:srgbClr val="C00000"/>
                </a:solidFill>
              </a:rPr>
              <a:t>&lt;SI … ALORS …&gt; </a:t>
            </a:r>
            <a:r>
              <a:rPr lang="fr-FR" b="1" dirty="0">
                <a:solidFill>
                  <a:schemeClr val="accent1"/>
                </a:solidFill>
              </a:rPr>
              <a:t>:</a:t>
            </a:r>
            <a:br>
              <a:rPr lang="fr-FR" b="1" dirty="0">
                <a:solidFill>
                  <a:schemeClr val="accent1"/>
                </a:solidFill>
              </a:rPr>
            </a:br>
            <a:r>
              <a:rPr lang="fr-FR" sz="2400" b="1" dirty="0">
                <a:solidFill>
                  <a:schemeClr val="accent1"/>
                </a:solidFill>
              </a:rPr>
              <a:t>Syntaxe :</a:t>
            </a:r>
            <a:br>
              <a:rPr lang="fr-FR" sz="2400" dirty="0">
                <a:solidFill>
                  <a:schemeClr val="accent1"/>
                </a:solidFill>
              </a:rPr>
            </a:br>
            <a:r>
              <a:rPr lang="fr-FR" sz="2400" dirty="0">
                <a:solidFill>
                  <a:schemeClr val="accent1"/>
                </a:solidFill>
              </a:rPr>
              <a:t>	</a:t>
            </a:r>
            <a:r>
              <a:rPr lang="fr-FR" sz="2400" dirty="0">
                <a:solidFill>
                  <a:srgbClr val="00B050"/>
                </a:solidFill>
                <a:latin typeface="Arial" pitchFamily="34" charset="0"/>
                <a:cs typeface="Arial" pitchFamily="34" charset="0"/>
              </a:rPr>
              <a:t>if (condition)  instruction;</a:t>
            </a:r>
            <a:br>
              <a:rPr lang="fr-FR" sz="2400" dirty="0">
                <a:solidFill>
                  <a:srgbClr val="00B050"/>
                </a:solidFill>
                <a:latin typeface="Arial" pitchFamily="34" charset="0"/>
                <a:cs typeface="Arial" pitchFamily="34" charset="0"/>
              </a:rPr>
            </a:br>
            <a:endParaRPr lang="fr-FR" sz="2400" dirty="0">
              <a:solidFill>
                <a:srgbClr val="00B050"/>
              </a:solidFill>
              <a:latin typeface="Arial" pitchFamily="34" charset="0"/>
              <a:cs typeface="Arial" pitchFamily="34" charset="0"/>
            </a:endParaRP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467544" y="2996952"/>
            <a:ext cx="7992887" cy="3456384"/>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51</a:t>
            </a:fld>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Conditionnelles</a:t>
            </a:r>
          </a:p>
        </p:txBody>
      </p:sp>
      <p:sp>
        <p:nvSpPr>
          <p:cNvPr id="4" name="Espace réservé du contenu 3"/>
          <p:cNvSpPr>
            <a:spLocks noGrp="1"/>
          </p:cNvSpPr>
          <p:nvPr>
            <p:ph sz="quarter" idx="1"/>
          </p:nvPr>
        </p:nvSpPr>
        <p:spPr>
          <a:xfrm>
            <a:off x="539552" y="1556792"/>
            <a:ext cx="8424862" cy="1656184"/>
          </a:xfrm>
        </p:spPr>
        <p:txBody>
          <a:bodyPr>
            <a:normAutofit fontScale="700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La structure </a:t>
            </a:r>
            <a:r>
              <a:rPr lang="fr-FR" b="1" dirty="0">
                <a:solidFill>
                  <a:srgbClr val="C00000"/>
                </a:solidFill>
              </a:rPr>
              <a:t>&lt;SI … ALORS …&gt; </a:t>
            </a:r>
            <a:r>
              <a:rPr lang="fr-FR" b="1" dirty="0">
                <a:solidFill>
                  <a:schemeClr val="accent1"/>
                </a:solidFill>
              </a:rPr>
              <a:t>:</a:t>
            </a:r>
            <a:br>
              <a:rPr lang="fr-FR" b="1" dirty="0">
                <a:solidFill>
                  <a:schemeClr val="accent1"/>
                </a:solidFill>
              </a:rPr>
            </a:br>
            <a:r>
              <a:rPr lang="fr-FR" sz="2400" b="1" dirty="0">
                <a:solidFill>
                  <a:schemeClr val="accent1"/>
                </a:solidFill>
              </a:rPr>
              <a:t>Syntaxe :    </a:t>
            </a:r>
            <a:r>
              <a:rPr lang="fr-FR" sz="2400" dirty="0">
                <a:solidFill>
                  <a:srgbClr val="00B050"/>
                </a:solidFill>
                <a:latin typeface="Arial" pitchFamily="34" charset="0"/>
                <a:cs typeface="Arial" pitchFamily="34" charset="0"/>
              </a:rPr>
              <a:t>if (condition) {</a:t>
            </a:r>
          </a:p>
          <a:p>
            <a:pPr marL="0" indent="0" eaLnBrk="1" fontAlgn="auto" hangingPunct="1">
              <a:spcAft>
                <a:spcPts val="0"/>
              </a:spcAft>
              <a:buClr>
                <a:schemeClr val="accent3"/>
              </a:buClr>
              <a:buFont typeface="Wingdings 2"/>
              <a:buNone/>
              <a:defRPr/>
            </a:pPr>
            <a:r>
              <a:rPr lang="fr-FR" sz="2400" dirty="0">
                <a:solidFill>
                  <a:srgbClr val="00B050"/>
                </a:solidFill>
                <a:latin typeface="Arial" pitchFamily="34" charset="0"/>
                <a:cs typeface="Arial" pitchFamily="34" charset="0"/>
              </a:rPr>
              <a:t>		instruction_1;</a:t>
            </a:r>
            <a:br>
              <a:rPr lang="fr-FR" sz="2400" dirty="0">
                <a:solidFill>
                  <a:srgbClr val="00B050"/>
                </a:solidFill>
                <a:latin typeface="Arial" pitchFamily="34" charset="0"/>
                <a:cs typeface="Arial" pitchFamily="34" charset="0"/>
              </a:rPr>
            </a:br>
            <a:r>
              <a:rPr lang="fr-FR" sz="2400" dirty="0">
                <a:solidFill>
                  <a:srgbClr val="00B050"/>
                </a:solidFill>
                <a:latin typeface="Arial" pitchFamily="34" charset="0"/>
                <a:cs typeface="Arial" pitchFamily="34" charset="0"/>
              </a:rPr>
              <a:t>		. . .</a:t>
            </a:r>
          </a:p>
          <a:p>
            <a:pPr marL="0" indent="0" eaLnBrk="1" fontAlgn="auto" hangingPunct="1">
              <a:spcAft>
                <a:spcPts val="0"/>
              </a:spcAft>
              <a:buClr>
                <a:schemeClr val="accent3"/>
              </a:buClr>
              <a:buFont typeface="Wingdings 2"/>
              <a:buNone/>
              <a:defRPr/>
            </a:pPr>
            <a:r>
              <a:rPr lang="fr-FR" sz="2400" dirty="0">
                <a:solidFill>
                  <a:srgbClr val="00B050"/>
                </a:solidFill>
                <a:latin typeface="Arial" pitchFamily="34" charset="0"/>
                <a:cs typeface="Arial" pitchFamily="34" charset="0"/>
              </a:rPr>
              <a:t>		</a:t>
            </a:r>
            <a:r>
              <a:rPr lang="fr-FR" sz="2400" dirty="0" err="1">
                <a:solidFill>
                  <a:srgbClr val="00B050"/>
                </a:solidFill>
                <a:latin typeface="Arial" pitchFamily="34" charset="0"/>
                <a:cs typeface="Arial" pitchFamily="34" charset="0"/>
              </a:rPr>
              <a:t>instruction_N</a:t>
            </a:r>
            <a:r>
              <a:rPr lang="fr-FR" sz="2400" dirty="0">
                <a:solidFill>
                  <a:srgbClr val="00B050"/>
                </a:solidFill>
                <a:latin typeface="Arial" pitchFamily="34" charset="0"/>
                <a:cs typeface="Arial" pitchFamily="34" charset="0"/>
              </a:rPr>
              <a:t>;</a:t>
            </a:r>
            <a:br>
              <a:rPr lang="fr-FR" sz="2400" dirty="0">
                <a:solidFill>
                  <a:srgbClr val="00B050"/>
                </a:solidFill>
                <a:latin typeface="Arial" pitchFamily="34" charset="0"/>
                <a:cs typeface="Arial" pitchFamily="34" charset="0"/>
              </a:rPr>
            </a:br>
            <a:r>
              <a:rPr lang="fr-FR" sz="2400" dirty="0">
                <a:solidFill>
                  <a:srgbClr val="00B050"/>
                </a:solidFill>
                <a:latin typeface="Arial" pitchFamily="34" charset="0"/>
                <a:cs typeface="Arial" pitchFamily="34" charset="0"/>
              </a:rPr>
              <a:t>	   }</a:t>
            </a: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971600" y="3140968"/>
            <a:ext cx="6264696" cy="3504656"/>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52</a:t>
            </a:fld>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Conditionnelles</a:t>
            </a:r>
          </a:p>
        </p:txBody>
      </p:sp>
      <p:sp>
        <p:nvSpPr>
          <p:cNvPr id="4" name="Espace réservé du contenu 3"/>
          <p:cNvSpPr>
            <a:spLocks noGrp="1"/>
          </p:cNvSpPr>
          <p:nvPr>
            <p:ph sz="quarter" idx="1"/>
          </p:nvPr>
        </p:nvSpPr>
        <p:spPr>
          <a:xfrm>
            <a:off x="467544" y="1700808"/>
            <a:ext cx="8424862" cy="2664296"/>
          </a:xfrm>
        </p:spPr>
        <p:txBody>
          <a:bodyPr>
            <a:normAutofit fontScale="92500" lnSpcReduction="20000"/>
          </a:bodyPr>
          <a:lstStyle/>
          <a:p>
            <a:pPr marL="0" indent="0" eaLnBrk="1" fontAlgn="auto" hangingPunct="1">
              <a:spcAft>
                <a:spcPts val="0"/>
              </a:spcAft>
              <a:buClr>
                <a:schemeClr val="accent3"/>
              </a:buClr>
              <a:buFont typeface="Wingdings 2"/>
              <a:buNone/>
              <a:defRPr/>
            </a:pPr>
            <a:r>
              <a:rPr lang="fr-FR" b="1" dirty="0">
                <a:solidFill>
                  <a:schemeClr val="accent1"/>
                </a:solidFill>
              </a:rPr>
              <a:t>La structure &lt;</a:t>
            </a:r>
            <a:r>
              <a:rPr lang="fr-FR" b="1" dirty="0">
                <a:solidFill>
                  <a:srgbClr val="C00000"/>
                </a:solidFill>
              </a:rPr>
              <a:t>SI … ALORS … SINON … </a:t>
            </a:r>
            <a:r>
              <a:rPr lang="fr-FR" b="1" dirty="0">
                <a:solidFill>
                  <a:schemeClr val="accent1"/>
                </a:solidFill>
              </a:rPr>
              <a:t>&gt; :</a:t>
            </a:r>
            <a:br>
              <a:rPr lang="fr-FR" b="1" dirty="0">
                <a:solidFill>
                  <a:schemeClr val="accent1"/>
                </a:solidFill>
              </a:rPr>
            </a:br>
            <a:r>
              <a:rPr lang="fr-FR" sz="2400" b="1" dirty="0">
                <a:solidFill>
                  <a:schemeClr val="accent1"/>
                </a:solidFill>
              </a:rPr>
              <a:t>Syntaxe : </a:t>
            </a:r>
            <a:br>
              <a:rPr lang="fr-FR" sz="2400" b="1" dirty="0">
                <a:solidFill>
                  <a:schemeClr val="accent1"/>
                </a:solidFill>
              </a:rPr>
            </a:br>
            <a:br>
              <a:rPr lang="fr-FR" sz="2400" b="1" dirty="0">
                <a:solidFill>
                  <a:schemeClr val="accent1"/>
                </a:solidFill>
              </a:rPr>
            </a:br>
            <a:r>
              <a:rPr lang="fr-FR" sz="2400" b="1" dirty="0">
                <a:solidFill>
                  <a:schemeClr val="accent1"/>
                </a:solidFill>
              </a:rPr>
              <a:t> </a:t>
            </a:r>
            <a:r>
              <a:rPr lang="fr-FR" sz="2400" dirty="0">
                <a:solidFill>
                  <a:srgbClr val="00B050"/>
                </a:solidFill>
                <a:latin typeface="Arial" pitchFamily="34" charset="0"/>
                <a:cs typeface="Arial" pitchFamily="34" charset="0"/>
              </a:rPr>
              <a:t>if (condition) {</a:t>
            </a:r>
          </a:p>
          <a:p>
            <a:pPr marL="0" indent="0" eaLnBrk="1" fontAlgn="auto" hangingPunct="1">
              <a:spcAft>
                <a:spcPts val="0"/>
              </a:spcAft>
              <a:buClr>
                <a:schemeClr val="accent3"/>
              </a:buClr>
              <a:buFont typeface="Wingdings 2"/>
              <a:buNone/>
              <a:defRPr/>
            </a:pPr>
            <a:r>
              <a:rPr lang="fr-FR" sz="2400" dirty="0">
                <a:solidFill>
                  <a:srgbClr val="00B050"/>
                </a:solidFill>
                <a:latin typeface="Arial" pitchFamily="34" charset="0"/>
                <a:cs typeface="Arial" pitchFamily="34" charset="0"/>
              </a:rPr>
              <a:t>	instructions;</a:t>
            </a:r>
            <a:br>
              <a:rPr lang="fr-FR" sz="2400" dirty="0">
                <a:solidFill>
                  <a:srgbClr val="00B050"/>
                </a:solidFill>
                <a:latin typeface="Arial" pitchFamily="34" charset="0"/>
                <a:cs typeface="Arial" pitchFamily="34" charset="0"/>
              </a:rPr>
            </a:br>
            <a:r>
              <a:rPr lang="fr-FR" sz="2400" dirty="0">
                <a:solidFill>
                  <a:srgbClr val="00B050"/>
                </a:solidFill>
                <a:latin typeface="Arial" pitchFamily="34" charset="0"/>
                <a:cs typeface="Arial" pitchFamily="34" charset="0"/>
              </a:rPr>
              <a:t> } </a:t>
            </a:r>
            <a:r>
              <a:rPr lang="fr-FR" sz="2400" dirty="0" err="1">
                <a:solidFill>
                  <a:srgbClr val="00B050"/>
                </a:solidFill>
                <a:latin typeface="Arial" pitchFamily="34" charset="0"/>
                <a:cs typeface="Arial" pitchFamily="34" charset="0"/>
              </a:rPr>
              <a:t>else</a:t>
            </a:r>
            <a:r>
              <a:rPr lang="fr-FR" sz="2400" dirty="0">
                <a:solidFill>
                  <a:srgbClr val="00B050"/>
                </a:solidFill>
                <a:latin typeface="Arial" pitchFamily="34" charset="0"/>
                <a:cs typeface="Arial" pitchFamily="34" charset="0"/>
              </a:rPr>
              <a:t> {</a:t>
            </a:r>
          </a:p>
          <a:p>
            <a:pPr marL="0" indent="0" eaLnBrk="1" fontAlgn="auto" hangingPunct="1">
              <a:spcAft>
                <a:spcPts val="0"/>
              </a:spcAft>
              <a:buClr>
                <a:schemeClr val="accent3"/>
              </a:buClr>
              <a:buFont typeface="Wingdings 2"/>
              <a:buNone/>
              <a:defRPr/>
            </a:pPr>
            <a:r>
              <a:rPr lang="fr-FR" sz="2400" dirty="0">
                <a:solidFill>
                  <a:srgbClr val="00B050"/>
                </a:solidFill>
                <a:latin typeface="Arial" pitchFamily="34" charset="0"/>
                <a:cs typeface="Arial" pitchFamily="34" charset="0"/>
              </a:rPr>
              <a:t>	instructions;</a:t>
            </a:r>
            <a:br>
              <a:rPr lang="fr-FR" sz="2400" dirty="0">
                <a:solidFill>
                  <a:srgbClr val="00B050"/>
                </a:solidFill>
                <a:latin typeface="Arial" pitchFamily="34" charset="0"/>
                <a:cs typeface="Arial" pitchFamily="34" charset="0"/>
              </a:rPr>
            </a:br>
            <a:r>
              <a:rPr lang="fr-FR" sz="2400" dirty="0">
                <a:solidFill>
                  <a:srgbClr val="00B050"/>
                </a:solidFill>
                <a:latin typeface="Arial" pitchFamily="34" charset="0"/>
                <a:cs typeface="Arial" pitchFamily="34" charset="0"/>
              </a:rPr>
              <a:t>}</a:t>
            </a: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3059832" y="2132856"/>
            <a:ext cx="5920727" cy="4032448"/>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53</a:t>
            </a:fld>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Conditionnelles</a:t>
            </a:r>
          </a:p>
        </p:txBody>
      </p:sp>
      <p:sp>
        <p:nvSpPr>
          <p:cNvPr id="4" name="Espace réservé du contenu 3"/>
          <p:cNvSpPr>
            <a:spLocks noGrp="1"/>
          </p:cNvSpPr>
          <p:nvPr>
            <p:ph sz="quarter" idx="1"/>
          </p:nvPr>
        </p:nvSpPr>
        <p:spPr>
          <a:xfrm>
            <a:off x="467544" y="1457474"/>
            <a:ext cx="8424862" cy="4995862"/>
          </a:xfrm>
        </p:spPr>
        <p:txBody>
          <a:bodyPr>
            <a:normAutofit fontScale="77500" lnSpcReduction="20000"/>
          </a:bodyPr>
          <a:lstStyle/>
          <a:p>
            <a:pPr marL="0" indent="0">
              <a:buClr>
                <a:schemeClr val="accent3"/>
              </a:buClr>
              <a:buNone/>
              <a:defRPr/>
            </a:pPr>
            <a:r>
              <a:rPr lang="fr-FR" sz="3000" b="1" dirty="0">
                <a:solidFill>
                  <a:schemeClr val="accent1"/>
                </a:solidFill>
              </a:rPr>
              <a:t>La structure choix </a:t>
            </a:r>
            <a:r>
              <a:rPr lang="fr-FR" sz="3200" dirty="0" err="1">
                <a:solidFill>
                  <a:srgbClr val="C00000"/>
                </a:solidFill>
                <a:latin typeface="Arial" pitchFamily="34" charset="0"/>
                <a:cs typeface="Arial" pitchFamily="34" charset="0"/>
              </a:rPr>
              <a:t>switch</a:t>
            </a:r>
            <a:r>
              <a:rPr lang="fr-FR" sz="3200" dirty="0">
                <a:solidFill>
                  <a:srgbClr val="00B050"/>
                </a:solidFill>
                <a:latin typeface="Arial" pitchFamily="34" charset="0"/>
                <a:cs typeface="Arial" pitchFamily="34" charset="0"/>
              </a:rPr>
              <a:t> </a:t>
            </a:r>
            <a:r>
              <a:rPr lang="fr-FR" sz="3000" b="1" dirty="0">
                <a:solidFill>
                  <a:schemeClr val="accent1"/>
                </a:solidFill>
              </a:rPr>
              <a:t>:</a:t>
            </a:r>
            <a:br>
              <a:rPr lang="fr-FR" b="1" dirty="0">
                <a:solidFill>
                  <a:schemeClr val="accent1"/>
                </a:solidFill>
              </a:rPr>
            </a:br>
            <a:r>
              <a:rPr lang="fr-FR" sz="2400" dirty="0">
                <a:solidFill>
                  <a:schemeClr val="accent1"/>
                </a:solidFill>
              </a:rPr>
              <a:t>Elle permet en fonction de différentes valeurs d'une variable de faire plusieurs actions, si aucune valeur n'est trouvée alors ce sont les instructions qui suivent </a:t>
            </a:r>
            <a:r>
              <a:rPr lang="fr-FR" sz="2400" dirty="0">
                <a:solidFill>
                  <a:srgbClr val="FF0000"/>
                </a:solidFill>
              </a:rPr>
              <a:t>default</a:t>
            </a:r>
            <a:r>
              <a:rPr lang="fr-FR" sz="2400" dirty="0">
                <a:solidFill>
                  <a:schemeClr val="accent1"/>
                </a:solidFill>
              </a:rPr>
              <a:t> qui sont exécutées.</a:t>
            </a:r>
            <a:br>
              <a:rPr lang="fr-FR" sz="2400" dirty="0">
                <a:solidFill>
                  <a:schemeClr val="accent1"/>
                </a:solidFill>
              </a:rPr>
            </a:br>
            <a:br>
              <a:rPr lang="fr-FR" b="1" dirty="0">
                <a:solidFill>
                  <a:schemeClr val="accent1"/>
                </a:solidFill>
              </a:rPr>
            </a:br>
            <a:r>
              <a:rPr lang="fr-FR" sz="2400" b="1" dirty="0">
                <a:solidFill>
                  <a:schemeClr val="accent1"/>
                </a:solidFill>
              </a:rPr>
              <a:t>Syntaxe :</a:t>
            </a:r>
            <a:br>
              <a:rPr lang="fr-FR" sz="2400" b="1" dirty="0">
                <a:solidFill>
                  <a:schemeClr val="accent1"/>
                </a:solidFill>
              </a:rPr>
            </a:br>
            <a:br>
              <a:rPr lang="fr-FR" sz="2400" b="1" dirty="0">
                <a:solidFill>
                  <a:schemeClr val="accent1"/>
                </a:solidFill>
              </a:rPr>
            </a:br>
            <a:r>
              <a:rPr lang="fr-FR" sz="2000" dirty="0">
                <a:solidFill>
                  <a:srgbClr val="00B050"/>
                </a:solidFill>
                <a:latin typeface="Arial" pitchFamily="34" charset="0"/>
                <a:cs typeface="Arial" pitchFamily="34" charset="0"/>
              </a:rPr>
              <a:t>switch( identificateur )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case valeur1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instruction_1;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case valeur2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instruction_2;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case valeur3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instruction_3;</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default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a:t>
            </a:r>
            <a:r>
              <a:rPr lang="fr-FR" sz="2000" dirty="0" err="1">
                <a:solidFill>
                  <a:srgbClr val="00B050"/>
                </a:solidFill>
                <a:latin typeface="Arial" pitchFamily="34" charset="0"/>
                <a:cs typeface="Arial" pitchFamily="34" charset="0"/>
              </a:rPr>
              <a:t>instruction_i</a:t>
            </a:r>
            <a:r>
              <a:rPr lang="fr-FR" sz="2000" dirty="0">
                <a:solidFill>
                  <a:srgbClr val="00B050"/>
                </a:solidFill>
                <a:latin typeface="Arial" pitchFamily="34" charset="0"/>
                <a:cs typeface="Arial" pitchFamily="34" charset="0"/>
              </a:rPr>
              <a:t>;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a:t>
            </a:r>
            <a:br>
              <a:rPr lang="fr-FR" sz="2000" dirty="0">
                <a:solidFill>
                  <a:srgbClr val="00B050"/>
                </a:solidFill>
                <a:latin typeface="Arial" pitchFamily="34" charset="0"/>
                <a:cs typeface="Arial" pitchFamily="34" charset="0"/>
              </a:rPr>
            </a:br>
            <a:endParaRPr lang="fr-FR" sz="2000" dirty="0">
              <a:solidFill>
                <a:srgbClr val="00B050"/>
              </a:solidFill>
              <a:latin typeface="Arial" pitchFamily="34" charset="0"/>
              <a:cs typeface="Arial" pitchFamily="34" charset="0"/>
            </a:endParaRP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3059832" y="2348880"/>
            <a:ext cx="5420220" cy="4364625"/>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54</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Conditionnelles</a:t>
            </a:r>
          </a:p>
        </p:txBody>
      </p:sp>
      <p:sp>
        <p:nvSpPr>
          <p:cNvPr id="4" name="Espace réservé du contenu 3"/>
          <p:cNvSpPr>
            <a:spLocks noGrp="1"/>
          </p:cNvSpPr>
          <p:nvPr>
            <p:ph sz="quarter" idx="1"/>
          </p:nvPr>
        </p:nvSpPr>
        <p:spPr>
          <a:xfrm>
            <a:off x="539552" y="1673498"/>
            <a:ext cx="8424862" cy="4779838"/>
          </a:xfrm>
        </p:spPr>
        <p:txBody>
          <a:bodyPr>
            <a:normAutofit fontScale="92500" lnSpcReduction="20000"/>
          </a:bodyPr>
          <a:lstStyle/>
          <a:p>
            <a:pPr marL="0" indent="0">
              <a:buClr>
                <a:schemeClr val="accent3"/>
              </a:buClr>
              <a:buNone/>
              <a:defRPr/>
            </a:pPr>
            <a:r>
              <a:rPr lang="fr-FR" sz="3000" b="1" dirty="0">
                <a:solidFill>
                  <a:schemeClr val="accent1"/>
                </a:solidFill>
              </a:rPr>
              <a:t>La structure choix </a:t>
            </a:r>
            <a:r>
              <a:rPr lang="fr-FR" sz="3200" dirty="0" err="1">
                <a:solidFill>
                  <a:srgbClr val="C00000"/>
                </a:solidFill>
                <a:latin typeface="Arial" pitchFamily="34" charset="0"/>
                <a:cs typeface="Arial" pitchFamily="34" charset="0"/>
              </a:rPr>
              <a:t>switch</a:t>
            </a:r>
            <a:r>
              <a:rPr lang="fr-FR" sz="3200" dirty="0">
                <a:solidFill>
                  <a:srgbClr val="00B050"/>
                </a:solidFill>
                <a:latin typeface="Arial" pitchFamily="34" charset="0"/>
                <a:cs typeface="Arial" pitchFamily="34" charset="0"/>
              </a:rPr>
              <a:t> </a:t>
            </a:r>
            <a:r>
              <a:rPr lang="fr-FR" sz="3000" b="1" dirty="0">
                <a:solidFill>
                  <a:schemeClr val="accent1"/>
                </a:solidFill>
              </a:rPr>
              <a:t>:</a:t>
            </a:r>
            <a:br>
              <a:rPr lang="fr-FR" b="1" dirty="0">
                <a:solidFill>
                  <a:schemeClr val="accent1"/>
                </a:solidFill>
              </a:rPr>
            </a:br>
            <a:r>
              <a:rPr lang="fr-FR" sz="2400" dirty="0">
                <a:solidFill>
                  <a:schemeClr val="accent1"/>
                </a:solidFill>
              </a:rPr>
              <a:t>Si deux valeurs correspondent à un même traitement on double le </a:t>
            </a:r>
            <a:r>
              <a:rPr lang="fr-FR" sz="2400" dirty="0">
                <a:solidFill>
                  <a:srgbClr val="FF0000"/>
                </a:solidFill>
              </a:rPr>
              <a:t>"case valeur :"  </a:t>
            </a:r>
            <a:br>
              <a:rPr lang="fr-FR" sz="2400" dirty="0">
                <a:solidFill>
                  <a:schemeClr val="accent1"/>
                </a:solidFill>
              </a:rPr>
            </a:br>
            <a:r>
              <a:rPr lang="fr-FR" sz="2400" b="1" dirty="0">
                <a:solidFill>
                  <a:schemeClr val="accent1"/>
                </a:solidFill>
              </a:rPr>
              <a:t>Syntaxe :</a:t>
            </a:r>
            <a:br>
              <a:rPr lang="fr-FR" sz="2400" b="1" dirty="0">
                <a:solidFill>
                  <a:schemeClr val="accent1"/>
                </a:solidFill>
              </a:rPr>
            </a:br>
            <a:br>
              <a:rPr lang="fr-FR" sz="2400" b="1" dirty="0">
                <a:solidFill>
                  <a:schemeClr val="accent1"/>
                </a:solidFill>
              </a:rPr>
            </a:br>
            <a:r>
              <a:rPr lang="fr-FR" sz="2000" dirty="0">
                <a:solidFill>
                  <a:srgbClr val="00B050"/>
                </a:solidFill>
                <a:latin typeface="Arial" pitchFamily="34" charset="0"/>
                <a:cs typeface="Arial" pitchFamily="34" charset="0"/>
              </a:rPr>
              <a:t>switch( identificateur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case valeur1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instruction_1;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case valeur2 :     </a:t>
            </a:r>
            <a:r>
              <a:rPr lang="fr-FR" sz="2000" dirty="0">
                <a:solidFill>
                  <a:srgbClr val="0070C0"/>
                </a:solidFill>
                <a:latin typeface="Arial" pitchFamily="34" charset="0"/>
                <a:cs typeface="Arial" pitchFamily="34" charset="0"/>
              </a:rPr>
              <a:t>( même traitement pour valeur2 et valeur3)</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case valeur3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instruction_3;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default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a:t>
            </a:r>
            <a:r>
              <a:rPr lang="fr-FR" sz="2000" dirty="0" err="1">
                <a:solidFill>
                  <a:srgbClr val="00B050"/>
                </a:solidFill>
                <a:latin typeface="Arial" pitchFamily="34" charset="0"/>
                <a:cs typeface="Arial" pitchFamily="34" charset="0"/>
              </a:rPr>
              <a:t>instruction_i</a:t>
            </a:r>
            <a:r>
              <a:rPr lang="fr-FR" sz="2000" dirty="0">
                <a:solidFill>
                  <a:srgbClr val="00B050"/>
                </a:solidFill>
                <a:latin typeface="Arial" pitchFamily="34" charset="0"/>
                <a:cs typeface="Arial" pitchFamily="34" charset="0"/>
              </a:rPr>
              <a:t>; </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		break;</a:t>
            </a:r>
            <a:br>
              <a:rPr lang="fr-FR" sz="2000" dirty="0">
                <a:solidFill>
                  <a:srgbClr val="00B050"/>
                </a:solidFill>
                <a:latin typeface="Arial" pitchFamily="34" charset="0"/>
                <a:cs typeface="Arial" pitchFamily="34" charset="0"/>
              </a:rPr>
            </a:br>
            <a:r>
              <a:rPr lang="fr-FR" sz="2000" dirty="0">
                <a:solidFill>
                  <a:srgbClr val="00B050"/>
                </a:solidFill>
                <a:latin typeface="Arial" pitchFamily="34" charset="0"/>
                <a:cs typeface="Arial" pitchFamily="34" charset="0"/>
              </a:rPr>
              <a:t>}</a:t>
            </a:r>
            <a:br>
              <a:rPr lang="fr-FR" sz="2000" dirty="0">
                <a:solidFill>
                  <a:srgbClr val="00B050"/>
                </a:solidFill>
                <a:latin typeface="Arial" pitchFamily="34" charset="0"/>
                <a:cs typeface="Arial" pitchFamily="34" charset="0"/>
              </a:rPr>
            </a:br>
            <a:endParaRPr lang="fr-FR" sz="2000" dirty="0">
              <a:solidFill>
                <a:srgbClr val="00B050"/>
              </a:solidFill>
              <a:latin typeface="Arial" pitchFamily="34" charset="0"/>
              <a:cs typeface="Arial" pitchFamily="34" charset="0"/>
            </a:endParaRP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55</a:t>
            </a:fld>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4" name="Espace réservé du contenu 3"/>
          <p:cNvSpPr>
            <a:spLocks noGrp="1"/>
          </p:cNvSpPr>
          <p:nvPr>
            <p:ph sz="quarter" idx="1"/>
          </p:nvPr>
        </p:nvSpPr>
        <p:spPr>
          <a:xfrm>
            <a:off x="468313" y="1772817"/>
            <a:ext cx="8424862" cy="4176463"/>
          </a:xfrm>
        </p:spPr>
        <p:txBody>
          <a:bodyPr>
            <a:normAutofit lnSpcReduction="10000"/>
          </a:bodyPr>
          <a:lstStyle/>
          <a:p>
            <a:pPr marL="0" indent="0" eaLnBrk="1" fontAlgn="auto" hangingPunct="1">
              <a:spcAft>
                <a:spcPts val="0"/>
              </a:spcAft>
              <a:buClr>
                <a:schemeClr val="accent3"/>
              </a:buClr>
              <a:buFont typeface="Wingdings 2"/>
              <a:buNone/>
              <a:defRPr/>
            </a:pPr>
            <a:r>
              <a:rPr lang="fr-FR" dirty="0">
                <a:solidFill>
                  <a:schemeClr val="accent1"/>
                </a:solidFill>
              </a:rPr>
              <a:t>Une structure itérative est la répétition d'une ou plusieurs instructions tant que la condition de sortie est VRAIE, en fonction des différents type de structures itératives la condition pourra être testée en début ou en fin de la structure.</a:t>
            </a:r>
          </a:p>
          <a:p>
            <a:pPr marL="0" indent="0" eaLnBrk="1" fontAlgn="auto" hangingPunct="1">
              <a:spcAft>
                <a:spcPts val="0"/>
              </a:spcAft>
              <a:buClr>
                <a:schemeClr val="accent3"/>
              </a:buClr>
              <a:buFont typeface="Wingdings 2"/>
              <a:buNone/>
              <a:defRPr/>
            </a:pPr>
            <a:endParaRPr lang="fr-FR" b="1" dirty="0">
              <a:solidFill>
                <a:schemeClr val="accent1"/>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La structure &lt;TANT QUE … FAIRE …&gt;</a:t>
            </a:r>
          </a:p>
          <a:p>
            <a:pPr marL="274320" indent="-274320" eaLnBrk="1" fontAlgn="auto" hangingPunct="1">
              <a:spcAft>
                <a:spcPts val="0"/>
              </a:spcAft>
              <a:buClr>
                <a:schemeClr val="accent3"/>
              </a:buClr>
              <a:buFont typeface="Wingdings 2"/>
              <a:buChar char=""/>
              <a:defRPr/>
            </a:pPr>
            <a:r>
              <a:rPr lang="fr-FR" b="1" dirty="0">
                <a:solidFill>
                  <a:schemeClr val="accent1"/>
                </a:solidFill>
              </a:rPr>
              <a:t>La structure &lt;FAIRE … TANT QUE …&gt;</a:t>
            </a:r>
          </a:p>
          <a:p>
            <a:pPr marL="274320" indent="-274320" eaLnBrk="1" fontAlgn="auto" hangingPunct="1">
              <a:spcAft>
                <a:spcPts val="0"/>
              </a:spcAft>
              <a:buClr>
                <a:schemeClr val="accent3"/>
              </a:buClr>
              <a:buFont typeface="Wingdings 2"/>
              <a:buChar char=""/>
              <a:defRPr/>
            </a:pPr>
            <a:r>
              <a:rPr lang="fr-FR" b="1" dirty="0">
                <a:solidFill>
                  <a:schemeClr val="accent1"/>
                </a:solidFill>
              </a:rPr>
              <a:t>La structure &lt;POUR … FAIRE … JUSQU'A …&gt;</a:t>
            </a: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56</a:t>
            </a:fld>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3492500" y="2852738"/>
            <a:ext cx="5688013" cy="4105275"/>
          </a:xfrm>
          <a:prstGeom prst="rect">
            <a:avLst/>
          </a:prstGeom>
          <a:noFill/>
          <a:ln w="9525">
            <a:noFill/>
            <a:miter lim="800000"/>
            <a:headEnd/>
            <a:tailEnd/>
          </a:ln>
          <a:effectLst/>
        </p:spPr>
      </p:pic>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34820" name="Espace réservé du contenu 3"/>
          <p:cNvSpPr>
            <a:spLocks noGrp="1"/>
          </p:cNvSpPr>
          <p:nvPr>
            <p:ph sz="quarter" idx="1"/>
          </p:nvPr>
        </p:nvSpPr>
        <p:spPr>
          <a:xfrm>
            <a:off x="468313" y="1628801"/>
            <a:ext cx="8424862" cy="4896544"/>
          </a:xfrm>
        </p:spPr>
        <p:txBody>
          <a:bodyPr/>
          <a:lstStyle/>
          <a:p>
            <a:pPr marL="0" indent="0" eaLnBrk="1" hangingPunct="1">
              <a:buFont typeface="Wingdings 2" pitchFamily="18" charset="2"/>
              <a:buNone/>
            </a:pPr>
            <a:r>
              <a:rPr lang="fr-FR" b="1" dirty="0">
                <a:solidFill>
                  <a:schemeClr val="accent1"/>
                </a:solidFill>
              </a:rPr>
              <a:t>La structure &lt;</a:t>
            </a:r>
            <a:r>
              <a:rPr lang="fr-FR" b="1" dirty="0">
                <a:solidFill>
                  <a:srgbClr val="C00000"/>
                </a:solidFill>
              </a:rPr>
              <a:t>TANT QUE … FAIRE </a:t>
            </a:r>
            <a:r>
              <a:rPr lang="fr-FR" b="1" dirty="0">
                <a:solidFill>
                  <a:schemeClr val="accent1"/>
                </a:solidFill>
              </a:rPr>
              <a:t>…&gt;</a:t>
            </a:r>
            <a:br>
              <a:rPr lang="fr-FR" b="1" dirty="0">
                <a:solidFill>
                  <a:schemeClr val="accent1"/>
                </a:solidFill>
              </a:rPr>
            </a:br>
            <a:r>
              <a:rPr lang="fr-FR" sz="2400" dirty="0">
                <a:solidFill>
                  <a:schemeClr val="accent1"/>
                </a:solidFill>
              </a:rPr>
              <a:t>Dans cette structure la </a:t>
            </a:r>
            <a:r>
              <a:rPr lang="fr-FR" sz="2400" dirty="0">
                <a:solidFill>
                  <a:srgbClr val="FF0000"/>
                </a:solidFill>
              </a:rPr>
              <a:t>condition</a:t>
            </a:r>
            <a:r>
              <a:rPr lang="fr-FR" sz="2400" dirty="0">
                <a:solidFill>
                  <a:schemeClr val="accent1"/>
                </a:solidFill>
              </a:rPr>
              <a:t> est testée au </a:t>
            </a:r>
            <a:r>
              <a:rPr lang="fr-FR" sz="2400" dirty="0">
                <a:solidFill>
                  <a:srgbClr val="FF0000"/>
                </a:solidFill>
              </a:rPr>
              <a:t>début</a:t>
            </a:r>
            <a:r>
              <a:rPr lang="fr-FR" sz="2400" dirty="0">
                <a:solidFill>
                  <a:schemeClr val="accent1"/>
                </a:solidFill>
              </a:rPr>
              <a:t>.</a:t>
            </a:r>
            <a:br>
              <a:rPr lang="fr-FR" sz="2400" dirty="0">
                <a:solidFill>
                  <a:schemeClr val="accent1"/>
                </a:solidFill>
              </a:rPr>
            </a:br>
            <a:br>
              <a:rPr lang="fr-FR" sz="2400" dirty="0">
                <a:solidFill>
                  <a:schemeClr val="accent1"/>
                </a:solidFill>
              </a:rPr>
            </a:br>
            <a:r>
              <a:rPr lang="fr-FR" sz="2400" b="1" dirty="0">
                <a:solidFill>
                  <a:schemeClr val="accent1"/>
                </a:solidFill>
              </a:rPr>
              <a:t>Syntaxe :</a:t>
            </a:r>
            <a:br>
              <a:rPr lang="fr-FR" sz="2400" dirty="0">
                <a:solidFill>
                  <a:schemeClr val="accent1"/>
                </a:solidFill>
              </a:rPr>
            </a:br>
            <a:r>
              <a:rPr lang="fr-FR" sz="2400" dirty="0" err="1">
                <a:solidFill>
                  <a:srgbClr val="00B050"/>
                </a:solidFill>
                <a:latin typeface="Arial" charset="0"/>
                <a:cs typeface="Arial" charset="0"/>
              </a:rPr>
              <a:t>while</a:t>
            </a:r>
            <a:r>
              <a:rPr lang="fr-FR" sz="2400" dirty="0">
                <a:solidFill>
                  <a:srgbClr val="00B050"/>
                </a:solidFill>
                <a:latin typeface="Arial" charset="0"/>
                <a:cs typeface="Arial" charset="0"/>
              </a:rPr>
              <a:t>   ( condition )  instruction:</a:t>
            </a:r>
          </a:p>
          <a:p>
            <a:pPr marL="0" indent="0" eaLnBrk="1" hangingPunct="1">
              <a:buFont typeface="Wingdings 2" pitchFamily="18" charset="2"/>
              <a:buNone/>
            </a:pPr>
            <a:r>
              <a:rPr lang="fr-FR" sz="2400" dirty="0">
                <a:solidFill>
                  <a:schemeClr val="accent1"/>
                </a:solidFill>
                <a:latin typeface="Arial" charset="0"/>
                <a:cs typeface="Arial" charset="0"/>
              </a:rPr>
              <a:t>Ou</a:t>
            </a:r>
            <a:br>
              <a:rPr lang="fr-FR" sz="2400" dirty="0">
                <a:solidFill>
                  <a:schemeClr val="accent1"/>
                </a:solidFill>
                <a:latin typeface="Arial" charset="0"/>
                <a:cs typeface="Arial" charset="0"/>
              </a:rPr>
            </a:br>
            <a:r>
              <a:rPr lang="fr-FR" sz="2400" dirty="0" err="1">
                <a:solidFill>
                  <a:srgbClr val="00B050"/>
                </a:solidFill>
                <a:latin typeface="Arial" charset="0"/>
                <a:cs typeface="Arial" charset="0"/>
              </a:rPr>
              <a:t>while</a:t>
            </a:r>
            <a:r>
              <a:rPr lang="fr-FR" sz="2400" dirty="0">
                <a:solidFill>
                  <a:srgbClr val="00B050"/>
                </a:solidFill>
                <a:latin typeface="Arial" charset="0"/>
                <a:cs typeface="Arial" charset="0"/>
              </a:rPr>
              <a:t>   (condition)</a:t>
            </a:r>
            <a:br>
              <a:rPr lang="fr-FR" sz="2400" dirty="0">
                <a:solidFill>
                  <a:srgbClr val="00B050"/>
                </a:solidFill>
                <a:latin typeface="Arial" charset="0"/>
                <a:cs typeface="Arial" charset="0"/>
              </a:rPr>
            </a:br>
            <a:r>
              <a:rPr lang="fr-FR" sz="2400" dirty="0">
                <a:solidFill>
                  <a:srgbClr val="00B050"/>
                </a:solidFill>
                <a:latin typeface="Arial" charset="0"/>
                <a:cs typeface="Arial" charset="0"/>
              </a:rPr>
              <a:t>{</a:t>
            </a:r>
            <a:br>
              <a:rPr lang="fr-FR" sz="2400" dirty="0">
                <a:solidFill>
                  <a:srgbClr val="00B050"/>
                </a:solidFill>
                <a:latin typeface="Arial" charset="0"/>
                <a:cs typeface="Arial" charset="0"/>
              </a:rPr>
            </a:br>
            <a:r>
              <a:rPr lang="fr-FR" sz="2400" dirty="0">
                <a:solidFill>
                  <a:srgbClr val="00B050"/>
                </a:solidFill>
                <a:latin typeface="Arial" charset="0"/>
                <a:cs typeface="Arial" charset="0"/>
              </a:rPr>
              <a:t>	instructions1 ;</a:t>
            </a:r>
            <a:br>
              <a:rPr lang="fr-FR" sz="2400" dirty="0">
                <a:solidFill>
                  <a:srgbClr val="00B050"/>
                </a:solidFill>
                <a:latin typeface="Arial" charset="0"/>
                <a:cs typeface="Arial" charset="0"/>
              </a:rPr>
            </a:br>
            <a:r>
              <a:rPr lang="fr-FR" sz="2400" dirty="0">
                <a:solidFill>
                  <a:srgbClr val="00B050"/>
                </a:solidFill>
                <a:latin typeface="Arial" charset="0"/>
                <a:cs typeface="Arial" charset="0"/>
              </a:rPr>
              <a:t>	. . .</a:t>
            </a:r>
            <a:br>
              <a:rPr lang="fr-FR" sz="2400" dirty="0">
                <a:solidFill>
                  <a:srgbClr val="00B050"/>
                </a:solidFill>
                <a:latin typeface="Arial" charset="0"/>
                <a:cs typeface="Arial" charset="0"/>
              </a:rPr>
            </a:br>
            <a:r>
              <a:rPr lang="fr-FR" sz="2400" dirty="0">
                <a:solidFill>
                  <a:srgbClr val="00B050"/>
                </a:solidFill>
                <a:latin typeface="Arial" charset="0"/>
                <a:cs typeface="Arial" charset="0"/>
              </a:rPr>
              <a:t>	</a:t>
            </a:r>
            <a:r>
              <a:rPr lang="fr-FR" sz="2400" dirty="0" err="1">
                <a:solidFill>
                  <a:srgbClr val="00B050"/>
                </a:solidFill>
                <a:latin typeface="Arial" charset="0"/>
                <a:cs typeface="Arial" charset="0"/>
              </a:rPr>
              <a:t>instructionN</a:t>
            </a:r>
            <a:r>
              <a:rPr lang="fr-FR" sz="2400" dirty="0">
                <a:solidFill>
                  <a:srgbClr val="00B050"/>
                </a:solidFill>
                <a:latin typeface="Arial" charset="0"/>
                <a:cs typeface="Arial" charset="0"/>
              </a:rPr>
              <a:t>;</a:t>
            </a:r>
          </a:p>
          <a:p>
            <a:pPr marL="0" indent="0" eaLnBrk="1" hangingPunct="1">
              <a:buFont typeface="Wingdings 2" pitchFamily="18" charset="2"/>
              <a:buNone/>
            </a:pPr>
            <a:r>
              <a:rPr lang="fr-FR" sz="2400" dirty="0">
                <a:solidFill>
                  <a:srgbClr val="00B050"/>
                </a:solidFill>
                <a:latin typeface="Arial" charset="0"/>
                <a:cs typeface="Arial" charset="0"/>
              </a:rPr>
              <a:t>}</a:t>
            </a: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57</a:t>
            </a:fld>
            <a:endParaRPr lang="fr-F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35842" name="Espace réservé du contenu 3"/>
          <p:cNvSpPr>
            <a:spLocks noGrp="1"/>
          </p:cNvSpPr>
          <p:nvPr>
            <p:ph sz="quarter" idx="1"/>
          </p:nvPr>
        </p:nvSpPr>
        <p:spPr>
          <a:xfrm>
            <a:off x="467544" y="1628800"/>
            <a:ext cx="8424862" cy="4608512"/>
          </a:xfrm>
        </p:spPr>
        <p:txBody>
          <a:bodyPr/>
          <a:lstStyle/>
          <a:p>
            <a:pPr marL="0" indent="0" eaLnBrk="1" hangingPunct="1">
              <a:buFont typeface="Wingdings 2" pitchFamily="18" charset="2"/>
              <a:buNone/>
            </a:pPr>
            <a:r>
              <a:rPr lang="fr-FR" b="1" dirty="0">
                <a:solidFill>
                  <a:schemeClr val="accent1"/>
                </a:solidFill>
              </a:rPr>
              <a:t>La structure &lt;</a:t>
            </a:r>
            <a:r>
              <a:rPr lang="fr-FR" b="1" dirty="0">
                <a:solidFill>
                  <a:srgbClr val="C00000"/>
                </a:solidFill>
              </a:rPr>
              <a:t>TANT QUE … FAIRE </a:t>
            </a:r>
            <a:r>
              <a:rPr lang="fr-FR" b="1" dirty="0">
                <a:solidFill>
                  <a:schemeClr val="accent1"/>
                </a:solidFill>
              </a:rPr>
              <a:t>…&gt;</a:t>
            </a:r>
            <a:br>
              <a:rPr lang="fr-FR" b="1" dirty="0">
                <a:solidFill>
                  <a:schemeClr val="accent1"/>
                </a:solidFill>
              </a:rPr>
            </a:br>
            <a:r>
              <a:rPr lang="fr-FR" sz="2400" dirty="0">
                <a:solidFill>
                  <a:schemeClr val="accent1"/>
                </a:solidFill>
              </a:rPr>
              <a:t>Exemples.</a:t>
            </a:r>
            <a:br>
              <a:rPr lang="fr-FR" sz="2400" dirty="0">
                <a:solidFill>
                  <a:schemeClr val="accent1"/>
                </a:solidFill>
              </a:rPr>
            </a:br>
            <a:br>
              <a:rPr lang="fr-FR" sz="2400" dirty="0">
                <a:solidFill>
                  <a:schemeClr val="accent1"/>
                </a:solidFill>
              </a:rPr>
            </a:b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35844" name="Picture 2"/>
          <p:cNvPicPr>
            <a:picLocks noChangeAspect="1" noChangeArrowheads="1"/>
          </p:cNvPicPr>
          <p:nvPr/>
        </p:nvPicPr>
        <p:blipFill>
          <a:blip r:embed="rId2" cstate="print"/>
          <a:srcRect/>
          <a:stretch>
            <a:fillRect/>
          </a:stretch>
        </p:blipFill>
        <p:spPr bwMode="auto">
          <a:xfrm>
            <a:off x="1979712" y="2132856"/>
            <a:ext cx="4533900" cy="1847850"/>
          </a:xfrm>
          <a:prstGeom prst="rect">
            <a:avLst/>
          </a:prstGeom>
          <a:ln>
            <a:noFill/>
          </a:ln>
          <a:effectLst>
            <a:outerShdw blurRad="292100" dist="139700" dir="2700000" algn="tl" rotWithShape="0">
              <a:srgbClr val="333333">
                <a:alpha val="65000"/>
              </a:srgbClr>
            </a:outerShdw>
          </a:effectLst>
        </p:spPr>
      </p:pic>
      <p:pic>
        <p:nvPicPr>
          <p:cNvPr id="35845" name="Picture 3"/>
          <p:cNvPicPr>
            <a:picLocks noChangeAspect="1" noChangeArrowheads="1"/>
          </p:cNvPicPr>
          <p:nvPr/>
        </p:nvPicPr>
        <p:blipFill>
          <a:blip r:embed="rId3" cstate="print"/>
          <a:srcRect/>
          <a:stretch>
            <a:fillRect/>
          </a:stretch>
        </p:blipFill>
        <p:spPr bwMode="auto">
          <a:xfrm>
            <a:off x="1979712" y="4149080"/>
            <a:ext cx="4533900" cy="2571750"/>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58</a:t>
            </a:fld>
            <a:endParaRPr lang="fr-F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36867" name="Espace réservé du contenu 3"/>
          <p:cNvSpPr>
            <a:spLocks noGrp="1"/>
          </p:cNvSpPr>
          <p:nvPr>
            <p:ph sz="quarter" idx="1"/>
          </p:nvPr>
        </p:nvSpPr>
        <p:spPr>
          <a:xfrm>
            <a:off x="468313" y="1628801"/>
            <a:ext cx="8424862" cy="4968552"/>
          </a:xfrm>
        </p:spPr>
        <p:txBody>
          <a:bodyPr>
            <a:normAutofit/>
          </a:bodyPr>
          <a:lstStyle/>
          <a:p>
            <a:pPr marL="0" indent="0" eaLnBrk="1" hangingPunct="1">
              <a:buFont typeface="Wingdings 2" pitchFamily="18" charset="2"/>
              <a:buNone/>
            </a:pPr>
            <a:r>
              <a:rPr lang="fr-FR" b="1" dirty="0">
                <a:solidFill>
                  <a:schemeClr val="accent1"/>
                </a:solidFill>
              </a:rPr>
              <a:t>La structure </a:t>
            </a:r>
            <a:r>
              <a:rPr lang="fr-FR" b="1" dirty="0">
                <a:solidFill>
                  <a:srgbClr val="C00000"/>
                </a:solidFill>
              </a:rPr>
              <a:t>&lt;FAIRE … TANT QUE …&gt;</a:t>
            </a:r>
            <a:br>
              <a:rPr lang="fr-FR" b="1" dirty="0">
                <a:solidFill>
                  <a:schemeClr val="accent1"/>
                </a:solidFill>
              </a:rPr>
            </a:br>
            <a:r>
              <a:rPr lang="fr-FR" sz="2400" dirty="0">
                <a:solidFill>
                  <a:schemeClr val="accent1"/>
                </a:solidFill>
              </a:rPr>
              <a:t>Dans cette structure la </a:t>
            </a:r>
            <a:r>
              <a:rPr lang="fr-FR" sz="2400" dirty="0">
                <a:solidFill>
                  <a:srgbClr val="FF0000"/>
                </a:solidFill>
              </a:rPr>
              <a:t>condition</a:t>
            </a:r>
            <a:r>
              <a:rPr lang="fr-FR" sz="2400" dirty="0">
                <a:solidFill>
                  <a:schemeClr val="accent1"/>
                </a:solidFill>
              </a:rPr>
              <a:t> est testée à la </a:t>
            </a:r>
            <a:r>
              <a:rPr lang="fr-FR" sz="2400" dirty="0">
                <a:solidFill>
                  <a:srgbClr val="FF0000"/>
                </a:solidFill>
              </a:rPr>
              <a:t>fin</a:t>
            </a:r>
            <a:r>
              <a:rPr lang="fr-FR" sz="2400" dirty="0">
                <a:solidFill>
                  <a:schemeClr val="accent1"/>
                </a:solidFill>
              </a:rPr>
              <a:t>.</a:t>
            </a:r>
            <a:br>
              <a:rPr lang="fr-FR" sz="2400" dirty="0">
                <a:solidFill>
                  <a:schemeClr val="accent1"/>
                </a:solidFill>
              </a:rPr>
            </a:br>
            <a:br>
              <a:rPr lang="fr-FR" sz="2400" dirty="0">
                <a:solidFill>
                  <a:schemeClr val="accent1"/>
                </a:solidFill>
              </a:rPr>
            </a:br>
            <a:r>
              <a:rPr lang="fr-FR" sz="2400" b="1" dirty="0">
                <a:solidFill>
                  <a:schemeClr val="accent1"/>
                </a:solidFill>
              </a:rPr>
              <a:t>Syntaxe :</a:t>
            </a:r>
            <a:br>
              <a:rPr lang="fr-FR" sz="2400" b="1" dirty="0">
                <a:solidFill>
                  <a:schemeClr val="accent1"/>
                </a:solidFill>
              </a:rPr>
            </a:br>
            <a:br>
              <a:rPr lang="fr-FR" sz="2400" dirty="0">
                <a:solidFill>
                  <a:schemeClr val="accent1"/>
                </a:solidFill>
              </a:rPr>
            </a:br>
            <a:r>
              <a:rPr lang="fr-FR" sz="2400" dirty="0">
                <a:solidFill>
                  <a:srgbClr val="00B050"/>
                </a:solidFill>
                <a:latin typeface="Arial" charset="0"/>
                <a:cs typeface="Arial" charset="0"/>
              </a:rPr>
              <a:t>do </a:t>
            </a:r>
            <a:br>
              <a:rPr lang="fr-FR" sz="2400" dirty="0">
                <a:solidFill>
                  <a:srgbClr val="00B050"/>
                </a:solidFill>
                <a:latin typeface="Arial" charset="0"/>
                <a:cs typeface="Arial" charset="0"/>
              </a:rPr>
            </a:br>
            <a:br>
              <a:rPr lang="fr-FR" sz="2400" dirty="0">
                <a:solidFill>
                  <a:srgbClr val="00B050"/>
                </a:solidFill>
                <a:latin typeface="Arial" charset="0"/>
                <a:cs typeface="Arial" charset="0"/>
              </a:rPr>
            </a:br>
            <a:r>
              <a:rPr lang="fr-FR" sz="2400" dirty="0">
                <a:solidFill>
                  <a:srgbClr val="00B050"/>
                </a:solidFill>
                <a:latin typeface="Arial" charset="0"/>
                <a:cs typeface="Arial" charset="0"/>
              </a:rPr>
              <a:t>	instruction ;</a:t>
            </a:r>
            <a:br>
              <a:rPr lang="fr-FR" sz="2400" dirty="0">
                <a:solidFill>
                  <a:srgbClr val="00B050"/>
                </a:solidFill>
                <a:latin typeface="Arial" charset="0"/>
                <a:cs typeface="Arial" charset="0"/>
              </a:rPr>
            </a:br>
            <a:br>
              <a:rPr lang="fr-FR" sz="2400" dirty="0">
                <a:solidFill>
                  <a:srgbClr val="00B050"/>
                </a:solidFill>
                <a:latin typeface="Arial" charset="0"/>
                <a:cs typeface="Arial" charset="0"/>
              </a:rPr>
            </a:br>
            <a:r>
              <a:rPr lang="fr-FR" sz="2400" dirty="0" err="1">
                <a:solidFill>
                  <a:srgbClr val="00B050"/>
                </a:solidFill>
                <a:latin typeface="Arial" charset="0"/>
                <a:cs typeface="Arial" charset="0"/>
              </a:rPr>
              <a:t>while</a:t>
            </a:r>
            <a:r>
              <a:rPr lang="fr-FR" sz="2400" dirty="0">
                <a:solidFill>
                  <a:srgbClr val="00B050"/>
                </a:solidFill>
                <a:latin typeface="Arial" charset="0"/>
                <a:cs typeface="Arial" charset="0"/>
              </a:rPr>
              <a:t>   ( condition ) ;</a:t>
            </a: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36868" name="Picture 2"/>
          <p:cNvPicPr>
            <a:picLocks noChangeAspect="1" noChangeArrowheads="1"/>
          </p:cNvPicPr>
          <p:nvPr/>
        </p:nvPicPr>
        <p:blipFill>
          <a:blip r:embed="rId2" cstate="print"/>
          <a:srcRect/>
          <a:stretch>
            <a:fillRect/>
          </a:stretch>
        </p:blipFill>
        <p:spPr bwMode="auto">
          <a:xfrm>
            <a:off x="4284663" y="2546350"/>
            <a:ext cx="3952875" cy="3981450"/>
          </a:xfrm>
          <a:prstGeom prst="rect">
            <a:avLst/>
          </a:prstGeom>
          <a:noFill/>
          <a:ln w="38100">
            <a:solidFill>
              <a:srgbClr val="0070C0"/>
            </a:solid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59</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Programme C minimum</a:t>
            </a:r>
          </a:p>
        </p:txBody>
      </p:sp>
      <p:sp>
        <p:nvSpPr>
          <p:cNvPr id="4" name="Espace réservé du numéro de diapositive 3"/>
          <p:cNvSpPr>
            <a:spLocks noGrp="1"/>
          </p:cNvSpPr>
          <p:nvPr>
            <p:ph type="sldNum" sz="quarter" idx="12"/>
          </p:nvPr>
        </p:nvSpPr>
        <p:spPr/>
        <p:txBody>
          <a:bodyPr>
            <a:normAutofit fontScale="85000" lnSpcReduction="20000"/>
          </a:bodyPr>
          <a:lstStyle/>
          <a:p>
            <a:pPr>
              <a:defRPr/>
            </a:pPr>
            <a:fld id="{E1BF94BB-E41F-4883-A3E1-647F73425A28}" type="slidenum">
              <a:rPr lang="fr-FR" smtClean="0"/>
              <a:pPr>
                <a:defRPr/>
              </a:pPr>
              <a:t>6</a:t>
            </a:fld>
            <a:endParaRPr lang="fr-FR"/>
          </a:p>
        </p:txBody>
      </p:sp>
      <p:pic>
        <p:nvPicPr>
          <p:cNvPr id="8197" name="Picture 2"/>
          <p:cNvPicPr>
            <a:picLocks noChangeAspect="1" noChangeArrowheads="1"/>
          </p:cNvPicPr>
          <p:nvPr/>
        </p:nvPicPr>
        <p:blipFill>
          <a:blip r:embed="rId2" cstate="print"/>
          <a:srcRect/>
          <a:stretch>
            <a:fillRect/>
          </a:stretch>
        </p:blipFill>
        <p:spPr bwMode="auto">
          <a:xfrm>
            <a:off x="3376247" y="3500439"/>
            <a:ext cx="5061438" cy="2579687"/>
          </a:xfrm>
          <a:prstGeom prst="rect">
            <a:avLst/>
          </a:prstGeom>
          <a:noFill/>
          <a:ln w="9525">
            <a:noFill/>
            <a:miter lim="800000"/>
            <a:headEnd/>
            <a:tailEnd/>
          </a:ln>
        </p:spPr>
      </p:pic>
      <p:pic>
        <p:nvPicPr>
          <p:cNvPr id="8198" name="Picture 5"/>
          <p:cNvPicPr>
            <a:picLocks noChangeAspect="1" noChangeArrowheads="1"/>
          </p:cNvPicPr>
          <p:nvPr/>
        </p:nvPicPr>
        <p:blipFill>
          <a:blip r:embed="rId3" cstate="print"/>
          <a:srcRect/>
          <a:stretch>
            <a:fillRect/>
          </a:stretch>
        </p:blipFill>
        <p:spPr bwMode="auto">
          <a:xfrm>
            <a:off x="611560" y="1556792"/>
            <a:ext cx="5000083" cy="2181933"/>
          </a:xfrm>
          <a:prstGeom prst="rect">
            <a:avLst/>
          </a:prstGeom>
          <a:noFill/>
          <a:ln w="9525">
            <a:noFill/>
            <a:miter lim="800000"/>
            <a:headEnd/>
            <a:tailEnd/>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37891" name="Espace réservé du contenu 3"/>
          <p:cNvSpPr>
            <a:spLocks noGrp="1"/>
          </p:cNvSpPr>
          <p:nvPr>
            <p:ph sz="quarter" idx="1"/>
          </p:nvPr>
        </p:nvSpPr>
        <p:spPr>
          <a:xfrm>
            <a:off x="468313" y="1484784"/>
            <a:ext cx="8424862" cy="5473229"/>
          </a:xfrm>
        </p:spPr>
        <p:txBody>
          <a:bodyPr/>
          <a:lstStyle/>
          <a:p>
            <a:pPr marL="0" indent="0" eaLnBrk="1" hangingPunct="1">
              <a:buFont typeface="Wingdings 2" pitchFamily="18" charset="2"/>
              <a:buNone/>
            </a:pPr>
            <a:r>
              <a:rPr lang="fr-FR" b="1" dirty="0">
                <a:solidFill>
                  <a:schemeClr val="accent1"/>
                </a:solidFill>
              </a:rPr>
              <a:t>La structure </a:t>
            </a:r>
            <a:r>
              <a:rPr lang="fr-FR" b="1" dirty="0">
                <a:solidFill>
                  <a:srgbClr val="C00000"/>
                </a:solidFill>
              </a:rPr>
              <a:t>&lt;FAIRE … TANT QUE …&gt;</a:t>
            </a:r>
            <a:br>
              <a:rPr lang="fr-FR" b="1" dirty="0">
                <a:solidFill>
                  <a:schemeClr val="accent1"/>
                </a:solidFill>
              </a:rPr>
            </a:br>
            <a:br>
              <a:rPr lang="fr-FR" b="1" dirty="0">
                <a:solidFill>
                  <a:schemeClr val="accent1"/>
                </a:solidFill>
              </a:rPr>
            </a:br>
            <a:r>
              <a:rPr lang="fr-FR" sz="2400" dirty="0">
                <a:solidFill>
                  <a:schemeClr val="accent1"/>
                </a:solidFill>
              </a:rPr>
              <a:t>Exemple :</a:t>
            </a:r>
            <a:br>
              <a:rPr lang="fr-FR" sz="2400" dirty="0">
                <a:solidFill>
                  <a:schemeClr val="accent1"/>
                </a:solidFill>
              </a:rPr>
            </a:br>
            <a:br>
              <a:rPr lang="fr-FR" sz="2400" dirty="0">
                <a:solidFill>
                  <a:schemeClr val="accent1"/>
                </a:solidFill>
              </a:rPr>
            </a:br>
            <a:br>
              <a:rPr lang="fr-FR" sz="2400" dirty="0">
                <a:solidFill>
                  <a:srgbClr val="00B050"/>
                </a:solidFill>
                <a:latin typeface="Arial" charset="0"/>
                <a:cs typeface="Arial" charset="0"/>
              </a:rPr>
            </a:br>
            <a:endParaRPr lang="fr-FR" sz="2400" dirty="0">
              <a:solidFill>
                <a:srgbClr val="00B050"/>
              </a:solidFill>
              <a:latin typeface="Arial" charset="0"/>
              <a:cs typeface="Arial" charset="0"/>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37893" name="Picture 3"/>
          <p:cNvPicPr>
            <a:picLocks noChangeAspect="1" noChangeArrowheads="1"/>
          </p:cNvPicPr>
          <p:nvPr/>
        </p:nvPicPr>
        <p:blipFill>
          <a:blip r:embed="rId2" cstate="print"/>
          <a:srcRect/>
          <a:stretch>
            <a:fillRect/>
          </a:stretch>
        </p:blipFill>
        <p:spPr bwMode="auto">
          <a:xfrm>
            <a:off x="1979712" y="2564904"/>
            <a:ext cx="6338538" cy="3600400"/>
          </a:xfrm>
          <a:prstGeom prst="rect">
            <a:avLst/>
          </a:prstGeom>
          <a:ln>
            <a:noFill/>
          </a:ln>
          <a:effectLst>
            <a:outerShdw blurRad="292100" dist="139700" dir="2700000" algn="tl" rotWithShape="0">
              <a:srgbClr val="333333">
                <a:alpha val="65000"/>
              </a:srgbClr>
            </a:outerShdw>
          </a:effectLst>
        </p:spPr>
      </p:pic>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60</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4" name="Espace réservé du contenu 3"/>
          <p:cNvSpPr>
            <a:spLocks noGrp="1"/>
          </p:cNvSpPr>
          <p:nvPr>
            <p:ph sz="quarter" idx="1"/>
          </p:nvPr>
        </p:nvSpPr>
        <p:spPr>
          <a:xfrm>
            <a:off x="468313" y="1772817"/>
            <a:ext cx="8424862" cy="4248472"/>
          </a:xfrm>
        </p:spPr>
        <p:txBody>
          <a:bodyPr>
            <a:normAutofit/>
          </a:bodyPr>
          <a:lstStyle/>
          <a:p>
            <a:pPr marL="0" indent="0" eaLnBrk="1" fontAlgn="auto" hangingPunct="1">
              <a:spcAft>
                <a:spcPts val="0"/>
              </a:spcAft>
              <a:buClr>
                <a:schemeClr val="accent3"/>
              </a:buClr>
              <a:buFont typeface="Wingdings 2"/>
              <a:buNone/>
              <a:defRPr/>
            </a:pPr>
            <a:r>
              <a:rPr lang="fr-FR" b="1" dirty="0">
                <a:solidFill>
                  <a:schemeClr val="accent1"/>
                </a:solidFill>
              </a:rPr>
              <a:t>La structure </a:t>
            </a:r>
            <a:r>
              <a:rPr lang="fr-FR" b="1" dirty="0">
                <a:solidFill>
                  <a:srgbClr val="C00000"/>
                </a:solidFill>
              </a:rPr>
              <a:t>&lt;POUR … FAIRE … JUSQU'A …&gt;</a:t>
            </a:r>
            <a:br>
              <a:rPr lang="fr-FR" b="1" dirty="0">
                <a:solidFill>
                  <a:schemeClr val="accent1"/>
                </a:solidFill>
              </a:rPr>
            </a:br>
            <a:r>
              <a:rPr lang="fr-FR" sz="2000" dirty="0">
                <a:solidFill>
                  <a:schemeClr val="accent1"/>
                </a:solidFill>
              </a:rPr>
              <a:t>Dans cette structure la </a:t>
            </a:r>
            <a:r>
              <a:rPr lang="fr-FR" sz="2000" dirty="0">
                <a:solidFill>
                  <a:srgbClr val="FF0000"/>
                </a:solidFill>
              </a:rPr>
              <a:t>condition</a:t>
            </a:r>
            <a:r>
              <a:rPr lang="fr-FR" sz="2000" dirty="0">
                <a:solidFill>
                  <a:schemeClr val="accent1"/>
                </a:solidFill>
              </a:rPr>
              <a:t> est testée au </a:t>
            </a:r>
            <a:r>
              <a:rPr lang="fr-FR" sz="2000" dirty="0">
                <a:solidFill>
                  <a:srgbClr val="FF0000"/>
                </a:solidFill>
              </a:rPr>
              <a:t>début</a:t>
            </a:r>
            <a:r>
              <a:rPr lang="fr-FR" sz="2000" dirty="0">
                <a:solidFill>
                  <a:schemeClr val="accent1"/>
                </a:solidFill>
              </a:rPr>
              <a:t>. Elle est composé de trois parties :</a:t>
            </a:r>
          </a:p>
          <a:p>
            <a:pPr marL="274320" indent="-274320" eaLnBrk="1" fontAlgn="auto" hangingPunct="1">
              <a:spcAft>
                <a:spcPts val="0"/>
              </a:spcAft>
              <a:buClr>
                <a:schemeClr val="accent3"/>
              </a:buClr>
              <a:buFont typeface="Wingdings 2"/>
              <a:buChar char=""/>
              <a:defRPr/>
            </a:pPr>
            <a:r>
              <a:rPr lang="fr-FR" sz="2000" dirty="0">
                <a:solidFill>
                  <a:schemeClr val="accent1"/>
                </a:solidFill>
              </a:rPr>
              <a:t>partie </a:t>
            </a:r>
            <a:r>
              <a:rPr lang="fr-FR" sz="2000" dirty="0">
                <a:solidFill>
                  <a:schemeClr val="accent1"/>
                </a:solidFill>
                <a:latin typeface="Arial" pitchFamily="34" charset="0"/>
                <a:cs typeface="Arial" pitchFamily="34" charset="0"/>
              </a:rPr>
              <a:t>1</a:t>
            </a:r>
            <a:r>
              <a:rPr lang="fr-FR" sz="2000" dirty="0">
                <a:solidFill>
                  <a:schemeClr val="accent1"/>
                </a:solidFill>
              </a:rPr>
              <a:t> : Instruction ou plusieurs instructions qui sont exécutées une seule fois au début de la structure.</a:t>
            </a:r>
          </a:p>
          <a:p>
            <a:pPr marL="274320" indent="-274320" eaLnBrk="1" fontAlgn="auto" hangingPunct="1">
              <a:spcAft>
                <a:spcPts val="0"/>
              </a:spcAft>
              <a:buClr>
                <a:schemeClr val="accent3"/>
              </a:buClr>
              <a:buFont typeface="Wingdings 2"/>
              <a:buChar char=""/>
              <a:defRPr/>
            </a:pPr>
            <a:r>
              <a:rPr lang="fr-FR" sz="2000" dirty="0">
                <a:solidFill>
                  <a:schemeClr val="accent1"/>
                </a:solidFill>
              </a:rPr>
              <a:t>Partie 2 : L'instruction ou le bloc d'instructions exécutées à chaque itération.</a:t>
            </a:r>
          </a:p>
          <a:p>
            <a:pPr marL="274320" indent="-274320" eaLnBrk="1" fontAlgn="auto" hangingPunct="1">
              <a:spcAft>
                <a:spcPts val="0"/>
              </a:spcAft>
              <a:buClr>
                <a:schemeClr val="accent3"/>
              </a:buClr>
              <a:buFont typeface="Wingdings 2"/>
              <a:buChar char=""/>
              <a:defRPr/>
            </a:pPr>
            <a:r>
              <a:rPr lang="fr-FR" sz="2000" dirty="0">
                <a:solidFill>
                  <a:schemeClr val="accent1"/>
                </a:solidFill>
              </a:rPr>
              <a:t>Partie 3 : L'instruction ou plusieurs instructions qui sont exécutées à la fin de chaque itération </a:t>
            </a:r>
            <a:br>
              <a:rPr lang="fr-FR" sz="2400" dirty="0">
                <a:solidFill>
                  <a:schemeClr val="accent1"/>
                </a:solidFill>
              </a:rPr>
            </a:br>
            <a:br>
              <a:rPr lang="fr-FR" sz="2400" dirty="0">
                <a:solidFill>
                  <a:schemeClr val="accent1"/>
                </a:solidFill>
              </a:rPr>
            </a:br>
            <a:br>
              <a:rPr lang="fr-FR" sz="2400" dirty="0">
                <a:solidFill>
                  <a:srgbClr val="00B050"/>
                </a:solidFill>
                <a:latin typeface="Arial" pitchFamily="34" charset="0"/>
                <a:cs typeface="Arial" pitchFamily="34" charset="0"/>
              </a:rPr>
            </a:br>
            <a:endParaRPr lang="fr-FR" sz="2400" dirty="0">
              <a:solidFill>
                <a:srgbClr val="00B050"/>
              </a:solidFill>
              <a:latin typeface="Arial" pitchFamily="34" charset="0"/>
              <a:cs typeface="Arial" pitchFamily="34" charset="0"/>
            </a:endParaRPr>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a:p>
            <a:pPr marL="0" indent="0" eaLnBrk="1" fontAlgn="auto" hangingPunct="1">
              <a:spcAft>
                <a:spcPts val="0"/>
              </a:spcAft>
              <a:buClr>
                <a:schemeClr val="accent3"/>
              </a:buClr>
              <a:buFont typeface="Wingdings 2"/>
              <a:buNone/>
              <a:defRPr/>
            </a:pP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3060AD8A-9F0A-40BB-932D-16B43FF8C133}" type="slidenum">
              <a:rPr lang="fr-FR" smtClean="0"/>
              <a:pPr/>
              <a:t>61</a:t>
            </a:fld>
            <a:endParaRPr lang="fr-F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pic>
        <p:nvPicPr>
          <p:cNvPr id="39940" name="Picture 2"/>
          <p:cNvPicPr>
            <a:picLocks noChangeAspect="1" noChangeArrowheads="1"/>
          </p:cNvPicPr>
          <p:nvPr/>
        </p:nvPicPr>
        <p:blipFill>
          <a:blip r:embed="rId2" cstate="print"/>
          <a:srcRect/>
          <a:stretch>
            <a:fillRect/>
          </a:stretch>
        </p:blipFill>
        <p:spPr bwMode="auto">
          <a:xfrm>
            <a:off x="1835696" y="1772816"/>
            <a:ext cx="4857750" cy="4800600"/>
          </a:xfrm>
          <a:prstGeom prst="rect">
            <a:avLst/>
          </a:prstGeom>
          <a:noFill/>
          <a:ln w="38100">
            <a:solidFill>
              <a:srgbClr val="0070C0"/>
            </a:solidFill>
            <a:miter lim="800000"/>
            <a:headEnd/>
            <a:tailEnd/>
          </a:ln>
          <a:effectLst/>
        </p:spPr>
      </p:pic>
      <p:sp>
        <p:nvSpPr>
          <p:cNvPr id="39941" name="ZoneTexte 1"/>
          <p:cNvSpPr txBox="1">
            <a:spLocks noChangeArrowheads="1"/>
          </p:cNvSpPr>
          <p:nvPr/>
        </p:nvSpPr>
        <p:spPr bwMode="auto">
          <a:xfrm>
            <a:off x="4337050" y="1773238"/>
            <a:ext cx="719138" cy="584200"/>
          </a:xfrm>
          <a:prstGeom prst="rect">
            <a:avLst/>
          </a:prstGeom>
          <a:noFill/>
          <a:ln w="9525">
            <a:noFill/>
            <a:miter lim="800000"/>
            <a:headEnd/>
            <a:tailEnd/>
          </a:ln>
        </p:spPr>
        <p:txBody>
          <a:bodyPr>
            <a:spAutoFit/>
          </a:bodyPr>
          <a:lstStyle/>
          <a:p>
            <a:pPr algn="ctr"/>
            <a:r>
              <a:rPr lang="fr-FR" sz="3200">
                <a:solidFill>
                  <a:srgbClr val="7030A0"/>
                </a:solidFill>
              </a:rPr>
              <a:t>❶</a:t>
            </a:r>
            <a:endParaRPr lang="fr-FR">
              <a:solidFill>
                <a:srgbClr val="7030A0"/>
              </a:solidFill>
            </a:endParaRPr>
          </a:p>
        </p:txBody>
      </p:sp>
      <p:sp>
        <p:nvSpPr>
          <p:cNvPr id="39942" name="ZoneTexte 5"/>
          <p:cNvSpPr txBox="1">
            <a:spLocks noChangeArrowheads="1"/>
          </p:cNvSpPr>
          <p:nvPr/>
        </p:nvSpPr>
        <p:spPr bwMode="auto">
          <a:xfrm>
            <a:off x="6157913" y="3592513"/>
            <a:ext cx="719137" cy="584200"/>
          </a:xfrm>
          <a:prstGeom prst="rect">
            <a:avLst/>
          </a:prstGeom>
          <a:noFill/>
          <a:ln w="9525">
            <a:noFill/>
            <a:miter lim="800000"/>
            <a:headEnd/>
            <a:tailEnd/>
          </a:ln>
        </p:spPr>
        <p:txBody>
          <a:bodyPr>
            <a:spAutoFit/>
          </a:bodyPr>
          <a:lstStyle/>
          <a:p>
            <a:pPr algn="ctr"/>
            <a:r>
              <a:rPr lang="fr-FR" sz="3200">
                <a:solidFill>
                  <a:srgbClr val="FFC000"/>
                </a:solidFill>
              </a:rPr>
              <a:t>❷</a:t>
            </a:r>
          </a:p>
        </p:txBody>
      </p:sp>
      <p:sp>
        <p:nvSpPr>
          <p:cNvPr id="39943" name="ZoneTexte 6"/>
          <p:cNvSpPr txBox="1">
            <a:spLocks noChangeArrowheads="1"/>
          </p:cNvSpPr>
          <p:nvPr/>
        </p:nvSpPr>
        <p:spPr bwMode="auto">
          <a:xfrm>
            <a:off x="6156325" y="5010150"/>
            <a:ext cx="719138" cy="585788"/>
          </a:xfrm>
          <a:prstGeom prst="rect">
            <a:avLst/>
          </a:prstGeom>
          <a:noFill/>
          <a:ln w="9525">
            <a:noFill/>
            <a:miter lim="800000"/>
            <a:headEnd/>
            <a:tailEnd/>
          </a:ln>
        </p:spPr>
        <p:txBody>
          <a:bodyPr>
            <a:spAutoFit/>
          </a:bodyPr>
          <a:lstStyle/>
          <a:p>
            <a:pPr algn="ctr"/>
            <a:r>
              <a:rPr lang="fr-FR" sz="3200">
                <a:solidFill>
                  <a:srgbClr val="00B0F0"/>
                </a:solidFill>
              </a:rPr>
              <a:t>❸</a:t>
            </a:r>
          </a:p>
        </p:txBody>
      </p:sp>
      <p:sp>
        <p:nvSpPr>
          <p:cNvPr id="7" name="Espace réservé du numéro de diapositive 6"/>
          <p:cNvSpPr>
            <a:spLocks noGrp="1"/>
          </p:cNvSpPr>
          <p:nvPr>
            <p:ph type="sldNum" sz="quarter" idx="12"/>
          </p:nvPr>
        </p:nvSpPr>
        <p:spPr/>
        <p:txBody>
          <a:bodyPr>
            <a:normAutofit fontScale="85000" lnSpcReduction="20000"/>
          </a:bodyPr>
          <a:lstStyle/>
          <a:p>
            <a:fld id="{3060AD8A-9F0A-40BB-932D-16B43FF8C133}" type="slidenum">
              <a:rPr lang="fr-FR" smtClean="0"/>
              <a:pPr/>
              <a:t>62</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40963" name="Espace réservé du contenu 3"/>
          <p:cNvSpPr>
            <a:spLocks noGrp="1"/>
          </p:cNvSpPr>
          <p:nvPr>
            <p:ph sz="quarter" idx="1"/>
          </p:nvPr>
        </p:nvSpPr>
        <p:spPr>
          <a:xfrm>
            <a:off x="468313" y="1556793"/>
            <a:ext cx="8424862" cy="1728191"/>
          </a:xfrm>
        </p:spPr>
        <p:txBody>
          <a:bodyPr>
            <a:normAutofit fontScale="92500" lnSpcReduction="20000"/>
          </a:bodyPr>
          <a:lstStyle/>
          <a:p>
            <a:pPr marL="0" indent="0" eaLnBrk="1" hangingPunct="1">
              <a:buFont typeface="Wingdings 2" pitchFamily="18" charset="2"/>
              <a:buNone/>
            </a:pPr>
            <a:r>
              <a:rPr lang="fr-FR" b="1" dirty="0">
                <a:solidFill>
                  <a:schemeClr val="accent1"/>
                </a:solidFill>
              </a:rPr>
              <a:t>La structure </a:t>
            </a:r>
            <a:r>
              <a:rPr lang="fr-FR" b="1" dirty="0">
                <a:solidFill>
                  <a:srgbClr val="C00000"/>
                </a:solidFill>
              </a:rPr>
              <a:t>&lt;POUR … FAIRE … JUSQU'A …&gt;</a:t>
            </a:r>
            <a:br>
              <a:rPr lang="fr-FR" b="1" dirty="0">
                <a:solidFill>
                  <a:schemeClr val="accent1"/>
                </a:solidFill>
              </a:rPr>
            </a:br>
            <a:r>
              <a:rPr lang="fr-FR" sz="2000" dirty="0">
                <a:solidFill>
                  <a:schemeClr val="accent1"/>
                </a:solidFill>
              </a:rPr>
              <a:t>Syntaxe :</a:t>
            </a:r>
            <a:endParaRPr lang="fr-FR" sz="2000" b="1" dirty="0">
              <a:solidFill>
                <a:srgbClr val="00B050"/>
              </a:solidFill>
              <a:latin typeface="Arial" charset="0"/>
              <a:cs typeface="Arial" charset="0"/>
            </a:endParaRPr>
          </a:p>
          <a:p>
            <a:pPr marL="0" indent="0" eaLnBrk="1" hangingPunct="1">
              <a:buFont typeface="Wingdings 2" pitchFamily="18" charset="2"/>
              <a:buNone/>
            </a:pPr>
            <a:r>
              <a:rPr lang="fr-FR" sz="2000" b="1" dirty="0">
                <a:solidFill>
                  <a:srgbClr val="0070C0"/>
                </a:solidFill>
                <a:latin typeface="Arial" charset="0"/>
                <a:cs typeface="Arial" charset="0"/>
              </a:rPr>
              <a:t>for (</a:t>
            </a:r>
            <a:r>
              <a:rPr lang="fr-FR" sz="2000" b="1" dirty="0">
                <a:solidFill>
                  <a:srgbClr val="7030A0"/>
                </a:solidFill>
                <a:latin typeface="Arial" charset="0"/>
                <a:cs typeface="Arial" charset="0"/>
              </a:rPr>
              <a:t>inst_1</a:t>
            </a:r>
            <a:r>
              <a:rPr lang="fr-FR" sz="2000" b="1" dirty="0">
                <a:solidFill>
                  <a:srgbClr val="FF0000"/>
                </a:solidFill>
                <a:latin typeface="Arial" charset="0"/>
                <a:cs typeface="Arial" charset="0"/>
              </a:rPr>
              <a:t>,</a:t>
            </a:r>
            <a:r>
              <a:rPr lang="fr-FR" sz="2000" b="1" dirty="0">
                <a:solidFill>
                  <a:srgbClr val="00B050"/>
                </a:solidFill>
                <a:latin typeface="Arial" charset="0"/>
                <a:cs typeface="Arial" charset="0"/>
              </a:rPr>
              <a:t> </a:t>
            </a:r>
            <a:r>
              <a:rPr lang="fr-FR" sz="2000" b="1" dirty="0">
                <a:solidFill>
                  <a:srgbClr val="7030A0"/>
                </a:solidFill>
                <a:latin typeface="Arial" charset="0"/>
                <a:cs typeface="Arial" charset="0"/>
              </a:rPr>
              <a:t>…</a:t>
            </a:r>
            <a:r>
              <a:rPr lang="fr-FR" sz="2000" b="1" dirty="0">
                <a:solidFill>
                  <a:srgbClr val="00B050"/>
                </a:solidFill>
                <a:latin typeface="Arial" charset="0"/>
                <a:cs typeface="Arial" charset="0"/>
              </a:rPr>
              <a:t> </a:t>
            </a:r>
            <a:r>
              <a:rPr lang="fr-FR" sz="2000" b="1" dirty="0">
                <a:solidFill>
                  <a:srgbClr val="FF0000"/>
                </a:solidFill>
                <a:latin typeface="Arial" charset="0"/>
                <a:cs typeface="Arial" charset="0"/>
              </a:rPr>
              <a:t>,</a:t>
            </a:r>
            <a:r>
              <a:rPr lang="fr-FR" sz="2000" b="1" dirty="0">
                <a:solidFill>
                  <a:srgbClr val="00B050"/>
                </a:solidFill>
                <a:latin typeface="Arial" charset="0"/>
                <a:cs typeface="Arial" charset="0"/>
              </a:rPr>
              <a:t> </a:t>
            </a:r>
            <a:r>
              <a:rPr lang="fr-FR" sz="2000" b="1" dirty="0" err="1">
                <a:solidFill>
                  <a:srgbClr val="7030A0"/>
                </a:solidFill>
                <a:latin typeface="Arial" charset="0"/>
                <a:cs typeface="Arial" charset="0"/>
              </a:rPr>
              <a:t>inst_N</a:t>
            </a:r>
            <a:r>
              <a:rPr lang="fr-FR" sz="2000" b="1" dirty="0">
                <a:solidFill>
                  <a:srgbClr val="7030A0"/>
                </a:solidFill>
                <a:latin typeface="Arial" charset="0"/>
                <a:cs typeface="Arial" charset="0"/>
              </a:rPr>
              <a:t> d'</a:t>
            </a:r>
            <a:r>
              <a:rPr lang="fr-FR" sz="2000" b="1" dirty="0" err="1">
                <a:solidFill>
                  <a:srgbClr val="7030A0"/>
                </a:solidFill>
                <a:latin typeface="Arial" charset="0"/>
                <a:cs typeface="Arial" charset="0"/>
              </a:rPr>
              <a:t>init</a:t>
            </a:r>
            <a:r>
              <a:rPr lang="fr-FR" sz="2000" b="1" dirty="0">
                <a:solidFill>
                  <a:srgbClr val="7030A0"/>
                </a:solidFill>
                <a:latin typeface="Arial" charset="0"/>
                <a:cs typeface="Arial" charset="0"/>
              </a:rPr>
              <a:t> </a:t>
            </a:r>
            <a:r>
              <a:rPr lang="fr-FR" sz="2000" b="1" dirty="0">
                <a:solidFill>
                  <a:srgbClr val="FF0000"/>
                </a:solidFill>
                <a:latin typeface="Arial" charset="0"/>
                <a:cs typeface="Arial" charset="0"/>
              </a:rPr>
              <a:t>;</a:t>
            </a:r>
            <a:r>
              <a:rPr lang="fr-FR" sz="2000" b="1" dirty="0">
                <a:solidFill>
                  <a:srgbClr val="00B050"/>
                </a:solidFill>
                <a:latin typeface="Arial" charset="0"/>
                <a:cs typeface="Arial" charset="0"/>
              </a:rPr>
              <a:t> condition </a:t>
            </a:r>
            <a:r>
              <a:rPr lang="fr-FR" sz="2000" b="1" dirty="0">
                <a:solidFill>
                  <a:srgbClr val="FF0000"/>
                </a:solidFill>
                <a:latin typeface="Arial" charset="0"/>
                <a:cs typeface="Arial" charset="0"/>
              </a:rPr>
              <a:t>;</a:t>
            </a:r>
            <a:r>
              <a:rPr lang="fr-FR" sz="2000" b="1" dirty="0">
                <a:solidFill>
                  <a:srgbClr val="00B050"/>
                </a:solidFill>
                <a:latin typeface="Arial" charset="0"/>
                <a:cs typeface="Arial" charset="0"/>
              </a:rPr>
              <a:t> </a:t>
            </a:r>
            <a:r>
              <a:rPr lang="fr-FR" sz="2000" b="1" dirty="0">
                <a:solidFill>
                  <a:srgbClr val="00B0F0"/>
                </a:solidFill>
                <a:latin typeface="Arial" charset="0"/>
                <a:cs typeface="Arial" charset="0"/>
              </a:rPr>
              <a:t>instr_2</a:t>
            </a:r>
            <a:r>
              <a:rPr lang="fr-FR" sz="2000" b="1" dirty="0">
                <a:solidFill>
                  <a:srgbClr val="00B050"/>
                </a:solidFill>
                <a:latin typeface="Arial" charset="0"/>
                <a:cs typeface="Arial" charset="0"/>
              </a:rPr>
              <a:t> </a:t>
            </a:r>
            <a:r>
              <a:rPr lang="fr-FR" sz="2000" b="1" dirty="0">
                <a:solidFill>
                  <a:srgbClr val="FF0000"/>
                </a:solidFill>
                <a:latin typeface="Arial" charset="0"/>
                <a:cs typeface="Arial" charset="0"/>
              </a:rPr>
              <a:t>,</a:t>
            </a:r>
            <a:r>
              <a:rPr lang="fr-FR" sz="2000" b="1" dirty="0">
                <a:solidFill>
                  <a:srgbClr val="00B050"/>
                </a:solidFill>
                <a:latin typeface="Arial" charset="0"/>
                <a:cs typeface="Arial" charset="0"/>
              </a:rPr>
              <a:t> </a:t>
            </a:r>
            <a:r>
              <a:rPr lang="fr-FR" sz="2000" b="1" dirty="0">
                <a:solidFill>
                  <a:srgbClr val="00B0F0"/>
                </a:solidFill>
                <a:latin typeface="Arial" charset="0"/>
                <a:cs typeface="Arial" charset="0"/>
              </a:rPr>
              <a:t>…</a:t>
            </a:r>
            <a:r>
              <a:rPr lang="fr-FR" sz="2000" b="1" dirty="0">
                <a:solidFill>
                  <a:srgbClr val="00B050"/>
                </a:solidFill>
                <a:latin typeface="Arial" charset="0"/>
                <a:cs typeface="Arial" charset="0"/>
              </a:rPr>
              <a:t> </a:t>
            </a:r>
            <a:r>
              <a:rPr lang="fr-FR" sz="2000" b="1" dirty="0">
                <a:solidFill>
                  <a:srgbClr val="FF0000"/>
                </a:solidFill>
                <a:latin typeface="Arial" charset="0"/>
                <a:cs typeface="Arial" charset="0"/>
              </a:rPr>
              <a:t>,</a:t>
            </a:r>
            <a:r>
              <a:rPr lang="fr-FR" sz="2000" b="1" dirty="0">
                <a:solidFill>
                  <a:srgbClr val="00B050"/>
                </a:solidFill>
                <a:latin typeface="Arial" charset="0"/>
                <a:cs typeface="Arial" charset="0"/>
              </a:rPr>
              <a:t> </a:t>
            </a:r>
            <a:r>
              <a:rPr lang="fr-FR" sz="2000" b="1" dirty="0" err="1">
                <a:solidFill>
                  <a:srgbClr val="00B0F0"/>
                </a:solidFill>
                <a:latin typeface="Arial" charset="0"/>
                <a:cs typeface="Arial" charset="0"/>
              </a:rPr>
              <a:t>intr_M</a:t>
            </a:r>
            <a:r>
              <a:rPr lang="fr-FR" sz="2000" b="1" dirty="0">
                <a:solidFill>
                  <a:srgbClr val="00B0F0"/>
                </a:solidFill>
                <a:latin typeface="Arial" charset="0"/>
                <a:cs typeface="Arial" charset="0"/>
              </a:rPr>
              <a:t> de</a:t>
            </a:r>
            <a:r>
              <a:rPr lang="fr-FR" sz="2000" b="1" dirty="0">
                <a:solidFill>
                  <a:srgbClr val="00B050"/>
                </a:solidFill>
                <a:latin typeface="Arial" charset="0"/>
                <a:cs typeface="Arial" charset="0"/>
              </a:rPr>
              <a:t> </a:t>
            </a:r>
            <a:r>
              <a:rPr lang="fr-FR" sz="2000" b="1" dirty="0">
                <a:solidFill>
                  <a:srgbClr val="00B0F0"/>
                </a:solidFill>
                <a:latin typeface="Arial" charset="0"/>
                <a:cs typeface="Arial" charset="0"/>
              </a:rPr>
              <a:t>fin</a:t>
            </a:r>
            <a:r>
              <a:rPr lang="fr-FR" sz="2000" b="1" dirty="0">
                <a:solidFill>
                  <a:srgbClr val="0070C0"/>
                </a:solidFill>
                <a:latin typeface="Arial" charset="0"/>
                <a:cs typeface="Arial" charset="0"/>
              </a:rPr>
              <a:t>) {</a:t>
            </a:r>
          </a:p>
          <a:p>
            <a:pPr marL="0" indent="0" eaLnBrk="1" hangingPunct="1">
              <a:buFont typeface="Wingdings 2" pitchFamily="18" charset="2"/>
              <a:buNone/>
            </a:pPr>
            <a:r>
              <a:rPr lang="fr-FR" sz="2000" b="1" dirty="0">
                <a:solidFill>
                  <a:srgbClr val="00B050"/>
                </a:solidFill>
                <a:latin typeface="Arial" charset="0"/>
                <a:cs typeface="Arial" charset="0"/>
              </a:rPr>
              <a:t>	</a:t>
            </a:r>
            <a:r>
              <a:rPr lang="fr-FR" sz="2000" b="1" dirty="0">
                <a:solidFill>
                  <a:srgbClr val="FFC000"/>
                </a:solidFill>
                <a:latin typeface="Arial" charset="0"/>
                <a:cs typeface="Arial" charset="0"/>
              </a:rPr>
              <a:t>instruction(s) ;</a:t>
            </a:r>
          </a:p>
          <a:p>
            <a:pPr marL="0" indent="0" eaLnBrk="1" hangingPunct="1">
              <a:buFont typeface="Wingdings 2" pitchFamily="18" charset="2"/>
              <a:buNone/>
            </a:pPr>
            <a:r>
              <a:rPr lang="fr-FR" sz="2000" b="1" dirty="0">
                <a:solidFill>
                  <a:srgbClr val="00B050"/>
                </a:solidFill>
                <a:latin typeface="Arial" charset="0"/>
                <a:cs typeface="Arial" charset="0"/>
              </a:rPr>
              <a:t> </a:t>
            </a:r>
            <a:r>
              <a:rPr lang="fr-FR" sz="2000" b="1" dirty="0">
                <a:solidFill>
                  <a:srgbClr val="0070C0"/>
                </a:solidFill>
                <a:latin typeface="Arial" charset="0"/>
                <a:cs typeface="Arial" charset="0"/>
              </a:rPr>
              <a:t>}</a:t>
            </a: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10" name="Picture 2"/>
          <p:cNvPicPr>
            <a:picLocks noChangeAspect="1" noChangeArrowheads="1"/>
          </p:cNvPicPr>
          <p:nvPr/>
        </p:nvPicPr>
        <p:blipFill>
          <a:blip r:embed="rId2" cstate="print"/>
          <a:srcRect/>
          <a:stretch>
            <a:fillRect/>
          </a:stretch>
        </p:blipFill>
        <p:spPr bwMode="auto">
          <a:xfrm>
            <a:off x="539552" y="3284984"/>
            <a:ext cx="4643437" cy="3157538"/>
          </a:xfrm>
          <a:prstGeom prst="rect">
            <a:avLst/>
          </a:prstGeom>
          <a:ln>
            <a:noFill/>
          </a:ln>
          <a:effectLst>
            <a:outerShdw blurRad="292100" dist="139700" dir="2700000" algn="tl" rotWithShape="0">
              <a:srgbClr val="333333">
                <a:alpha val="65000"/>
              </a:srgbClr>
            </a:outerShdw>
          </a:effectLst>
        </p:spPr>
      </p:pic>
      <p:pic>
        <p:nvPicPr>
          <p:cNvPr id="11" name="Picture 3"/>
          <p:cNvPicPr>
            <a:picLocks noChangeAspect="1" noChangeArrowheads="1"/>
          </p:cNvPicPr>
          <p:nvPr/>
        </p:nvPicPr>
        <p:blipFill>
          <a:blip r:embed="rId3" cstate="print"/>
          <a:srcRect/>
          <a:stretch>
            <a:fillRect/>
          </a:stretch>
        </p:blipFill>
        <p:spPr bwMode="auto">
          <a:xfrm>
            <a:off x="6084168" y="4149080"/>
            <a:ext cx="2071687" cy="2214563"/>
          </a:xfrm>
          <a:prstGeom prst="rect">
            <a:avLst/>
          </a:prstGeom>
          <a:noFill/>
          <a:ln w="38100">
            <a:solidFill>
              <a:srgbClr val="0070C0"/>
            </a:solidFill>
            <a:miter lim="800000"/>
            <a:headEnd/>
            <a:tailEnd/>
          </a:ln>
          <a:effectLst/>
        </p:spPr>
      </p:pic>
      <p:sp>
        <p:nvSpPr>
          <p:cNvPr id="12" name="Rectangle 11"/>
          <p:cNvSpPr/>
          <p:nvPr/>
        </p:nvSpPr>
        <p:spPr>
          <a:xfrm>
            <a:off x="6084168" y="3356992"/>
            <a:ext cx="1440160" cy="369332"/>
          </a:xfrm>
          <a:prstGeom prst="rect">
            <a:avLst/>
          </a:prstGeom>
        </p:spPr>
        <p:txBody>
          <a:bodyPr wrap="square">
            <a:spAutoFit/>
          </a:bodyPr>
          <a:lstStyle/>
          <a:p>
            <a:r>
              <a:rPr lang="fr-FR" dirty="0">
                <a:solidFill>
                  <a:schemeClr val="accent1"/>
                </a:solidFill>
              </a:rPr>
              <a:t>résultat</a:t>
            </a:r>
            <a:endParaRPr lang="fr-FR" dirty="0"/>
          </a:p>
        </p:txBody>
      </p:sp>
      <p:sp>
        <p:nvSpPr>
          <p:cNvPr id="7" name="Espace réservé du numéro de diapositive 6"/>
          <p:cNvSpPr>
            <a:spLocks noGrp="1"/>
          </p:cNvSpPr>
          <p:nvPr>
            <p:ph type="sldNum" sz="quarter" idx="12"/>
          </p:nvPr>
        </p:nvSpPr>
        <p:spPr/>
        <p:txBody>
          <a:bodyPr>
            <a:normAutofit fontScale="85000" lnSpcReduction="20000"/>
          </a:bodyPr>
          <a:lstStyle/>
          <a:p>
            <a:fld id="{3060AD8A-9F0A-40BB-932D-16B43FF8C133}" type="slidenum">
              <a:rPr lang="fr-FR" smtClean="0"/>
              <a:pPr/>
              <a:t>63</a:t>
            </a:fld>
            <a:endParaRPr 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313" y="549275"/>
            <a:ext cx="8229600" cy="636588"/>
          </a:xfrm>
        </p:spPr>
        <p:txBody>
          <a:bodyPr>
            <a:normAutofit fontScale="90000"/>
          </a:bodyPr>
          <a:lstStyle/>
          <a:p>
            <a:pPr eaLnBrk="1" fontAlgn="auto" hangingPunct="1">
              <a:spcAft>
                <a:spcPts val="0"/>
              </a:spcAft>
              <a:defRPr/>
            </a:pPr>
            <a:r>
              <a:rPr lang="fr-FR" dirty="0"/>
              <a:t>Les Structures Itératives ou boucles</a:t>
            </a:r>
          </a:p>
        </p:txBody>
      </p:sp>
      <p:sp>
        <p:nvSpPr>
          <p:cNvPr id="43011" name="Espace réservé du contenu 3"/>
          <p:cNvSpPr>
            <a:spLocks noGrp="1"/>
          </p:cNvSpPr>
          <p:nvPr>
            <p:ph sz="quarter" idx="1"/>
          </p:nvPr>
        </p:nvSpPr>
        <p:spPr>
          <a:xfrm>
            <a:off x="468313" y="1412776"/>
            <a:ext cx="8424862" cy="5545237"/>
          </a:xfrm>
        </p:spPr>
        <p:txBody>
          <a:bodyPr/>
          <a:lstStyle/>
          <a:p>
            <a:pPr marL="0" indent="0" eaLnBrk="1" hangingPunct="1">
              <a:buFont typeface="Wingdings 2" pitchFamily="18" charset="2"/>
              <a:buNone/>
            </a:pPr>
            <a:r>
              <a:rPr lang="fr-FR" b="1" dirty="0">
                <a:solidFill>
                  <a:schemeClr val="accent1"/>
                </a:solidFill>
              </a:rPr>
              <a:t>La structure </a:t>
            </a:r>
            <a:r>
              <a:rPr lang="fr-FR" b="1" dirty="0">
                <a:solidFill>
                  <a:srgbClr val="C00000"/>
                </a:solidFill>
              </a:rPr>
              <a:t>&lt;POUR … FAIRE … JUSQU'A …&gt;</a:t>
            </a:r>
            <a:r>
              <a:rPr lang="fr-FR" dirty="0">
                <a:solidFill>
                  <a:schemeClr val="accent1"/>
                </a:solidFill>
              </a:rPr>
              <a:t>				</a:t>
            </a:r>
            <a:br>
              <a:rPr lang="fr-FR" b="1" dirty="0">
                <a:solidFill>
                  <a:schemeClr val="accent1"/>
                </a:solidFill>
              </a:rPr>
            </a:br>
            <a:br>
              <a:rPr lang="fr-FR" sz="2400" dirty="0">
                <a:solidFill>
                  <a:schemeClr val="accent1"/>
                </a:solidFill>
              </a:rPr>
            </a:br>
            <a:br>
              <a:rPr lang="fr-FR" sz="2400" dirty="0">
                <a:solidFill>
                  <a:schemeClr val="accent1"/>
                </a:solidFill>
              </a:rPr>
            </a:br>
            <a:br>
              <a:rPr lang="fr-FR" sz="2400" dirty="0">
                <a:solidFill>
                  <a:srgbClr val="00B050"/>
                </a:solidFill>
                <a:latin typeface="Arial" charset="0"/>
                <a:cs typeface="Arial" charset="0"/>
              </a:rPr>
            </a:br>
            <a:endParaRPr lang="fr-FR" sz="2400" dirty="0">
              <a:solidFill>
                <a:srgbClr val="00B050"/>
              </a:solidFill>
              <a:latin typeface="Arial" charset="0"/>
              <a:cs typeface="Arial" charset="0"/>
            </a:endParaRPr>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a:p>
            <a:pPr marL="0" indent="0" eaLnBrk="1" hangingPunct="1">
              <a:buFont typeface="Wingdings 2" pitchFamily="18" charset="2"/>
              <a:buNone/>
            </a:pPr>
            <a:endParaRPr lang="fr-FR" dirty="0"/>
          </a:p>
        </p:txBody>
      </p:sp>
      <p:pic>
        <p:nvPicPr>
          <p:cNvPr id="43012" name="Picture 2"/>
          <p:cNvPicPr>
            <a:picLocks noChangeAspect="1" noChangeArrowheads="1"/>
          </p:cNvPicPr>
          <p:nvPr/>
        </p:nvPicPr>
        <p:blipFill>
          <a:blip r:embed="rId2" cstate="print"/>
          <a:srcRect/>
          <a:stretch>
            <a:fillRect/>
          </a:stretch>
        </p:blipFill>
        <p:spPr bwMode="auto">
          <a:xfrm>
            <a:off x="684213" y="1916113"/>
            <a:ext cx="7200155" cy="1800225"/>
          </a:xfrm>
          <a:prstGeom prst="rect">
            <a:avLst/>
          </a:prstGeom>
          <a:ln>
            <a:noFill/>
          </a:ln>
          <a:effectLst>
            <a:outerShdw blurRad="292100" dist="139700" dir="2700000" algn="tl" rotWithShape="0">
              <a:srgbClr val="333333">
                <a:alpha val="65000"/>
              </a:srgbClr>
            </a:outerShdw>
          </a:effectLst>
        </p:spPr>
      </p:pic>
      <p:pic>
        <p:nvPicPr>
          <p:cNvPr id="43013" name="Picture 3"/>
          <p:cNvPicPr>
            <a:picLocks noChangeAspect="1" noChangeArrowheads="1"/>
          </p:cNvPicPr>
          <p:nvPr/>
        </p:nvPicPr>
        <p:blipFill>
          <a:blip r:embed="rId3" cstate="print"/>
          <a:srcRect/>
          <a:stretch>
            <a:fillRect/>
          </a:stretch>
        </p:blipFill>
        <p:spPr bwMode="auto">
          <a:xfrm>
            <a:off x="684212" y="3860800"/>
            <a:ext cx="7200156" cy="2914650"/>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p:cNvSpPr>
            <a:spLocks noGrp="1"/>
          </p:cNvSpPr>
          <p:nvPr>
            <p:ph type="sldNum" sz="quarter" idx="12"/>
          </p:nvPr>
        </p:nvSpPr>
        <p:spPr/>
        <p:txBody>
          <a:bodyPr>
            <a:normAutofit fontScale="85000" lnSpcReduction="20000"/>
          </a:bodyPr>
          <a:lstStyle/>
          <a:p>
            <a:fld id="{3060AD8A-9F0A-40BB-932D-16B43FF8C133}" type="slidenum">
              <a:rPr lang="fr-FR" smtClean="0"/>
              <a:pPr/>
              <a:t>64</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F4A95CE3-2143-4A9A-B08C-EF48A9CCA3A5}" type="slidenum">
              <a:rPr lang="fr-FR" smtClean="0"/>
              <a:pPr>
                <a:defRPr/>
              </a:pPr>
              <a:t>7</a:t>
            </a:fld>
            <a:endParaRPr lang="fr-FR"/>
          </a:p>
        </p:txBody>
      </p:sp>
      <p:sp>
        <p:nvSpPr>
          <p:cNvPr id="4" name="Espace réservé du contenu 3"/>
          <p:cNvSpPr>
            <a:spLocks noGrp="1"/>
          </p:cNvSpPr>
          <p:nvPr>
            <p:ph sz="quarter" idx="1"/>
          </p:nvPr>
        </p:nvSpPr>
        <p:spPr>
          <a:xfrm>
            <a:off x="457201" y="1700808"/>
            <a:ext cx="8302869" cy="4320580"/>
          </a:xfrm>
        </p:spPr>
        <p:txBody>
          <a:bodyPr rtlCol="0">
            <a:normAutofit fontScale="77500" lnSpcReduction="20000"/>
          </a:bodyPr>
          <a:lstStyle/>
          <a:p>
            <a:pPr marL="0" indent="0" eaLnBrk="1" fontAlgn="auto" hangingPunct="1">
              <a:spcAft>
                <a:spcPts val="0"/>
              </a:spcAft>
              <a:buClr>
                <a:schemeClr val="accent3"/>
              </a:buClr>
              <a:buFont typeface="Wingdings 2"/>
              <a:buNone/>
              <a:defRPr/>
            </a:pPr>
            <a:r>
              <a:rPr lang="fr-FR" sz="3000" dirty="0">
                <a:solidFill>
                  <a:srgbClr val="002060"/>
                </a:solidFill>
              </a:rPr>
              <a:t>Définitions:</a:t>
            </a:r>
          </a:p>
          <a:p>
            <a:pPr marL="274320" indent="-274320" eaLnBrk="1" fontAlgn="auto" hangingPunct="1">
              <a:spcAft>
                <a:spcPts val="0"/>
              </a:spcAft>
              <a:buClr>
                <a:schemeClr val="accent3"/>
              </a:buClr>
              <a:buFont typeface="Wingdings 2"/>
              <a:buChar char=""/>
              <a:defRPr/>
            </a:pPr>
            <a:r>
              <a:rPr lang="fr-FR" dirty="0">
                <a:solidFill>
                  <a:srgbClr val="FF0000"/>
                </a:solidFill>
              </a:rPr>
              <a:t>Constante</a:t>
            </a:r>
            <a:r>
              <a:rPr lang="fr-FR" dirty="0">
                <a:solidFill>
                  <a:schemeClr val="tx1">
                    <a:lumMod val="50000"/>
                    <a:lumOff val="50000"/>
                  </a:schemeClr>
                </a:solidFill>
              </a:rPr>
              <a:t> : Ne change pas pendant l'exécution du programme</a:t>
            </a:r>
          </a:p>
          <a:p>
            <a:pPr marL="274320" indent="-274320" eaLnBrk="1" fontAlgn="auto" hangingPunct="1">
              <a:spcAft>
                <a:spcPts val="0"/>
              </a:spcAft>
              <a:buClr>
                <a:schemeClr val="accent3"/>
              </a:buClr>
              <a:buFont typeface="Wingdings 2"/>
              <a:buChar char=""/>
              <a:defRPr/>
            </a:pPr>
            <a:r>
              <a:rPr lang="fr-FR" dirty="0">
                <a:solidFill>
                  <a:srgbClr val="FF0000"/>
                </a:solidFill>
              </a:rPr>
              <a:t>Variable</a:t>
            </a:r>
            <a:r>
              <a:rPr lang="fr-FR" dirty="0">
                <a:solidFill>
                  <a:schemeClr val="tx1">
                    <a:lumMod val="50000"/>
                    <a:lumOff val="50000"/>
                  </a:schemeClr>
                </a:solidFill>
              </a:rPr>
              <a:t> : Peut changer de valeur pendant l'exécution du programme</a:t>
            </a:r>
          </a:p>
          <a:p>
            <a:pPr marL="0" indent="0" eaLnBrk="1" fontAlgn="auto" hangingPunct="1">
              <a:spcAft>
                <a:spcPts val="0"/>
              </a:spcAft>
              <a:buClr>
                <a:schemeClr val="accent3"/>
              </a:buClr>
              <a:buFont typeface="Wingdings 2"/>
              <a:buNone/>
              <a:defRPr/>
            </a:pPr>
            <a:r>
              <a:rPr lang="fr-FR" dirty="0">
                <a:solidFill>
                  <a:schemeClr val="tx1">
                    <a:lumMod val="50000"/>
                    <a:lumOff val="50000"/>
                  </a:schemeClr>
                </a:solidFill>
              </a:rPr>
              <a:t>Une variable ou une constante est définie par cinq éléments</a:t>
            </a:r>
          </a:p>
          <a:p>
            <a:pPr marL="274320" indent="-274320" eaLnBrk="1" fontAlgn="auto" hangingPunct="1">
              <a:spcAft>
                <a:spcPts val="0"/>
              </a:spcAft>
              <a:buClr>
                <a:schemeClr val="accent3"/>
              </a:buClr>
              <a:buFont typeface="Wingdings 2"/>
              <a:buChar char=""/>
              <a:defRPr/>
            </a:pPr>
            <a:r>
              <a:rPr lang="fr-FR" b="1" dirty="0">
                <a:solidFill>
                  <a:schemeClr val="accent1"/>
                </a:solidFill>
              </a:rPr>
              <a:t>L'identificateur</a:t>
            </a:r>
            <a:r>
              <a:rPr lang="fr-FR" dirty="0">
                <a:solidFill>
                  <a:schemeClr val="tx1">
                    <a:lumMod val="50000"/>
                    <a:lumOff val="50000"/>
                  </a:schemeClr>
                </a:solidFill>
              </a:rPr>
              <a:t> : c'est son nom</a:t>
            </a:r>
          </a:p>
          <a:p>
            <a:pPr marL="274320" indent="-274320" eaLnBrk="1" fontAlgn="auto" hangingPunct="1">
              <a:spcAft>
                <a:spcPts val="0"/>
              </a:spcAft>
              <a:buClr>
                <a:schemeClr val="accent3"/>
              </a:buClr>
              <a:buFont typeface="Wingdings 2"/>
              <a:buChar char=""/>
              <a:defRPr/>
            </a:pPr>
            <a:r>
              <a:rPr lang="fr-FR" b="1" dirty="0">
                <a:solidFill>
                  <a:schemeClr val="accent1"/>
                </a:solidFill>
              </a:rPr>
              <a:t>Le type </a:t>
            </a:r>
            <a:r>
              <a:rPr lang="fr-FR" dirty="0">
                <a:solidFill>
                  <a:schemeClr val="tx1">
                    <a:lumMod val="50000"/>
                    <a:lumOff val="50000"/>
                  </a:schemeClr>
                </a:solidFill>
              </a:rPr>
              <a:t>: entier, caractère, chaine de caractère, réel, </a:t>
            </a:r>
            <a:r>
              <a:rPr lang="fr-FR" dirty="0" err="1">
                <a:solidFill>
                  <a:schemeClr val="tx1">
                    <a:lumMod val="50000"/>
                    <a:lumOff val="50000"/>
                  </a:schemeClr>
                </a:solidFill>
              </a:rPr>
              <a:t>boolean</a:t>
            </a:r>
            <a:endParaRPr lang="fr-FR" dirty="0">
              <a:solidFill>
                <a:schemeClr val="tx1">
                  <a:lumMod val="50000"/>
                  <a:lumOff val="50000"/>
                </a:schemeClr>
              </a:solidFill>
            </a:endParaRPr>
          </a:p>
          <a:p>
            <a:pPr marL="274320" indent="-274320" eaLnBrk="1" fontAlgn="auto" hangingPunct="1">
              <a:spcAft>
                <a:spcPts val="0"/>
              </a:spcAft>
              <a:buClr>
                <a:schemeClr val="accent3"/>
              </a:buClr>
              <a:buFont typeface="Wingdings 2"/>
              <a:buChar char=""/>
              <a:defRPr/>
            </a:pPr>
            <a:r>
              <a:rPr lang="fr-FR" b="1" dirty="0">
                <a:solidFill>
                  <a:schemeClr val="accent1"/>
                </a:solidFill>
              </a:rPr>
              <a:t>La taille </a:t>
            </a:r>
            <a:r>
              <a:rPr lang="fr-FR" dirty="0">
                <a:solidFill>
                  <a:schemeClr val="tx1">
                    <a:lumMod val="50000"/>
                    <a:lumOff val="50000"/>
                  </a:schemeClr>
                </a:solidFill>
              </a:rPr>
              <a:t>: nombre d'octets occupés en mémoire</a:t>
            </a:r>
          </a:p>
          <a:p>
            <a:pPr marL="274320" indent="-274320" eaLnBrk="1" fontAlgn="auto" hangingPunct="1">
              <a:spcAft>
                <a:spcPts val="0"/>
              </a:spcAft>
              <a:buClr>
                <a:schemeClr val="accent3"/>
              </a:buClr>
              <a:buFont typeface="Wingdings 2"/>
              <a:buChar char=""/>
              <a:defRPr/>
            </a:pPr>
            <a:r>
              <a:rPr lang="fr-FR" b="1" dirty="0">
                <a:solidFill>
                  <a:schemeClr val="accent1"/>
                </a:solidFill>
              </a:rPr>
              <a:t>La valeur </a:t>
            </a:r>
            <a:r>
              <a:rPr lang="fr-FR" dirty="0">
                <a:solidFill>
                  <a:schemeClr val="tx1">
                    <a:lumMod val="50000"/>
                    <a:lumOff val="50000"/>
                  </a:schemeClr>
                </a:solidFill>
              </a:rPr>
              <a:t>: c'est la valeur que l'on attribue à la variable ou la constante</a:t>
            </a:r>
          </a:p>
          <a:p>
            <a:pPr marL="274320" indent="-274320" eaLnBrk="1" fontAlgn="auto" hangingPunct="1">
              <a:spcAft>
                <a:spcPts val="0"/>
              </a:spcAft>
              <a:buClr>
                <a:schemeClr val="accent3"/>
              </a:buClr>
              <a:buFont typeface="Wingdings 2"/>
              <a:buChar char=""/>
              <a:defRPr/>
            </a:pPr>
            <a:r>
              <a:rPr lang="fr-FR" b="1" dirty="0">
                <a:solidFill>
                  <a:schemeClr val="accent1"/>
                </a:solidFill>
              </a:rPr>
              <a:t>L'adresse</a:t>
            </a:r>
            <a:r>
              <a:rPr lang="fr-FR" dirty="0">
                <a:solidFill>
                  <a:schemeClr val="tx1">
                    <a:lumMod val="50000"/>
                    <a:lumOff val="50000"/>
                  </a:schemeClr>
                </a:solidFill>
              </a:rPr>
              <a:t> : c'est l'emplacement mémoire où est stocké la valeur de la variable ou de la mémoire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7CF76077-BB2C-405A-AC5C-518E11499A81}" type="slidenum">
              <a:rPr lang="fr-FR" smtClean="0"/>
              <a:pPr>
                <a:defRPr/>
              </a:pPr>
              <a:t>8</a:t>
            </a:fld>
            <a:endParaRPr lang="fr-FR"/>
          </a:p>
        </p:txBody>
      </p:sp>
      <p:sp>
        <p:nvSpPr>
          <p:cNvPr id="4" name="Espace réservé du contenu 3"/>
          <p:cNvSpPr>
            <a:spLocks noGrp="1"/>
          </p:cNvSpPr>
          <p:nvPr>
            <p:ph sz="quarter" idx="1"/>
          </p:nvPr>
        </p:nvSpPr>
        <p:spPr>
          <a:xfrm>
            <a:off x="457200" y="1700808"/>
            <a:ext cx="8435280" cy="4465042"/>
          </a:xfrm>
        </p:spPr>
        <p:txBody>
          <a:bodyPr rtlCol="0">
            <a:normAutofit fontScale="62500" lnSpcReduction="20000"/>
          </a:bodyPr>
          <a:lstStyle/>
          <a:p>
            <a:pPr marL="0" indent="0" eaLnBrk="1" fontAlgn="auto" hangingPunct="1">
              <a:spcAft>
                <a:spcPts val="0"/>
              </a:spcAft>
              <a:buClr>
                <a:schemeClr val="accent3"/>
              </a:buClr>
              <a:buFont typeface="Arial" charset="0"/>
              <a:buNone/>
              <a:defRPr/>
            </a:pPr>
            <a:r>
              <a:rPr lang="fr-FR" u="sng" dirty="0">
                <a:solidFill>
                  <a:schemeClr val="accent1"/>
                </a:solidFill>
              </a:rPr>
              <a:t>Entier</a:t>
            </a:r>
            <a:r>
              <a:rPr lang="fr-FR" dirty="0">
                <a:solidFill>
                  <a:schemeClr val="accent1"/>
                </a:solidFill>
              </a:rPr>
              <a:t> : </a:t>
            </a:r>
            <a:r>
              <a:rPr lang="fr-FR" dirty="0">
                <a:solidFill>
                  <a:schemeClr val="tx1">
                    <a:lumMod val="50000"/>
                    <a:lumOff val="50000"/>
                  </a:schemeClr>
                </a:solidFill>
              </a:rPr>
              <a:t>C'est un nombre positif ou négatif  </a:t>
            </a:r>
            <a:r>
              <a:rPr lang="fr-FR" dirty="0">
                <a:solidFill>
                  <a:srgbClr val="00B050"/>
                </a:solidFill>
              </a:rPr>
              <a:t>exemple : 1584 ou -458.</a:t>
            </a:r>
            <a:br>
              <a:rPr lang="fr-FR" dirty="0">
                <a:solidFill>
                  <a:schemeClr val="accent1"/>
                </a:solidFill>
              </a:rPr>
            </a:br>
            <a:r>
              <a:rPr lang="fr-FR" dirty="0">
                <a:solidFill>
                  <a:schemeClr val="accent1"/>
                </a:solidFill>
              </a:rPr>
              <a:t>		</a:t>
            </a:r>
            <a:r>
              <a:rPr lang="fr-FR" dirty="0" err="1">
                <a:solidFill>
                  <a:srgbClr val="FF0000"/>
                </a:solidFill>
              </a:rPr>
              <a:t>int</a:t>
            </a:r>
            <a:r>
              <a:rPr lang="fr-FR" dirty="0">
                <a:solidFill>
                  <a:schemeClr val="accent1"/>
                </a:solidFill>
              </a:rPr>
              <a:t> I; </a:t>
            </a:r>
            <a:br>
              <a:rPr lang="fr-FR" dirty="0">
                <a:solidFill>
                  <a:schemeClr val="accent1"/>
                </a:solidFill>
              </a:rPr>
            </a:br>
            <a:r>
              <a:rPr lang="fr-FR" dirty="0">
                <a:solidFill>
                  <a:schemeClr val="accent1"/>
                </a:solidFill>
              </a:rPr>
              <a:t>		</a:t>
            </a:r>
            <a:r>
              <a:rPr lang="fr-FR" dirty="0">
                <a:solidFill>
                  <a:srgbClr val="FF0000"/>
                </a:solidFill>
              </a:rPr>
              <a:t>short</a:t>
            </a:r>
            <a:r>
              <a:rPr lang="fr-FR" dirty="0">
                <a:solidFill>
                  <a:schemeClr val="accent1"/>
                </a:solidFill>
              </a:rPr>
              <a:t> S; </a:t>
            </a:r>
            <a:br>
              <a:rPr lang="fr-FR" dirty="0">
                <a:solidFill>
                  <a:schemeClr val="accent1"/>
                </a:solidFill>
              </a:rPr>
            </a:br>
            <a:r>
              <a:rPr lang="fr-FR" dirty="0">
                <a:solidFill>
                  <a:schemeClr val="accent1"/>
                </a:solidFill>
              </a:rPr>
              <a:t>		</a:t>
            </a:r>
            <a:r>
              <a:rPr lang="fr-FR" dirty="0">
                <a:solidFill>
                  <a:srgbClr val="FF0000"/>
                </a:solidFill>
              </a:rPr>
              <a:t>long</a:t>
            </a:r>
            <a:r>
              <a:rPr lang="fr-FR" dirty="0">
                <a:solidFill>
                  <a:schemeClr val="accent1"/>
                </a:solidFill>
              </a:rPr>
              <a:t> L;</a:t>
            </a:r>
            <a:endParaRPr lang="fr-FR" dirty="0">
              <a:solidFill>
                <a:schemeClr val="tx1">
                  <a:lumMod val="50000"/>
                  <a:lumOff val="50000"/>
                </a:schemeClr>
              </a:solidFill>
            </a:endParaRPr>
          </a:p>
          <a:p>
            <a:pPr marL="0" indent="0" eaLnBrk="1" fontAlgn="auto" hangingPunct="1">
              <a:spcAft>
                <a:spcPts val="0"/>
              </a:spcAft>
              <a:buClr>
                <a:schemeClr val="accent3"/>
              </a:buClr>
              <a:buFont typeface="Arial" charset="0"/>
              <a:buNone/>
              <a:defRPr/>
            </a:pPr>
            <a:r>
              <a:rPr lang="fr-FR" u="sng" dirty="0">
                <a:solidFill>
                  <a:schemeClr val="accent1"/>
                </a:solidFill>
              </a:rPr>
              <a:t>Caractère </a:t>
            </a:r>
            <a:r>
              <a:rPr lang="fr-FR" dirty="0">
                <a:solidFill>
                  <a:schemeClr val="accent1"/>
                </a:solidFill>
              </a:rPr>
              <a:t>: </a:t>
            </a:r>
            <a:r>
              <a:rPr lang="fr-FR" dirty="0">
                <a:solidFill>
                  <a:schemeClr val="tx1">
                    <a:lumMod val="50000"/>
                    <a:lumOff val="50000"/>
                  </a:schemeClr>
                </a:solidFill>
              </a:rPr>
              <a:t>C'est un nombre entier positif compris entre 0 et 255 et c'est le code ASCII du caractère </a:t>
            </a:r>
            <a:r>
              <a:rPr lang="fr-FR" dirty="0">
                <a:solidFill>
                  <a:srgbClr val="00B050"/>
                </a:solidFill>
              </a:rPr>
              <a:t>exemple :  65 est le code ASCII de "A". </a:t>
            </a:r>
            <a:br>
              <a:rPr lang="fr-FR" dirty="0">
                <a:solidFill>
                  <a:schemeClr val="tx1">
                    <a:lumMod val="50000"/>
                    <a:lumOff val="50000"/>
                  </a:schemeClr>
                </a:solidFill>
              </a:rPr>
            </a:br>
            <a:endParaRPr lang="fr-FR" dirty="0">
              <a:solidFill>
                <a:srgbClr val="00B050"/>
              </a:solidFill>
            </a:endParaRPr>
          </a:p>
          <a:p>
            <a:pPr marL="0" indent="0" eaLnBrk="1" fontAlgn="auto" hangingPunct="1">
              <a:spcAft>
                <a:spcPts val="0"/>
              </a:spcAft>
              <a:buClr>
                <a:schemeClr val="accent3"/>
              </a:buClr>
              <a:buFont typeface="Wingdings 2"/>
              <a:buNone/>
              <a:defRPr/>
            </a:pPr>
            <a:r>
              <a:rPr lang="fr-FR" dirty="0">
                <a:solidFill>
                  <a:schemeClr val="accent1"/>
                </a:solidFill>
              </a:rPr>
              <a:t>		</a:t>
            </a:r>
            <a:r>
              <a:rPr lang="fr-FR" dirty="0">
                <a:solidFill>
                  <a:srgbClr val="FF0000"/>
                </a:solidFill>
              </a:rPr>
              <a:t>char</a:t>
            </a:r>
            <a:r>
              <a:rPr lang="fr-FR" dirty="0">
                <a:solidFill>
                  <a:schemeClr val="accent1"/>
                </a:solidFill>
              </a:rPr>
              <a:t> C;</a:t>
            </a:r>
            <a:endParaRPr lang="fr-FR" dirty="0">
              <a:solidFill>
                <a:schemeClr val="tx1">
                  <a:lumMod val="50000"/>
                  <a:lumOff val="50000"/>
                </a:schemeClr>
              </a:solidFill>
            </a:endParaRPr>
          </a:p>
          <a:p>
            <a:pPr marL="0" indent="0" eaLnBrk="1" fontAlgn="auto" hangingPunct="1">
              <a:spcAft>
                <a:spcPts val="0"/>
              </a:spcAft>
              <a:buClr>
                <a:schemeClr val="accent3"/>
              </a:buClr>
              <a:buFont typeface="Arial" charset="0"/>
              <a:buNone/>
              <a:defRPr/>
            </a:pPr>
            <a:r>
              <a:rPr lang="fr-FR" u="sng" dirty="0">
                <a:solidFill>
                  <a:schemeClr val="accent1"/>
                </a:solidFill>
              </a:rPr>
              <a:t>Chaine de caractère </a:t>
            </a:r>
            <a:r>
              <a:rPr lang="fr-FR" dirty="0">
                <a:solidFill>
                  <a:schemeClr val="accent1"/>
                </a:solidFill>
              </a:rPr>
              <a:t>: </a:t>
            </a:r>
            <a:r>
              <a:rPr lang="fr-FR" dirty="0">
                <a:solidFill>
                  <a:schemeClr val="tx1">
                    <a:lumMod val="50000"/>
                    <a:lumOff val="50000"/>
                  </a:schemeClr>
                </a:solidFill>
              </a:rPr>
              <a:t>C'est un ensemble de caractères  </a:t>
            </a:r>
            <a:r>
              <a:rPr lang="fr-FR" dirty="0">
                <a:solidFill>
                  <a:srgbClr val="00B050"/>
                </a:solidFill>
              </a:rPr>
              <a:t>exemple :</a:t>
            </a:r>
          </a:p>
          <a:p>
            <a:pPr marL="0" indent="0" eaLnBrk="1" fontAlgn="auto" hangingPunct="1">
              <a:spcAft>
                <a:spcPts val="0"/>
              </a:spcAft>
              <a:buClr>
                <a:schemeClr val="accent3"/>
              </a:buClr>
              <a:buFont typeface="Wingdings 2"/>
              <a:buNone/>
              <a:defRPr/>
            </a:pPr>
            <a:r>
              <a:rPr lang="fr-FR" dirty="0">
                <a:solidFill>
                  <a:srgbClr val="FF0000"/>
                </a:solidFill>
              </a:rPr>
              <a:t>		char</a:t>
            </a:r>
            <a:r>
              <a:rPr lang="fr-FR" dirty="0">
                <a:solidFill>
                  <a:schemeClr val="accent1"/>
                </a:solidFill>
              </a:rPr>
              <a:t> Chaine</a:t>
            </a:r>
            <a:r>
              <a:rPr lang="fr-FR" dirty="0">
                <a:solidFill>
                  <a:srgbClr val="FF0000"/>
                </a:solidFill>
              </a:rPr>
              <a:t>[</a:t>
            </a:r>
            <a:r>
              <a:rPr lang="fr-FR" dirty="0">
                <a:solidFill>
                  <a:schemeClr val="accent1"/>
                </a:solidFill>
              </a:rPr>
              <a:t>8</a:t>
            </a:r>
            <a:r>
              <a:rPr lang="fr-FR" dirty="0">
                <a:solidFill>
                  <a:srgbClr val="FF0000"/>
                </a:solidFill>
              </a:rPr>
              <a:t>]</a:t>
            </a:r>
            <a:r>
              <a:rPr lang="fr-FR" dirty="0">
                <a:solidFill>
                  <a:schemeClr val="accent1"/>
                </a:solidFill>
              </a:rPr>
              <a:t>;</a:t>
            </a:r>
            <a:br>
              <a:rPr lang="fr-FR" b="1" dirty="0">
                <a:solidFill>
                  <a:schemeClr val="accent1"/>
                </a:solidFill>
              </a:rPr>
            </a:b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Arial" charset="0"/>
              <a:buNone/>
              <a:defRPr/>
            </a:pPr>
            <a:r>
              <a:rPr lang="fr-FR" u="sng" dirty="0">
                <a:solidFill>
                  <a:schemeClr val="accent1"/>
                </a:solidFill>
              </a:rPr>
              <a:t>Réel </a:t>
            </a:r>
            <a:r>
              <a:rPr lang="fr-FR" dirty="0">
                <a:solidFill>
                  <a:schemeClr val="accent1"/>
                </a:solidFill>
              </a:rPr>
              <a:t>: </a:t>
            </a:r>
            <a:r>
              <a:rPr lang="fr-FR" dirty="0">
                <a:solidFill>
                  <a:schemeClr val="tx1">
                    <a:lumMod val="50000"/>
                    <a:lumOff val="50000"/>
                  </a:schemeClr>
                </a:solidFill>
              </a:rPr>
              <a:t>C'est un nombre à virgule positif ou négatif avec un exposant </a:t>
            </a:r>
            <a:r>
              <a:rPr lang="fr-FR" dirty="0">
                <a:solidFill>
                  <a:srgbClr val="00B050"/>
                </a:solidFill>
              </a:rPr>
              <a:t>exemple: 12,45 10</a:t>
            </a:r>
            <a:r>
              <a:rPr lang="fr-FR" baseline="30000" dirty="0">
                <a:solidFill>
                  <a:srgbClr val="00B050"/>
                </a:solidFill>
              </a:rPr>
              <a:t>4</a:t>
            </a:r>
            <a:endParaRPr lang="fr-FR" dirty="0">
              <a:solidFill>
                <a:srgbClr val="00B050"/>
              </a:solidFill>
            </a:endParaRPr>
          </a:p>
          <a:p>
            <a:pPr marL="0" indent="0" eaLnBrk="1" fontAlgn="auto" hangingPunct="1">
              <a:spcAft>
                <a:spcPts val="0"/>
              </a:spcAft>
              <a:buClr>
                <a:schemeClr val="accent3"/>
              </a:buClr>
              <a:buFont typeface="Arial" charset="0"/>
              <a:buNone/>
              <a:defRPr/>
            </a:pPr>
            <a:endParaRPr lang="fr-FR" baseline="30000"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r>
              <a:rPr lang="fr-FR" dirty="0">
                <a:solidFill>
                  <a:srgbClr val="FF0000"/>
                </a:solidFill>
              </a:rPr>
              <a:t>		</a:t>
            </a:r>
            <a:r>
              <a:rPr lang="fr-FR" dirty="0" err="1">
                <a:solidFill>
                  <a:srgbClr val="FF0000"/>
                </a:solidFill>
              </a:rPr>
              <a:t>float</a:t>
            </a:r>
            <a:r>
              <a:rPr lang="fr-FR" dirty="0">
                <a:solidFill>
                  <a:schemeClr val="accent1"/>
                </a:solidFill>
              </a:rPr>
              <a:t> F; </a:t>
            </a:r>
            <a:br>
              <a:rPr lang="fr-FR" dirty="0">
                <a:solidFill>
                  <a:schemeClr val="accent1"/>
                </a:solidFill>
              </a:rPr>
            </a:br>
            <a:r>
              <a:rPr lang="fr-FR" dirty="0">
                <a:solidFill>
                  <a:schemeClr val="accent1"/>
                </a:solidFill>
              </a:rPr>
              <a:t>		</a:t>
            </a:r>
            <a:r>
              <a:rPr lang="fr-FR" dirty="0">
                <a:solidFill>
                  <a:srgbClr val="FF0000"/>
                </a:solidFill>
              </a:rPr>
              <a:t>double</a:t>
            </a:r>
            <a:r>
              <a:rPr lang="fr-FR" dirty="0">
                <a:solidFill>
                  <a:schemeClr val="accent1"/>
                </a:solidFill>
              </a:rPr>
              <a:t> DF;</a:t>
            </a:r>
          </a:p>
          <a:p>
            <a:pPr marL="0" indent="0" eaLnBrk="1" fontAlgn="auto" hangingPunct="1">
              <a:spcAft>
                <a:spcPts val="0"/>
              </a:spcAft>
              <a:buClr>
                <a:schemeClr val="accent3"/>
              </a:buClr>
              <a:buFont typeface="Wingdings 2"/>
              <a:buNone/>
              <a:defRPr/>
            </a:pPr>
            <a:endParaRPr lang="fr-FR" baseline="30000"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graphicFrame>
        <p:nvGraphicFramePr>
          <p:cNvPr id="7" name="Tableau 6"/>
          <p:cNvGraphicFramePr>
            <a:graphicFrameLocks noGrp="1"/>
          </p:cNvGraphicFramePr>
          <p:nvPr/>
        </p:nvGraphicFramePr>
        <p:xfrm>
          <a:off x="5835161" y="4005263"/>
          <a:ext cx="2858160" cy="548640"/>
        </p:xfrm>
        <a:graphic>
          <a:graphicData uri="http://schemas.openxmlformats.org/drawingml/2006/table">
            <a:tbl>
              <a:tblPr firstRow="1" bandRow="1">
                <a:tableStyleId>{5C22544A-7EE6-4342-B048-85BDC9FD1C3A}</a:tableStyleId>
              </a:tblPr>
              <a:tblGrid>
                <a:gridCol w="357270">
                  <a:extLst>
                    <a:ext uri="{9D8B030D-6E8A-4147-A177-3AD203B41FA5}">
                      <a16:colId xmlns:a16="http://schemas.microsoft.com/office/drawing/2014/main" val="20000"/>
                    </a:ext>
                  </a:extLst>
                </a:gridCol>
                <a:gridCol w="357270">
                  <a:extLst>
                    <a:ext uri="{9D8B030D-6E8A-4147-A177-3AD203B41FA5}">
                      <a16:colId xmlns:a16="http://schemas.microsoft.com/office/drawing/2014/main" val="20001"/>
                    </a:ext>
                  </a:extLst>
                </a:gridCol>
                <a:gridCol w="357270">
                  <a:extLst>
                    <a:ext uri="{9D8B030D-6E8A-4147-A177-3AD203B41FA5}">
                      <a16:colId xmlns:a16="http://schemas.microsoft.com/office/drawing/2014/main" val="20002"/>
                    </a:ext>
                  </a:extLst>
                </a:gridCol>
                <a:gridCol w="357270">
                  <a:extLst>
                    <a:ext uri="{9D8B030D-6E8A-4147-A177-3AD203B41FA5}">
                      <a16:colId xmlns:a16="http://schemas.microsoft.com/office/drawing/2014/main" val="20003"/>
                    </a:ext>
                  </a:extLst>
                </a:gridCol>
                <a:gridCol w="357270">
                  <a:extLst>
                    <a:ext uri="{9D8B030D-6E8A-4147-A177-3AD203B41FA5}">
                      <a16:colId xmlns:a16="http://schemas.microsoft.com/office/drawing/2014/main" val="20004"/>
                    </a:ext>
                  </a:extLst>
                </a:gridCol>
                <a:gridCol w="357270">
                  <a:extLst>
                    <a:ext uri="{9D8B030D-6E8A-4147-A177-3AD203B41FA5}">
                      <a16:colId xmlns:a16="http://schemas.microsoft.com/office/drawing/2014/main" val="20005"/>
                    </a:ext>
                  </a:extLst>
                </a:gridCol>
                <a:gridCol w="357270">
                  <a:extLst>
                    <a:ext uri="{9D8B030D-6E8A-4147-A177-3AD203B41FA5}">
                      <a16:colId xmlns:a16="http://schemas.microsoft.com/office/drawing/2014/main" val="20006"/>
                    </a:ext>
                  </a:extLst>
                </a:gridCol>
                <a:gridCol w="357270">
                  <a:extLst>
                    <a:ext uri="{9D8B030D-6E8A-4147-A177-3AD203B41FA5}">
                      <a16:colId xmlns:a16="http://schemas.microsoft.com/office/drawing/2014/main" val="20007"/>
                    </a:ext>
                  </a:extLst>
                </a:gridCol>
              </a:tblGrid>
              <a:tr h="199164">
                <a:tc>
                  <a:txBody>
                    <a:bodyPr/>
                    <a:lstStyle/>
                    <a:p>
                      <a:r>
                        <a:rPr lang="fr-FR" sz="1200" dirty="0"/>
                        <a:t>L</a:t>
                      </a:r>
                    </a:p>
                  </a:txBody>
                  <a:tcPr marL="84406" marR="84406"/>
                </a:tc>
                <a:tc>
                  <a:txBody>
                    <a:bodyPr/>
                    <a:lstStyle/>
                    <a:p>
                      <a:r>
                        <a:rPr lang="fr-FR" sz="1200" dirty="0"/>
                        <a:t>A</a:t>
                      </a:r>
                    </a:p>
                  </a:txBody>
                  <a:tcPr marL="84406" marR="84406"/>
                </a:tc>
                <a:tc>
                  <a:txBody>
                    <a:bodyPr/>
                    <a:lstStyle/>
                    <a:p>
                      <a:r>
                        <a:rPr lang="fr-FR" sz="1200" dirty="0"/>
                        <a:t>N</a:t>
                      </a:r>
                    </a:p>
                  </a:txBody>
                  <a:tcPr marL="84406" marR="84406"/>
                </a:tc>
                <a:tc>
                  <a:txBody>
                    <a:bodyPr/>
                    <a:lstStyle/>
                    <a:p>
                      <a:r>
                        <a:rPr lang="fr-FR" sz="1200" dirty="0"/>
                        <a:t>G</a:t>
                      </a:r>
                    </a:p>
                  </a:txBody>
                  <a:tcPr marL="84406" marR="84406"/>
                </a:tc>
                <a:tc>
                  <a:txBody>
                    <a:bodyPr/>
                    <a:lstStyle/>
                    <a:p>
                      <a:r>
                        <a:rPr lang="fr-FR" sz="1200" dirty="0"/>
                        <a:t>A</a:t>
                      </a:r>
                    </a:p>
                  </a:txBody>
                  <a:tcPr marL="84406" marR="84406"/>
                </a:tc>
                <a:tc>
                  <a:txBody>
                    <a:bodyPr/>
                    <a:lstStyle/>
                    <a:p>
                      <a:r>
                        <a:rPr lang="fr-FR" sz="1200" dirty="0"/>
                        <a:t>G</a:t>
                      </a:r>
                    </a:p>
                  </a:txBody>
                  <a:tcPr marL="84406" marR="84406"/>
                </a:tc>
                <a:tc>
                  <a:txBody>
                    <a:bodyPr/>
                    <a:lstStyle/>
                    <a:p>
                      <a:r>
                        <a:rPr lang="fr-FR" sz="1200" dirty="0"/>
                        <a:t>E</a:t>
                      </a:r>
                    </a:p>
                  </a:txBody>
                  <a:tcPr marL="84406" marR="84406"/>
                </a:tc>
                <a:tc>
                  <a:txBody>
                    <a:bodyPr/>
                    <a:lstStyle/>
                    <a:p>
                      <a:r>
                        <a:rPr lang="fr-FR" sz="1200" dirty="0"/>
                        <a:t>\0</a:t>
                      </a:r>
                    </a:p>
                  </a:txBody>
                  <a:tcPr marL="84406" marR="84406"/>
                </a:tc>
                <a:extLst>
                  <a:ext uri="{0D108BD9-81ED-4DB2-BD59-A6C34878D82A}">
                    <a16:rowId xmlns:a16="http://schemas.microsoft.com/office/drawing/2014/main" val="10000"/>
                  </a:ext>
                </a:extLst>
              </a:tr>
              <a:tr h="232884">
                <a:tc>
                  <a:txBody>
                    <a:bodyPr/>
                    <a:lstStyle/>
                    <a:p>
                      <a:r>
                        <a:rPr lang="fr-FR" sz="1200" dirty="0"/>
                        <a:t>76</a:t>
                      </a:r>
                    </a:p>
                  </a:txBody>
                  <a:tcPr marL="84406" marR="84406"/>
                </a:tc>
                <a:tc>
                  <a:txBody>
                    <a:bodyPr/>
                    <a:lstStyle/>
                    <a:p>
                      <a:r>
                        <a:rPr lang="fr-FR" sz="1200" dirty="0"/>
                        <a:t>65</a:t>
                      </a:r>
                    </a:p>
                  </a:txBody>
                  <a:tcPr marL="84406" marR="84406"/>
                </a:tc>
                <a:tc>
                  <a:txBody>
                    <a:bodyPr/>
                    <a:lstStyle/>
                    <a:p>
                      <a:r>
                        <a:rPr lang="fr-FR" sz="1200" dirty="0"/>
                        <a:t>78</a:t>
                      </a:r>
                    </a:p>
                  </a:txBody>
                  <a:tcPr marL="84406" marR="84406"/>
                </a:tc>
                <a:tc>
                  <a:txBody>
                    <a:bodyPr/>
                    <a:lstStyle/>
                    <a:p>
                      <a:r>
                        <a:rPr lang="fr-FR" sz="1200" dirty="0"/>
                        <a:t>71</a:t>
                      </a:r>
                    </a:p>
                  </a:txBody>
                  <a:tcPr marL="84406" marR="84406"/>
                </a:tc>
                <a:tc>
                  <a:txBody>
                    <a:bodyPr/>
                    <a:lstStyle/>
                    <a:p>
                      <a:r>
                        <a:rPr lang="fr-FR" sz="1200" dirty="0"/>
                        <a:t>65</a:t>
                      </a:r>
                    </a:p>
                  </a:txBody>
                  <a:tcPr marL="84406" marR="84406"/>
                </a:tc>
                <a:tc>
                  <a:txBody>
                    <a:bodyPr/>
                    <a:lstStyle/>
                    <a:p>
                      <a:r>
                        <a:rPr lang="fr-FR" sz="1200" dirty="0"/>
                        <a:t>71</a:t>
                      </a:r>
                    </a:p>
                  </a:txBody>
                  <a:tcPr marL="84406" marR="84406"/>
                </a:tc>
                <a:tc>
                  <a:txBody>
                    <a:bodyPr/>
                    <a:lstStyle/>
                    <a:p>
                      <a:r>
                        <a:rPr lang="fr-FR" sz="1200" dirty="0"/>
                        <a:t>69</a:t>
                      </a:r>
                    </a:p>
                  </a:txBody>
                  <a:tcPr marL="84406" marR="84406"/>
                </a:tc>
                <a:tc>
                  <a:txBody>
                    <a:bodyPr/>
                    <a:lstStyle/>
                    <a:p>
                      <a:r>
                        <a:rPr lang="fr-FR" sz="1200" dirty="0"/>
                        <a:t>\0</a:t>
                      </a:r>
                    </a:p>
                  </a:txBody>
                  <a:tcPr marL="84406" marR="84406"/>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8923" y="549275"/>
            <a:ext cx="8229600" cy="636588"/>
          </a:xfrm>
        </p:spPr>
        <p:txBody>
          <a:bodyPr>
            <a:normAutofit fontScale="90000"/>
          </a:bodyPr>
          <a:lstStyle/>
          <a:p>
            <a:pPr eaLnBrk="1" fontAlgn="auto" hangingPunct="1">
              <a:spcAft>
                <a:spcPts val="0"/>
              </a:spcAft>
              <a:defRPr/>
            </a:pPr>
            <a:r>
              <a:rPr lang="fr-FR" dirty="0"/>
              <a:t>Variables et Constantes</a:t>
            </a:r>
          </a:p>
        </p:txBody>
      </p:sp>
      <p:sp>
        <p:nvSpPr>
          <p:cNvPr id="8" name="Espace réservé du numéro de diapositive 7"/>
          <p:cNvSpPr>
            <a:spLocks noGrp="1"/>
          </p:cNvSpPr>
          <p:nvPr>
            <p:ph type="sldNum" sz="quarter" idx="12"/>
          </p:nvPr>
        </p:nvSpPr>
        <p:spPr/>
        <p:txBody>
          <a:bodyPr>
            <a:normAutofit fontScale="85000" lnSpcReduction="20000"/>
          </a:bodyPr>
          <a:lstStyle/>
          <a:p>
            <a:pPr>
              <a:defRPr/>
            </a:pPr>
            <a:fld id="{1269FD39-3008-4EFF-89C3-0BC4B834A7EF}" type="slidenum">
              <a:rPr lang="fr-FR" smtClean="0"/>
              <a:pPr>
                <a:defRPr/>
              </a:pPr>
              <a:t>9</a:t>
            </a:fld>
            <a:endParaRPr lang="fr-FR"/>
          </a:p>
        </p:txBody>
      </p:sp>
      <p:sp>
        <p:nvSpPr>
          <p:cNvPr id="4" name="Espace réservé du contenu 3"/>
          <p:cNvSpPr>
            <a:spLocks noGrp="1"/>
          </p:cNvSpPr>
          <p:nvPr>
            <p:ph sz="quarter" idx="1"/>
          </p:nvPr>
        </p:nvSpPr>
        <p:spPr>
          <a:xfrm>
            <a:off x="395536" y="1628800"/>
            <a:ext cx="8217877" cy="4608041"/>
          </a:xfrm>
        </p:spPr>
        <p:txBody>
          <a:bodyPr rtlCol="0">
            <a:normAutofit fontScale="92500" lnSpcReduction="10000"/>
          </a:bodyPr>
          <a:lstStyle/>
          <a:p>
            <a:pPr marL="0" indent="0" eaLnBrk="1" fontAlgn="auto" hangingPunct="1">
              <a:spcAft>
                <a:spcPts val="0"/>
              </a:spcAft>
              <a:buClr>
                <a:schemeClr val="accent3"/>
              </a:buClr>
              <a:buFont typeface="Wingdings 2"/>
              <a:buNone/>
              <a:defRPr/>
            </a:pPr>
            <a:r>
              <a:rPr lang="fr-FR" b="1" dirty="0">
                <a:solidFill>
                  <a:schemeClr val="accent1"/>
                </a:solidFill>
              </a:rPr>
              <a:t>Constantes : </a:t>
            </a:r>
            <a:r>
              <a:rPr lang="fr-FR" b="1" dirty="0" err="1">
                <a:solidFill>
                  <a:srgbClr val="FF0000"/>
                </a:solidFill>
                <a:cs typeface="Arial" pitchFamily="34" charset="0"/>
              </a:rPr>
              <a:t>const</a:t>
            </a:r>
            <a:endParaRPr lang="fr-FR" b="1" dirty="0">
              <a:solidFill>
                <a:srgbClr val="FF0000"/>
              </a:solidFill>
              <a:cs typeface="Arial" pitchFamily="34" charset="0"/>
            </a:endParaRPr>
          </a:p>
          <a:p>
            <a:pPr marL="0" indent="0" eaLnBrk="1" fontAlgn="auto" hangingPunct="1">
              <a:spcAft>
                <a:spcPts val="0"/>
              </a:spcAft>
              <a:buClr>
                <a:schemeClr val="accent3"/>
              </a:buClr>
              <a:buFont typeface="Wingdings 2"/>
              <a:buNone/>
              <a:defRPr/>
            </a:pPr>
            <a:r>
              <a:rPr lang="fr-FR" dirty="0">
                <a:solidFill>
                  <a:schemeClr val="accent1"/>
                </a:solidFill>
              </a:rPr>
              <a:t>Exemple :   </a:t>
            </a:r>
          </a:p>
          <a:p>
            <a:pPr marL="0" indent="0" eaLnBrk="1" fontAlgn="auto" hangingPunct="1">
              <a:spcAft>
                <a:spcPts val="0"/>
              </a:spcAft>
              <a:buClr>
                <a:schemeClr val="accent3"/>
              </a:buClr>
              <a:buFont typeface="Wingdings 2"/>
              <a:buNone/>
              <a:defRPr/>
            </a:pPr>
            <a:r>
              <a:rPr lang="fr-FR" dirty="0">
                <a:solidFill>
                  <a:schemeClr val="tx1">
                    <a:lumMod val="50000"/>
                    <a:lumOff val="50000"/>
                  </a:schemeClr>
                </a:solidFill>
              </a:rPr>
              <a:t>	</a:t>
            </a:r>
            <a:r>
              <a:rPr lang="fr-FR" dirty="0" err="1">
                <a:solidFill>
                  <a:srgbClr val="FF0000"/>
                </a:solidFill>
                <a:cs typeface="Arial" pitchFamily="34" charset="0"/>
              </a:rPr>
              <a:t>const</a:t>
            </a:r>
            <a:r>
              <a:rPr lang="fr-FR" dirty="0">
                <a:solidFill>
                  <a:schemeClr val="tx2"/>
                </a:solidFill>
                <a:cs typeface="Arial" pitchFamily="34" charset="0"/>
              </a:rPr>
              <a:t> </a:t>
            </a:r>
            <a:r>
              <a:rPr lang="fr-FR" dirty="0" err="1">
                <a:solidFill>
                  <a:schemeClr val="tx2"/>
                </a:solidFill>
                <a:cs typeface="Arial" pitchFamily="34" charset="0"/>
              </a:rPr>
              <a:t>float</a:t>
            </a:r>
            <a:r>
              <a:rPr lang="fr-FR" dirty="0">
                <a:solidFill>
                  <a:schemeClr val="tx2"/>
                </a:solidFill>
                <a:cs typeface="Arial" pitchFamily="34" charset="0"/>
              </a:rPr>
              <a:t> </a:t>
            </a:r>
            <a:r>
              <a:rPr lang="fr-FR" dirty="0">
                <a:solidFill>
                  <a:schemeClr val="tx1"/>
                </a:solidFill>
                <a:cs typeface="Arial" pitchFamily="34" charset="0"/>
              </a:rPr>
              <a:t>PI= 1.1416</a:t>
            </a: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endParaRPr lang="fr-FR" b="1" dirty="0">
              <a:solidFill>
                <a:schemeClr val="accent1"/>
              </a:solidFill>
            </a:endParaRPr>
          </a:p>
          <a:p>
            <a:pPr marL="0" indent="0" eaLnBrk="1" fontAlgn="auto" hangingPunct="1">
              <a:spcAft>
                <a:spcPts val="0"/>
              </a:spcAft>
              <a:buClr>
                <a:schemeClr val="accent3"/>
              </a:buClr>
              <a:buFont typeface="Wingdings 2"/>
              <a:buNone/>
              <a:defRPr/>
            </a:pPr>
            <a:r>
              <a:rPr lang="fr-FR" b="1" dirty="0">
                <a:solidFill>
                  <a:schemeClr val="accent1"/>
                </a:solidFill>
              </a:rPr>
              <a:t>Remarque :</a:t>
            </a:r>
            <a:br>
              <a:rPr lang="fr-FR" b="1" dirty="0">
                <a:solidFill>
                  <a:schemeClr val="accent1"/>
                </a:solidFill>
              </a:rPr>
            </a:br>
            <a:r>
              <a:rPr lang="fr-FR" dirty="0">
                <a:solidFill>
                  <a:schemeClr val="accent1"/>
                </a:solidFill>
              </a:rPr>
              <a:t>On peut aussi utilise la directive de compilation </a:t>
            </a:r>
            <a:r>
              <a:rPr lang="fr-FR" b="1" dirty="0">
                <a:solidFill>
                  <a:schemeClr val="accent4">
                    <a:lumMod val="50000"/>
                  </a:schemeClr>
                </a:solidFill>
              </a:rPr>
              <a:t>#</a:t>
            </a:r>
            <a:r>
              <a:rPr lang="fr-FR" b="1" dirty="0" err="1">
                <a:solidFill>
                  <a:schemeClr val="accent4">
                    <a:lumMod val="50000"/>
                  </a:schemeClr>
                </a:solidFill>
              </a:rPr>
              <a:t>define</a:t>
            </a:r>
            <a:endParaRPr lang="fr-FR" b="1" dirty="0">
              <a:solidFill>
                <a:schemeClr val="accent4">
                  <a:lumMod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r>
              <a:rPr lang="fr-FR" dirty="0">
                <a:solidFill>
                  <a:schemeClr val="tx1">
                    <a:lumMod val="50000"/>
                    <a:lumOff val="50000"/>
                  </a:schemeClr>
                </a:solidFill>
              </a:rPr>
              <a:t>	</a:t>
            </a:r>
            <a:r>
              <a:rPr lang="fr-FR" dirty="0">
                <a:solidFill>
                  <a:schemeClr val="tx2"/>
                </a:solidFill>
                <a:cs typeface="Arial" pitchFamily="34" charset="0"/>
              </a:rPr>
              <a:t>#</a:t>
            </a:r>
            <a:r>
              <a:rPr lang="fr-FR" dirty="0" err="1">
                <a:solidFill>
                  <a:schemeClr val="tx2"/>
                </a:solidFill>
                <a:cs typeface="Arial" pitchFamily="34" charset="0"/>
              </a:rPr>
              <a:t>define</a:t>
            </a:r>
            <a:r>
              <a:rPr lang="fr-FR" dirty="0">
                <a:solidFill>
                  <a:schemeClr val="tx2"/>
                </a:solidFill>
                <a:cs typeface="Arial" pitchFamily="34" charset="0"/>
              </a:rPr>
              <a:t>  PI  1.1416</a:t>
            </a: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a:p>
            <a:pPr marL="0" indent="0" eaLnBrk="1" fontAlgn="auto" hangingPunct="1">
              <a:spcAft>
                <a:spcPts val="0"/>
              </a:spcAft>
              <a:buClr>
                <a:schemeClr val="accent3"/>
              </a:buClr>
              <a:buFont typeface="Wingdings 2"/>
              <a:buNone/>
              <a:defRPr/>
            </a:pPr>
            <a:endParaRPr lang="fr-FR" dirty="0">
              <a:solidFill>
                <a:schemeClr val="tx1">
                  <a:lumMod val="50000"/>
                  <a:lumOff val="50000"/>
                </a:schemeClr>
              </a:solidFill>
            </a:endParaRPr>
          </a:p>
        </p:txBody>
      </p:sp>
      <p:sp>
        <p:nvSpPr>
          <p:cNvPr id="5" name="Légende encadrée avec une bordure 1 4"/>
          <p:cNvSpPr/>
          <p:nvPr/>
        </p:nvSpPr>
        <p:spPr>
          <a:xfrm>
            <a:off x="3779912" y="3356992"/>
            <a:ext cx="1726223" cy="360363"/>
          </a:xfrm>
          <a:prstGeom prst="accentBorderCallout1">
            <a:avLst>
              <a:gd name="adj1" fmla="val 18750"/>
              <a:gd name="adj2" fmla="val -8333"/>
              <a:gd name="adj3" fmla="val -89562"/>
              <a:gd name="adj4" fmla="val -42786"/>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fr-FR" dirty="0">
                <a:solidFill>
                  <a:prstClr val="black"/>
                </a:solidFill>
              </a:rPr>
              <a:t>Identificateur</a:t>
            </a:r>
          </a:p>
        </p:txBody>
      </p:sp>
      <p:sp>
        <p:nvSpPr>
          <p:cNvPr id="6" name="Légende encadrée avec une bordure 1 5"/>
          <p:cNvSpPr/>
          <p:nvPr/>
        </p:nvSpPr>
        <p:spPr>
          <a:xfrm>
            <a:off x="5724128" y="2132856"/>
            <a:ext cx="1081454" cy="360363"/>
          </a:xfrm>
          <a:prstGeom prst="accentBorderCallout1">
            <a:avLst>
              <a:gd name="adj1" fmla="val 18750"/>
              <a:gd name="adj2" fmla="val -8333"/>
              <a:gd name="adj3" fmla="val 118503"/>
              <a:gd name="adj4" fmla="val -151378"/>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fr-FR" dirty="0">
                <a:solidFill>
                  <a:prstClr val="black"/>
                </a:solidFill>
              </a:rPr>
              <a:t>Valeur</a:t>
            </a:r>
          </a:p>
        </p:txBody>
      </p:sp>
      <p:sp>
        <p:nvSpPr>
          <p:cNvPr id="7" name="Légende encadrée avec une bordure 1 6"/>
          <p:cNvSpPr/>
          <p:nvPr/>
        </p:nvSpPr>
        <p:spPr>
          <a:xfrm>
            <a:off x="1835696" y="3501008"/>
            <a:ext cx="863112" cy="360363"/>
          </a:xfrm>
          <a:prstGeom prst="accentBorderCallout1">
            <a:avLst>
              <a:gd name="adj1" fmla="val 18750"/>
              <a:gd name="adj2" fmla="val -8333"/>
              <a:gd name="adj3" fmla="val -146601"/>
              <a:gd name="adj4" fmla="val 67847"/>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fr-FR" dirty="0">
                <a:solidFill>
                  <a:prstClr val="black"/>
                </a:solidFill>
              </a:rPr>
              <a:t>Type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12211</TotalTime>
  <Words>3318</Words>
  <Application>Microsoft Macintosh PowerPoint</Application>
  <PresentationFormat>Affichage à l'écran (4:3)</PresentationFormat>
  <Paragraphs>650</Paragraphs>
  <Slides>64</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64</vt:i4>
      </vt:variant>
    </vt:vector>
  </HeadingPairs>
  <TitlesOfParts>
    <vt:vector size="72" baseType="lpstr">
      <vt:lpstr>AcmeFont</vt:lpstr>
      <vt:lpstr>Arial</vt:lpstr>
      <vt:lpstr>Calibri</vt:lpstr>
      <vt:lpstr>Constantia</vt:lpstr>
      <vt:lpstr>Tw Cen MT</vt:lpstr>
      <vt:lpstr>Wingdings</vt:lpstr>
      <vt:lpstr>Wingdings 2</vt:lpstr>
      <vt:lpstr>Médian</vt:lpstr>
      <vt:lpstr>LANGAGE C IN3E11</vt:lpstr>
      <vt:lpstr>Introduction</vt:lpstr>
      <vt:lpstr>La compilation en 4 étapes</vt:lpstr>
      <vt:lpstr>Comment créer un programme</vt:lpstr>
      <vt:lpstr>Structure d’un programme C</vt:lpstr>
      <vt:lpstr>Programme C minimum</vt:lpstr>
      <vt:lpstr>Variables et Constantes</vt:lpstr>
      <vt:lpstr>Variables et Constantes</vt:lpstr>
      <vt:lpstr>Variables et Constantes</vt:lpstr>
      <vt:lpstr>Variables et Constantes</vt:lpstr>
      <vt:lpstr>Variables et Constantes</vt:lpstr>
      <vt:lpstr>Présentation PowerPoint</vt:lpstr>
      <vt:lpstr>Variables et Constantes</vt:lpstr>
      <vt:lpstr>Variables et Constantes</vt:lpstr>
      <vt:lpstr>Variables et Constantes</vt:lpstr>
      <vt:lpstr>Variables et Constantes</vt:lpstr>
      <vt:lpstr>Variables et Constantes</vt:lpstr>
      <vt:lpstr>Variables et Constantes</vt:lpstr>
      <vt:lpstr>Variables et Constantes</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Fonctions d'affichage et de saisie</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Opérateurs</vt:lpstr>
      <vt:lpstr>Les Structures Conditionnelles</vt:lpstr>
      <vt:lpstr>Les Structures Conditionnelles</vt:lpstr>
      <vt:lpstr>Les Structures Conditionnelles</vt:lpstr>
      <vt:lpstr>Les Structures Conditionnelles</vt:lpstr>
      <vt:lpstr>Les Structures Conditionnelles</vt:lpstr>
      <vt:lpstr>Les Structures Conditionnelles</vt:lpstr>
      <vt:lpstr>Les Structures Itératives ou boucles</vt:lpstr>
      <vt:lpstr>Les Structures Itératives ou boucles</vt:lpstr>
      <vt:lpstr>Les Structures Itératives ou boucles</vt:lpstr>
      <vt:lpstr>Les Structures Itératives ou boucles</vt:lpstr>
      <vt:lpstr>Les Structures Itératives ou boucles</vt:lpstr>
      <vt:lpstr>Les Structures Itératives ou boucles</vt:lpstr>
      <vt:lpstr>Les Structures Itératives ou boucles</vt:lpstr>
      <vt:lpstr>Les Structures Itératives ou boucles</vt:lpstr>
      <vt:lpstr>Les Structures Itératives ou boucles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C IN3E11</dc:title>
  <dc:creator>Ibrahim ALAME</dc:creator>
  <cp:lastModifiedBy>Ibrahim ALAME</cp:lastModifiedBy>
  <cp:revision>160</cp:revision>
  <dcterms:created xsi:type="dcterms:W3CDTF">2013-10-24T23:28:39Z</dcterms:created>
  <dcterms:modified xsi:type="dcterms:W3CDTF">2023-10-09T10:05:31Z</dcterms:modified>
</cp:coreProperties>
</file>