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6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8.png" ContentType="image/png"/>
  <Override PartName="/ppt/media/image107.png" ContentType="image/png"/>
  <Override PartName="/ppt/media/image105.png" ContentType="image/png"/>
  <Override PartName="/ppt/media/image102.png" ContentType="image/png"/>
  <Override PartName="/ppt/media/image98.png" ContentType="image/png"/>
  <Override PartName="/ppt/media/image109.png" ContentType="image/png"/>
  <Override PartName="/ppt/media/image92.png" ContentType="image/png"/>
  <Override PartName="/ppt/media/image91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89.jpeg" ContentType="image/jpeg"/>
  <Override PartName="/ppt/media/image83.png" ContentType="image/png"/>
  <Override PartName="/ppt/media/image82.png" ContentType="image/png"/>
  <Override PartName="/ppt/media/image81.png" ContentType="image/png"/>
  <Override PartName="/ppt/media/image106.png" ContentType="image/png"/>
  <Override PartName="/ppt/media/image80.png" ContentType="image/png"/>
  <Override PartName="/ppt/media/image78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70.jpeg" ContentType="image/jpeg"/>
  <Override PartName="/ppt/media/image69.jpeg" ContentType="image/jpeg"/>
  <Override PartName="/ppt/media/image68.png" ContentType="image/png"/>
  <Override PartName="/ppt/media/image67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58.jpeg" ContentType="image/jpeg"/>
  <Override PartName="/ppt/media/image97.png" ContentType="image/png"/>
  <Override PartName="/ppt/media/image57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49.png" ContentType="image/png"/>
  <Override PartName="/ppt/media/image43.jpeg" ContentType="image/jpeg"/>
  <Override PartName="/ppt/media/image50.png" ContentType="image/png"/>
  <Override PartName="/ppt/media/image42.jpeg" ContentType="image/jpeg"/>
  <Override PartName="/ppt/media/image41.png" ContentType="image/png"/>
  <Override PartName="/ppt/media/image36.png" ContentType="image/png"/>
  <Override PartName="/ppt/media/image77.png" ContentType="image/png"/>
  <Override PartName="/ppt/media/image55.png" ContentType="image/png"/>
  <Override PartName="/ppt/media/image99.png" ContentType="image/png"/>
  <Override PartName="/ppt/media/image31.png" ContentType="image/png"/>
  <Override PartName="/ppt/media/image37.png" ContentType="image/png"/>
  <Override PartName="/ppt/media/image45.png" ContentType="image/png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90.jpeg" ContentType="image/jpe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96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23.jpeg" ContentType="image/jpeg"/>
  <Override PartName="/ppt/media/image13.png" ContentType="image/png"/>
  <Override PartName="/ppt/media/image46.png" ContentType="image/png"/>
  <Override PartName="/ppt/media/image12.png" ContentType="image/png"/>
  <Override PartName="/ppt/media/image39.png" ContentType="image/png"/>
  <Override PartName="/ppt/media/image110.png" ContentType="image/png"/>
  <Override PartName="/ppt/media/image94.png" ContentType="image/png"/>
  <Override PartName="/ppt/media/image35.png" ContentType="image/png"/>
  <Override PartName="/ppt/media/image101.jpeg" ContentType="image/jpeg"/>
  <Override PartName="/ppt/media/image10.png" ContentType="image/png"/>
  <Override PartName="/ppt/media/image115.png" ContentType="image/png"/>
  <Override PartName="/ppt/media/image66.png" ContentType="image/png"/>
  <Override PartName="/ppt/media/image32.jpeg" ContentType="image/jpeg"/>
  <Override PartName="/ppt/media/image53.png" ContentType="image/png"/>
  <Override PartName="/ppt/media/image100.png" ContentType="image/png"/>
  <Override PartName="/ppt/media/image22.jpeg" ContentType="image/jpeg"/>
  <Override PartName="/ppt/media/image117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14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104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r>
              <a:rPr lang="en-IN"/>
              <a:t>&lt;header&gt;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IN"/>
              <a:t>&lt;footer&gt;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546FC693-AFA8-4747-8C6F-63956DADC03D}" type="slidenum">
              <a:rPr lang="en-IN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85800" y="4343400"/>
            <a:ext cx="5482800" cy="4111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Linear atrai</a:t>
            </a: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Current carrying Inductive load in a magnetic field</a:t>
            </a:r>
            <a:endParaRPr/>
          </a:p>
          <a:p>
            <a:r>
              <a:rPr lang="en-IN"/>
              <a:t>One side of the motor attracts and one side repels</a:t>
            </a:r>
            <a:endParaRPr/>
          </a:p>
          <a:p>
            <a:r>
              <a:rPr lang="en-IN"/>
              <a:t>Back EMF or back voltage</a:t>
            </a:r>
            <a:endParaRPr/>
          </a:p>
          <a:p>
            <a:r>
              <a:rPr lang="en-IN"/>
              <a:t>Can damage your electronics</a:t>
            </a:r>
            <a:endParaRPr/>
          </a:p>
          <a:p>
            <a:r>
              <a:rPr lang="en-IN"/>
              <a:t>Snubber diode parallel to the electronics you want to protect</a:t>
            </a:r>
            <a:endParaRPr/>
          </a:p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Current carrying Inductive load in a magnetic field</a:t>
            </a:r>
            <a:endParaRPr/>
          </a:p>
          <a:p>
            <a:r>
              <a:rPr lang="en-IN"/>
              <a:t>One side of the motor attracts and one side repels</a:t>
            </a:r>
            <a:endParaRPr/>
          </a:p>
          <a:p>
            <a:r>
              <a:rPr lang="en-IN"/>
              <a:t>Back EMF or back voltage</a:t>
            </a:r>
            <a:endParaRPr/>
          </a:p>
          <a:p>
            <a:r>
              <a:rPr lang="en-IN"/>
              <a:t>Can damage your electronics</a:t>
            </a:r>
            <a:endParaRPr/>
          </a:p>
          <a:p>
            <a:r>
              <a:rPr lang="en-IN"/>
              <a:t>Snubber diode parallel to the electronics you want to protect</a:t>
            </a:r>
            <a:endParaRPr/>
          </a:p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Current carrying Inductive load in a magnetic field</a:t>
            </a:r>
            <a:endParaRPr/>
          </a:p>
          <a:p>
            <a:r>
              <a:rPr lang="en-IN"/>
              <a:t>One side of the motor attracts and one side repels</a:t>
            </a:r>
            <a:endParaRPr/>
          </a:p>
          <a:p>
            <a:r>
              <a:rPr lang="en-IN"/>
              <a:t>Back EMF or back voltage</a:t>
            </a:r>
            <a:endParaRPr/>
          </a:p>
          <a:p>
            <a:r>
              <a:rPr lang="en-IN"/>
              <a:t>Can damage your electronics</a:t>
            </a:r>
            <a:endParaRPr/>
          </a:p>
          <a:p>
            <a:r>
              <a:rPr lang="en-IN"/>
              <a:t>Snubber diode parallel to the electronics you want to protect</a:t>
            </a:r>
            <a:endParaRPr/>
          </a:p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Current carrying Inductive load in a magnetic field</a:t>
            </a:r>
            <a:endParaRPr/>
          </a:p>
          <a:p>
            <a:r>
              <a:rPr lang="en-IN"/>
              <a:t>One side of the motor attracts and one side repels</a:t>
            </a:r>
            <a:endParaRPr/>
          </a:p>
          <a:p>
            <a:r>
              <a:rPr lang="en-IN"/>
              <a:t>Back EMF or back voltage</a:t>
            </a:r>
            <a:endParaRPr/>
          </a:p>
          <a:p>
            <a:r>
              <a:rPr lang="en-IN"/>
              <a:t>Can damage your electronics</a:t>
            </a:r>
            <a:endParaRPr/>
          </a:p>
          <a:p>
            <a:r>
              <a:rPr lang="en-IN"/>
              <a:t>Snubber diode parallel to the electronics you want to protect</a:t>
            </a:r>
            <a:endParaRPr/>
          </a:p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  <p:pic>
        <p:nvPicPr>
          <p:cNvPr id="2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7400" y="2754360"/>
            <a:ext cx="5523480" cy="3675600"/>
          </a:xfrm>
          <a:prstGeom prst="rect">
            <a:avLst/>
          </a:prstGeom>
          <a:ln>
            <a:noFill/>
          </a:ln>
        </p:spPr>
      </p:pic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Read the resistance of the pot and adjust the speed and direction of rotation towards commanded position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Current carrying Inductive load in a magnetic field</a:t>
            </a:r>
            <a:endParaRPr/>
          </a:p>
          <a:p>
            <a:r>
              <a:rPr lang="en-IN"/>
              <a:t>One side of the motor attracts and one side repels</a:t>
            </a:r>
            <a:endParaRPr/>
          </a:p>
          <a:p>
            <a:r>
              <a:rPr lang="en-IN"/>
              <a:t>Back EMF or back voltage</a:t>
            </a:r>
            <a:endParaRPr/>
          </a:p>
          <a:p>
            <a:r>
              <a:rPr lang="en-IN"/>
              <a:t>Can damage your electronics</a:t>
            </a:r>
            <a:endParaRPr/>
          </a:p>
          <a:p>
            <a:r>
              <a:rPr lang="en-IN"/>
              <a:t>Snubber diode parallel to the electronics you want to protect</a:t>
            </a:r>
            <a:endParaRPr/>
          </a:p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Current carrying Inductive load in a magnetic field</a:t>
            </a:r>
            <a:endParaRPr/>
          </a:p>
          <a:p>
            <a:r>
              <a:rPr lang="en-IN"/>
              <a:t>One side of the motor attracts and one side repels</a:t>
            </a:r>
            <a:endParaRPr/>
          </a:p>
          <a:p>
            <a:r>
              <a:rPr lang="en-IN"/>
              <a:t>Back EMF or back voltage</a:t>
            </a:r>
            <a:endParaRPr/>
          </a:p>
          <a:p>
            <a:r>
              <a:rPr lang="en-IN"/>
              <a:t>Can damage your electronics</a:t>
            </a:r>
            <a:endParaRPr/>
          </a:p>
          <a:p>
            <a:r>
              <a:rPr lang="en-IN"/>
              <a:t>Snubber diode parallel to the electronics you want to protect</a:t>
            </a:r>
            <a:endParaRPr/>
          </a:p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045800" y="4352760"/>
            <a:ext cx="4766760" cy="347328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76000" y="4320000"/>
            <a:ext cx="5483160" cy="4111560"/>
          </a:xfrm>
          <a:prstGeom prst="rect">
            <a:avLst/>
          </a:prstGeom>
        </p:spPr>
        <p:txBody>
          <a:bodyPr lIns="0" rIns="0" tIns="91440" bIns="91440" anchor="ctr"/>
          <a:p>
            <a:r>
              <a:rPr lang="en-IN"/>
              <a:t>Current carrying Inductive load in a magnetic field</a:t>
            </a:r>
            <a:endParaRPr/>
          </a:p>
          <a:p>
            <a:r>
              <a:rPr lang="en-IN"/>
              <a:t>One side of the motor attracts and one side repels</a:t>
            </a:r>
            <a:endParaRPr/>
          </a:p>
          <a:p>
            <a:r>
              <a:rPr lang="en-IN"/>
              <a:t>Back EMF or back voltage</a:t>
            </a:r>
            <a:endParaRPr/>
          </a:p>
          <a:p>
            <a:r>
              <a:rPr lang="en-IN"/>
              <a:t>Can damage your electronics</a:t>
            </a:r>
            <a:endParaRPr/>
          </a:p>
          <a:p>
            <a:r>
              <a:rPr lang="en-IN"/>
              <a:t>Snubber diode parallel to the electronics you want to protect</a:t>
            </a:r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ead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685800" y="3089160"/>
            <a:ext cx="7769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miter/>
          </a:ln>
        </p:spPr>
      </p:sp>
      <p:sp>
        <p:nvSpPr>
          <p:cNvPr id="1" name="CustomShape 2"/>
          <p:cNvSpPr/>
          <p:nvPr/>
        </p:nvSpPr>
        <p:spPr>
          <a:xfrm>
            <a:off x="685800" y="4948200"/>
            <a:ext cx="2333160" cy="14047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58280" y="409680"/>
            <a:ext cx="796320" cy="44388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jpeg"/><Relationship Id="rId11" Type="http://schemas.openxmlformats.org/officeDocument/2006/relationships/image" Target="../media/image90.jpe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jpe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jpeg"/><Relationship Id="rId14" Type="http://schemas.openxmlformats.org/officeDocument/2006/relationships/image" Target="../media/image23.jpeg"/><Relationship Id="rId15" Type="http://schemas.openxmlformats.org/officeDocument/2006/relationships/slideLayout" Target="../slideLayouts/slideLayout13.xml"/><Relationship Id="rId1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jpeg"/><Relationship Id="rId11" Type="http://schemas.openxmlformats.org/officeDocument/2006/relationships/image" Target="../media/image43.jpe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jpe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jpeg"/><Relationship Id="rId12" Type="http://schemas.openxmlformats.org/officeDocument/2006/relationships/image" Target="../media/image70.jpeg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62120" y="1523520"/>
            <a:ext cx="7768800" cy="113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  <a:buSzPct val="25000"/>
              <a:buFont typeface="Noto Symbol"/>
              <a:buChar char=""/>
            </a:pPr>
            <a:r>
              <a:rPr lang="en-IN" sz="4000">
                <a:solidFill>
                  <a:srgbClr val="ffffff"/>
                </a:solidFill>
                <a:latin typeface="Arial"/>
                <a:ea typeface="Arial"/>
              </a:rPr>
              <a:t>IED Robot Mobility: Stepper motor, getting useful motion from motors, wheel encoder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447920" y="3276360"/>
            <a:ext cx="6397200" cy="144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e9f7f6"/>
                </a:solidFill>
                <a:latin typeface="Arial"/>
                <a:ea typeface="Arial"/>
              </a:rPr>
              <a:t>Jyoti V. Sinha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e9f7f6"/>
                </a:solidFill>
                <a:latin typeface="Arial"/>
                <a:ea typeface="Arial"/>
              </a:rPr>
              <a:t>Feb 6,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Using simple machines to usable motion from motors - Gears 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57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58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59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62" name="CustomShape 8"/>
          <p:cNvSpPr/>
          <p:nvPr/>
        </p:nvSpPr>
        <p:spPr>
          <a:xfrm>
            <a:off x="936000" y="95400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Change direction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Trade speed for torque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Mechanical advantage 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in this case is gear ratio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Worm gears combine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Regular gears with screw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Shift axis of motion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by 90 degrees</a:t>
            </a:r>
            <a:endParaRPr/>
          </a:p>
          <a:p>
            <a:pPr>
              <a:lnSpc>
                <a:spcPct val="90000"/>
              </a:lnSpc>
              <a:buBlip>
                <a:blip r:embed="rId7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Rack and Pionion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Converts rotary to linear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mechanism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Rack-linear track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Pionion- normal gear</a:t>
            </a:r>
            <a:endParaRPr/>
          </a:p>
          <a:p>
            <a:pPr lvl="2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Car steering mechanism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63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4176000" y="1512000"/>
            <a:ext cx="3671280" cy="215928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752000" y="4176000"/>
            <a:ext cx="2142000" cy="213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Using simple machines to usable motion from motors – The Cam 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68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69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70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73" name="CustomShape 8"/>
          <p:cNvSpPr/>
          <p:nvPr/>
        </p:nvSpPr>
        <p:spPr>
          <a:xfrm>
            <a:off x="936000" y="95400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Wheel mounted off center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on a shaft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While spinning the weight of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of the motor causes motor's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axis to shift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Can produce vibratory or periodic</a:t>
            </a:r>
            <a:endParaRPr/>
          </a:p>
          <a:p>
            <a:pPr>
              <a:lnSpc>
                <a:spcPct val="90000"/>
              </a:lnSpc>
              <a:buBlip>
                <a:blip r:embed="rId7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motion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Cell phone vibrators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pagers</a:t>
            </a:r>
            <a:endParaRPr/>
          </a:p>
          <a:p>
            <a:pPr>
              <a:lnSpc>
                <a:spcPct val="90000"/>
              </a:lnSpc>
              <a:buBlip>
                <a:blip r:embed="rId8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Camshaft: moving several objects 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from one motor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74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175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752000" y="3960000"/>
            <a:ext cx="4103280" cy="26632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4815720" y="1225800"/>
            <a:ext cx="4183560" cy="280548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288000" y="4247640"/>
            <a:ext cx="4362840" cy="25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Using simple machines to usable motion from motors – The Ratchet 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80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81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82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85" name="CustomShape 8"/>
          <p:cNvSpPr/>
          <p:nvPr/>
        </p:nvSpPr>
        <p:spPr>
          <a:xfrm>
            <a:off x="936000" y="95400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Wheel with a teeth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Allows wheel to move in one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direction and not the other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Teeth: One vertical edge, one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diagonal edge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External lever pawl can slide on the</a:t>
            </a:r>
            <a:endParaRPr/>
          </a:p>
          <a:p>
            <a:pPr>
              <a:lnSpc>
                <a:spcPct val="90000"/>
              </a:lnSpc>
              <a:buBlip>
                <a:blip r:embed="rId7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diagonal side and catch against the</a:t>
            </a:r>
            <a:endParaRPr/>
          </a:p>
          <a:p>
            <a:pPr>
              <a:lnSpc>
                <a:spcPct val="90000"/>
              </a:lnSpc>
              <a:buBlip>
                <a:blip r:embed="rId8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vertical side</a:t>
            </a:r>
            <a:endParaRPr/>
          </a:p>
          <a:p>
            <a:pPr>
              <a:lnSpc>
                <a:spcPct val="90000"/>
              </a:lnSpc>
              <a:buBlip>
                <a:blip r:embed="rId9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Pawl movement can be controlled using</a:t>
            </a:r>
            <a:endParaRPr/>
          </a:p>
          <a:p>
            <a:pPr>
              <a:lnSpc>
                <a:spcPct val="90000"/>
              </a:lnSpc>
              <a:buBlip>
                <a:blip r:embed="rId10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a solenoid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86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187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5040000" y="1080000"/>
            <a:ext cx="3959280" cy="391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Ways to join structural elements together-</a:t>
            </a:r>
            <a:endParaRPr/>
          </a:p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Types of Joints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90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91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92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95" name="CustomShape 8"/>
          <p:cNvSpPr/>
          <p:nvPr/>
        </p:nvSpPr>
        <p:spPr>
          <a:xfrm>
            <a:off x="936000" y="98784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Hinges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Rotating Joints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Sliding Joints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96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154920" y="2520000"/>
            <a:ext cx="1332360" cy="179928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040000" y="1066320"/>
            <a:ext cx="3475440" cy="188496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832000" y="4360680"/>
            <a:ext cx="2075400" cy="233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Limits in Joints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202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03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204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207" name="CustomShape 8"/>
          <p:cNvSpPr/>
          <p:nvPr/>
        </p:nvSpPr>
        <p:spPr>
          <a:xfrm>
            <a:off x="936000" y="98784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08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2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000" y="1905120"/>
            <a:ext cx="6057360" cy="44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Wheel Encoders - (1) 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212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13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214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217" name="CustomShape 8"/>
          <p:cNvSpPr/>
          <p:nvPr/>
        </p:nvSpPr>
        <p:spPr>
          <a:xfrm>
            <a:off x="936000" y="95400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Gives feedback about the position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of the wheel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18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2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52000" y="3312000"/>
            <a:ext cx="3023280" cy="235296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296000" y="3384000"/>
            <a:ext cx="2735280" cy="206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Wheel Encoders - (2) 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223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224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225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228" name="CustomShape 8"/>
          <p:cNvSpPr/>
          <p:nvPr/>
        </p:nvSpPr>
        <p:spPr>
          <a:xfrm>
            <a:off x="936000" y="95400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How to detect direction of 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movement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Use two light source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seperate by fixed 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distance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229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2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16000" y="1944000"/>
            <a:ext cx="5255280" cy="223740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04000" y="4320000"/>
            <a:ext cx="4967280" cy="23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1960" y="-4104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3700">
                <a:solidFill>
                  <a:srgbClr val="e4005c"/>
                </a:solidFill>
                <a:latin typeface="Tahoma"/>
                <a:ea typeface="Tahoma"/>
              </a:rPr>
              <a:t>Stepper Motor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32000" y="1288800"/>
            <a:ext cx="8226000" cy="540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90000"/>
              </a:lnSpc>
              <a:buBlip>
                <a:blip r:embed="rId1"/>
              </a:buBlip>
            </a:pPr>
            <a:r>
              <a:rPr lang="en-IN" sz="2300">
                <a:solidFill>
                  <a:srgbClr val="000066"/>
                </a:solidFill>
                <a:latin typeface="Tahoma"/>
                <a:ea typeface="Tahoma"/>
              </a:rPr>
              <a:t>Needed when you want to translate rotary motion in to precise linear motion </a:t>
            </a:r>
            <a:endParaRPr/>
          </a:p>
          <a:p>
            <a:pPr algn="just">
              <a:lnSpc>
                <a:spcPct val="90000"/>
              </a:lnSpc>
              <a:buBlip>
                <a:blip r:embed="rId2"/>
              </a:buBlip>
            </a:pPr>
            <a:r>
              <a:rPr lang="en-IN" sz="2300">
                <a:solidFill>
                  <a:srgbClr val="000066"/>
                </a:solidFill>
                <a:latin typeface="Tahoma"/>
                <a:ea typeface="Tahoma"/>
              </a:rPr>
              <a:t> </a:t>
            </a:r>
            <a:r>
              <a:rPr lang="en-IN" sz="2300">
                <a:solidFill>
                  <a:srgbClr val="000066"/>
                </a:solidFill>
                <a:latin typeface="Tahoma"/>
                <a:ea typeface="Tahoma"/>
              </a:rPr>
              <a:t>Various coils inside </a:t>
            </a:r>
            <a:endParaRPr/>
          </a:p>
          <a:p>
            <a:pPr algn="just">
              <a:lnSpc>
                <a:spcPct val="90000"/>
              </a:lnSpc>
              <a:buBlip>
                <a:blip r:embed="rId3"/>
              </a:buBlip>
            </a:pPr>
            <a:r>
              <a:rPr lang="en-IN" sz="2300">
                <a:solidFill>
                  <a:srgbClr val="000066"/>
                </a:solidFill>
                <a:latin typeface="Tahoma"/>
                <a:ea typeface="Tahoma"/>
              </a:rPr>
              <a:t>Coils around the shaft are alternatively given current or no, creating varying magnetic field that is changing in time and space</a:t>
            </a:r>
            <a:endParaRPr/>
          </a:p>
          <a:p>
            <a:pPr algn="just">
              <a:lnSpc>
                <a:spcPct val="90000"/>
              </a:lnSpc>
              <a:buBlip>
                <a:blip r:embed="rId4"/>
              </a:buBlip>
            </a:pPr>
            <a:r>
              <a:rPr lang="en-IN" sz="2300">
                <a:solidFill>
                  <a:srgbClr val="000066"/>
                </a:solidFill>
                <a:latin typeface="Tahoma"/>
                <a:ea typeface="Tahoma"/>
              </a:rPr>
              <a:t> </a:t>
            </a:r>
            <a:r>
              <a:rPr lang="en-IN" sz="2300">
                <a:solidFill>
                  <a:srgbClr val="000066"/>
                </a:solidFill>
                <a:latin typeface="Tahoma"/>
                <a:ea typeface="Tahoma"/>
              </a:rPr>
              <a:t>Types of stepper motor</a:t>
            </a:r>
            <a:endParaRPr/>
          </a:p>
          <a:p>
            <a:pPr lvl="1" algn="just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 sz="2300">
                <a:solidFill>
                  <a:srgbClr val="000066"/>
                </a:solidFill>
                <a:latin typeface="Tahoma"/>
                <a:ea typeface="Tahoma"/>
              </a:rPr>
              <a:t>Unipolar</a:t>
            </a:r>
            <a:endParaRPr/>
          </a:p>
          <a:p>
            <a:pPr lvl="1" algn="just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 sz="2300">
                <a:solidFill>
                  <a:srgbClr val="000066"/>
                </a:solidFill>
                <a:latin typeface="Tahoma"/>
                <a:ea typeface="Tahoma"/>
              </a:rPr>
              <a:t>Bipolar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85" name="CustomShape 4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86" name="CustomShape 5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pic>
        <p:nvPicPr>
          <p:cNvPr id="8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032000" y="3600000"/>
            <a:ext cx="4679280" cy="26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66680" y="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3700">
                <a:solidFill>
                  <a:srgbClr val="e4005c"/>
                </a:solidFill>
                <a:latin typeface="Tahoma"/>
                <a:ea typeface="Tahoma"/>
              </a:rPr>
              <a:t>Unipolar connections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90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91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92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95" name="CustomShape 8"/>
          <p:cNvSpPr/>
          <p:nvPr/>
        </p:nvSpPr>
        <p:spPr>
          <a:xfrm>
            <a:off x="864000" y="1080000"/>
            <a:ext cx="3382200" cy="5541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Four coils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5/6 wires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Wires 5 and 6 wired to supply 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voltage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Alternative stepping sequence 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for four coils</a:t>
            </a:r>
            <a:endParaRPr/>
          </a:p>
          <a:p>
            <a:pPr>
              <a:lnSpc>
                <a:spcPct val="90000"/>
              </a:lnSpc>
              <a:buBlip>
                <a:blip r:embed="rId7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Transistor control for four wire</a:t>
            </a:r>
            <a:endParaRPr/>
          </a:p>
          <a:p>
            <a:pPr>
              <a:lnSpc>
                <a:spcPct val="90000"/>
              </a:lnSpc>
              <a:buBlip>
                <a:blip r:embed="rId8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unipolar stepper motor</a:t>
            </a:r>
            <a:endParaRPr/>
          </a:p>
          <a:p>
            <a:pPr>
              <a:lnSpc>
                <a:spcPct val="90000"/>
              </a:lnSpc>
              <a:buBlip>
                <a:blip r:embed="rId9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Require more power than micro-</a:t>
            </a:r>
            <a:endParaRPr/>
          </a:p>
          <a:p>
            <a:pPr>
              <a:lnSpc>
                <a:spcPct val="90000"/>
              </a:lnSpc>
              <a:buBlip>
                <a:blip r:embed="rId10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Controller can give</a:t>
            </a:r>
            <a:endParaRPr/>
          </a:p>
          <a:p>
            <a:pPr>
              <a:lnSpc>
                <a:spcPct val="90000"/>
              </a:lnSpc>
              <a:buBlip>
                <a:blip r:embed="rId1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Control using applied voltage in</a:t>
            </a:r>
            <a:endParaRPr/>
          </a:p>
          <a:p>
            <a:pPr>
              <a:lnSpc>
                <a:spcPct val="90000"/>
              </a:lnSpc>
              <a:buBlip>
                <a:blip r:embed="rId1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specific sequence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3"/>
          <a:stretch>
            <a:fillRect/>
          </a:stretch>
        </p:blipFill>
        <p:spPr>
          <a:xfrm>
            <a:off x="4968000" y="1080000"/>
            <a:ext cx="3238920" cy="295092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14"/>
          <a:stretch>
            <a:fillRect/>
          </a:stretch>
        </p:blipFill>
        <p:spPr>
          <a:xfrm>
            <a:off x="4968000" y="4176000"/>
            <a:ext cx="3238920" cy="251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066680" y="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3700">
                <a:solidFill>
                  <a:srgbClr val="e4005c"/>
                </a:solidFill>
                <a:latin typeface="Tahoma"/>
                <a:ea typeface="Tahoma"/>
              </a:rPr>
              <a:t>Unipolar Connections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00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01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02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05" name="CustomShape 8"/>
          <p:cNvSpPr/>
          <p:nvPr/>
        </p:nvSpPr>
        <p:spPr>
          <a:xfrm>
            <a:off x="864000" y="1080000"/>
            <a:ext cx="3382200" cy="5541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Current flows only in half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of the coil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Less torque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0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32000" y="2664000"/>
            <a:ext cx="5111280" cy="32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66680" y="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3700">
                <a:solidFill>
                  <a:srgbClr val="e4005c"/>
                </a:solidFill>
                <a:latin typeface="Tahoma"/>
                <a:ea typeface="Tahoma"/>
              </a:rPr>
              <a:t>Bipolar stepper motor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09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10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11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14" name="CustomShape 8"/>
          <p:cNvSpPr/>
          <p:nvPr/>
        </p:nvSpPr>
        <p:spPr>
          <a:xfrm>
            <a:off x="864000" y="1080000"/>
            <a:ext cx="3382200" cy="5541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No common center connection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Two independent sets of coils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How to find unipolar vs bipolar?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Measure resistance between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wires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Easiest way to reverse polarity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Use two H-bridge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5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93800" y="2759760"/>
            <a:ext cx="4749120" cy="36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66680" y="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3200">
                <a:solidFill>
                  <a:srgbClr val="e4005c"/>
                </a:solidFill>
                <a:latin typeface="Tahoma"/>
                <a:ea typeface="Tahoma"/>
              </a:rPr>
              <a:t>Solenoids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18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19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20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23" name="CustomShape 8"/>
          <p:cNvSpPr/>
          <p:nvPr/>
        </p:nvSpPr>
        <p:spPr>
          <a:xfrm>
            <a:off x="936000" y="1315440"/>
            <a:ext cx="2374920" cy="5541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Two types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Push type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Pull type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When small linear movement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is needed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Automatic door lock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Valve closing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Various Duty cycle used to control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amount of motion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Relay or transistor to </a:t>
            </a:r>
            <a:endParaRPr/>
          </a:p>
          <a:p>
            <a:pPr>
              <a:lnSpc>
                <a:spcPct val="90000"/>
              </a:lnSpc>
              <a:buBlip>
                <a:blip r:embed="rId7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Switch voltage</a:t>
            </a:r>
            <a:endParaRPr/>
          </a:p>
          <a:p>
            <a:pPr>
              <a:lnSpc>
                <a:spcPct val="90000"/>
              </a:lnSpc>
              <a:buBlip>
                <a:blip r:embed="rId8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Snubber diode to control </a:t>
            </a:r>
            <a:endParaRPr/>
          </a:p>
          <a:p>
            <a:pPr>
              <a:lnSpc>
                <a:spcPct val="90000"/>
              </a:lnSpc>
              <a:buBlip>
                <a:blip r:embed="rId9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back voltage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5339520" y="1080000"/>
            <a:ext cx="3227400" cy="27349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5328000" y="3816000"/>
            <a:ext cx="3238920" cy="28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66680" y="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How to get useful motion from motors 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28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29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30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936000" y="954000"/>
            <a:ext cx="755892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How to lift more weight using less torque motors?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Lever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Pulleys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How to obtain oscillating or periodic motion action?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Cam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How to move all parts of a sturcture together with just one motor and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one shaft?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Cam shaft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How to restrict in only one direction?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Ratchet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How to get more torque at the cost of less speed?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Gear Train</a:t>
            </a:r>
            <a:endParaRPr/>
          </a:p>
          <a:p>
            <a:pPr>
              <a:lnSpc>
                <a:spcPct val="90000"/>
              </a:lnSpc>
              <a:buBlip>
                <a:blip r:embed="rId7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How to convert rotary motion into linear motion?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Rack and Pinion, Piston( Rod and crank) based system</a:t>
            </a:r>
            <a:endParaRPr/>
          </a:p>
          <a:p>
            <a:pPr>
              <a:lnSpc>
                <a:spcPct val="90000"/>
              </a:lnSpc>
              <a:buBlip>
                <a:blip r:embed="rId8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Joints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Bending joints or Hinges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Rotary Joints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Sliding Joints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Using simple machines to usable motion from motors - Levers 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36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37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38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41" name="CustomShape 8"/>
          <p:cNvSpPr/>
          <p:nvPr/>
        </p:nvSpPr>
        <p:spPr>
          <a:xfrm>
            <a:off x="936000" y="95400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Lever: Lift heavy weight with a small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force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Mechanical Advantage: ratio of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Long arm to short arm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Used when small motor and lot of 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configuration/working space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2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143" name="" descr=""/>
          <p:cNvPicPr/>
          <p:nvPr/>
        </p:nvPicPr>
        <p:blipFill>
          <a:blip r:embed="rId7"/>
          <a:stretch>
            <a:fillRect/>
          </a:stretch>
        </p:blipFill>
        <p:spPr>
          <a:xfrm rot="16200000">
            <a:off x="3055680" y="1382760"/>
            <a:ext cx="261720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008000" y="7200"/>
            <a:ext cx="7805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IN" sz="2800">
                <a:solidFill>
                  <a:srgbClr val="e4005c"/>
                </a:solidFill>
                <a:latin typeface="Tahoma"/>
                <a:ea typeface="Tahoma"/>
              </a:rPr>
              <a:t>Using simple machines to usable motion from motors - Pulleys 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11200" y="7365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214263"/>
          </a:solidFill>
          <a:ln w="9360">
            <a:solidFill>
              <a:srgbClr val="000000"/>
            </a:solidFill>
            <a:miter/>
          </a:ln>
        </p:spPr>
      </p:sp>
      <p:sp>
        <p:nvSpPr>
          <p:cNvPr id="146" name="CustomShape 3"/>
          <p:cNvSpPr/>
          <p:nvPr/>
        </p:nvSpPr>
        <p:spPr>
          <a:xfrm>
            <a:off x="635040" y="858960"/>
            <a:ext cx="244080" cy="244080"/>
          </a:xfrm>
          <a:prstGeom prst="roundRect">
            <a:avLst>
              <a:gd name="adj" fmla="val 125"/>
            </a:avLst>
          </a:prstGeom>
          <a:solidFill>
            <a:srgbClr val="00b8ff"/>
          </a:solidFill>
          <a:ln w="9360">
            <a:solidFill>
              <a:srgbClr val="000000"/>
            </a:solidFill>
            <a:miter/>
          </a:ln>
        </p:spPr>
      </p:sp>
      <p:sp>
        <p:nvSpPr>
          <p:cNvPr id="147" name="CustomShape 4"/>
          <p:cNvSpPr/>
          <p:nvPr/>
        </p:nvSpPr>
        <p:spPr>
          <a:xfrm>
            <a:off x="969840" y="954000"/>
            <a:ext cx="7403760" cy="33120"/>
          </a:xfrm>
          <a:prstGeom prst="roundRect">
            <a:avLst>
              <a:gd name="adj" fmla="val 900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8994000"/>
          </a:gradFill>
          <a:ln w="9360">
            <a:solidFill>
              <a:srgbClr val="000000"/>
            </a:solidFill>
            <a:miter/>
          </a:ln>
        </p:spPr>
      </p:sp>
      <p:sp>
        <p:nvSpPr>
          <p:cNvPr id="148" name="CustomShape 5"/>
          <p:cNvSpPr/>
          <p:nvPr/>
        </p:nvSpPr>
        <p:spPr>
          <a:xfrm>
            <a:off x="216000" y="4800240"/>
            <a:ext cx="8565480" cy="132084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CustomShape 6"/>
          <p:cNvSpPr/>
          <p:nvPr/>
        </p:nvSpPr>
        <p:spPr>
          <a:xfrm>
            <a:off x="4481640" y="3312000"/>
            <a:ext cx="178200" cy="23148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CustomShape 7"/>
          <p:cNvSpPr/>
          <p:nvPr/>
        </p:nvSpPr>
        <p:spPr>
          <a:xfrm>
            <a:off x="1767960" y="5976000"/>
            <a:ext cx="1397520" cy="6670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r>
              <a:rPr lang="en-IN"/>
              <a:t>	</a:t>
            </a:r>
            <a:endParaRPr/>
          </a:p>
        </p:txBody>
      </p:sp>
      <p:sp>
        <p:nvSpPr>
          <p:cNvPr id="151" name="CustomShape 8"/>
          <p:cNvSpPr/>
          <p:nvPr/>
        </p:nvSpPr>
        <p:spPr>
          <a:xfrm>
            <a:off x="936000" y="954000"/>
            <a:ext cx="3382200" cy="509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Blip>
                <a:blip r:embed="rId1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Series of moving wheels, </a:t>
            </a:r>
            <a:endParaRPr/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ropes, chains and wires</a:t>
            </a:r>
            <a:endParaRPr/>
          </a:p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Mechanical advantage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Depends upon fixed </a:t>
            </a:r>
            <a:endParaRPr/>
          </a:p>
          <a:p>
            <a:pPr lvl="1">
              <a:lnSpc>
                <a:spcPct val="90000"/>
              </a:lnSpc>
              <a:buSzPct val="25000"/>
              <a:buFont typeface="StarSymbol"/>
              <a:buChar char="l"/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vs moving pulleys</a:t>
            </a:r>
            <a:endParaRPr/>
          </a:p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One can pull double the weight</a:t>
            </a:r>
            <a:endParaRPr/>
          </a:p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because rope is pulled twice the</a:t>
            </a:r>
            <a:endParaRPr/>
          </a:p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distance</a:t>
            </a:r>
            <a:endParaRPr/>
          </a:p>
          <a:p>
            <a:pPr>
              <a:lnSpc>
                <a:spcPct val="90000"/>
              </a:lnSpc>
              <a:buBlip>
                <a:blip r:embed="rId7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With fixed pulley, only</a:t>
            </a:r>
            <a:endParaRPr/>
          </a:p>
          <a:p>
            <a:pPr>
              <a:lnSpc>
                <a:spcPct val="90000"/>
              </a:lnSpc>
              <a:buBlip>
                <a:blip r:embed="rId8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direction is changed</a:t>
            </a:r>
            <a:endParaRPr/>
          </a:p>
          <a:p>
            <a:pPr>
              <a:lnSpc>
                <a:spcPct val="90000"/>
              </a:lnSpc>
              <a:buBlip>
                <a:blip r:embed="rId9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More pulleys, more mech</a:t>
            </a:r>
            <a:endParaRPr/>
          </a:p>
          <a:p>
            <a:pPr>
              <a:lnSpc>
                <a:spcPct val="90000"/>
              </a:lnSpc>
              <a:buBlip>
                <a:blip r:embed="rId10"/>
              </a:buBlip>
            </a:pPr>
            <a:r>
              <a:rPr lang="en-IN">
                <a:solidFill>
                  <a:srgbClr val="000066"/>
                </a:solidFill>
                <a:latin typeface="Tahoma"/>
                <a:ea typeface="Tahoma"/>
              </a:rPr>
              <a:t>advantage but more complexity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792000" y="6120000"/>
            <a:ext cx="7029360" cy="600480"/>
          </a:xfrm>
          <a:prstGeom prst="rect">
            <a:avLst/>
          </a:prstGeom>
          <a:noFill/>
          <a:ln>
            <a:noFill/>
          </a:ln>
        </p:spPr>
      </p:sp>
      <p:pic>
        <p:nvPicPr>
          <p:cNvPr id="153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608000" y="4032000"/>
            <a:ext cx="4463280" cy="26632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4608000" y="1060560"/>
            <a:ext cx="4463280" cy="297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