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79" r:id="rId2"/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7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Page" id="{DFFC0FFB-0221-4C48-B99C-7575370F1BD3}">
          <p14:sldIdLst>
            <p14:sldId id="279"/>
          </p14:sldIdLst>
        </p14:section>
        <p14:section name="List" id="{798D23F4-5BCC-4D8C-8403-8C25B72B5A65}">
          <p14:sldIdLst>
            <p14:sldId id="280"/>
          </p14:sldIdLst>
        </p14:section>
        <p14:section name="ViewDAQ" id="{EFD20DAC-642D-4E0A-A227-3A192630D2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WebAccess" id="{C2819291-C476-48D8-B613-638599979E23}">
          <p14:sldIdLst>
            <p14:sldId id="264"/>
            <p14:sldId id="265"/>
            <p14:sldId id="277"/>
            <p14:sldId id="278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31D67-5445-4720-86A0-F0CF4FAAA60C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404D-AA6D-4673-BCD2-4F7C5D6F3B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8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3D073-6339-4A82-8803-1A37A022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3F71A1-B9A5-4881-8120-93473A48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3E0DF4-BE10-4EDF-9EC6-10921D5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8338-E70E-4051-BB54-8AD12359A79E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4E4EC9-209F-46F8-9F96-34157113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4A76B-AF01-426B-B625-DCF5F2B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2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534B3-B16C-4158-B4C8-24335C9A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0E486-E63D-4E44-A58A-34A01DB7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7AA75-48E7-4E08-A467-6383F7A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30C5-F863-4C1E-A3B2-53476D913AE5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41D79F-2357-4D0D-B0D8-5A9121F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2553B-36EF-4414-883A-8807D040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01A5DB-1DB9-4A81-9447-F5DE4F7AF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74F4D-6F83-4D8D-B3A5-7F260931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E0660-4C8F-430A-A08A-56E47176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FD1-A415-4846-91A6-9F596D4482F2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8F81B-D797-4566-BF29-D5B25DBE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8726E-5C6C-4B79-85BD-91999C59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36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60345-6E71-4D2B-8563-0D491D7E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DCA8-DD68-40B3-BFDF-D2E5225D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A29BAF-8087-431B-AF78-9942AAFE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889E-1F9F-4722-9C15-D73D7C20576A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0F4FF-18CA-46FD-B417-98A036A4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987465-F41F-472B-A2CF-4A93D1A8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4B0A9-0250-4B59-9606-08D0E19E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33DDCD-864D-4839-8C3E-E844C908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ACD8C-239A-4C43-A8CB-2441A02B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AE57-3786-4E1B-A2EC-AAA8A353DCA7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8D712-1F06-4ECF-BCAA-8967A906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74462-5E43-4D64-92A3-CE9523BF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7A003-714F-4556-A1D2-1F9BD360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3D162-18B6-4E9D-8D06-5137D823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F370CB-3373-4A53-8F5B-35CAD799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F52588-3B48-43F3-BAAB-C67FAFA7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C94B-3A6F-4449-8068-E7B45F9E1623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E76F9-EFBE-4582-9F98-692190E0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0B931-8793-478C-BBA1-65AC725B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28C53-37CE-45F5-BAAF-A25C0F55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3E44C1-5C0E-43B7-979F-E4B98CA3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6D9A04-504D-4B1B-ABC4-5BAAB447B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3BAA13-E39D-4247-A9BD-B3858D6C9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B95D2B-CDFF-4E7E-AA9A-7412DCA3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DB05D3-15FF-444B-9014-C6811ED9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FB96-4565-4132-BD64-8B045409AF95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E0458D-1B5C-491B-97F8-088AE9C6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7B8F17-A608-4480-9841-B1B27D37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C021F-388D-4924-B863-1131FC4B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12E7B7-4962-4EE6-9FF5-B67ABFD9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41C9-E98E-4052-A794-2778D3C80057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56C6EB-2B82-4EF3-A22B-F01FF6CF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9967C6-7E2B-4FB8-8519-6E855300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FB5A3D-64D5-430A-AABA-4866B481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115F-5BAD-4EDE-8520-69DF4689DC0B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B391E2-B588-4D17-853E-3936C0B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6BF15-13EC-4A7B-B475-7C4D813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5F9B4-7287-4A6E-B7F1-C4BF0D11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928647" cy="530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FED38-2D23-4C97-94A0-63A984C0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5" y="230909"/>
            <a:ext cx="7199024" cy="5892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FA828-6E8D-4256-BC2B-01EA8F85A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BE220-E0D8-47D7-8F6A-3F3DDEC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ABC7-3D4A-4126-9790-587915EDC5C2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5BFBD-608D-4D8E-A336-7AC647FA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89A974-B51C-4EB4-AC09-6FE89BD4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7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3EC7-0FB8-4003-B0F5-BF1DD8F6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CDCF62-FD15-40F8-AE8A-D5958ED6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80B0A4-82C1-42C0-B96B-19B705B1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F1A067-A540-4EEB-A58D-4C540B9D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1F46-FB8F-427E-B035-12F77A69FAFF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8155A-EFFC-4F37-ADE9-EF494BD1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目錄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9E5918-A2D1-4AB0-B819-932D970B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850D40-BB78-4EBF-AA9A-A231A7E7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4F039-0512-4C1D-8C33-D9CF4AD0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C1B9C-E1E3-461A-BC95-877A2254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65B6-7C93-44D8-9C92-36942CEBCA8B}" type="datetime1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C8F20-37DB-4378-8F1E-3C61FA63A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目錄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595DC-4748-4453-9706-9E9522DCD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442E-3D52-426E-912E-AFF7275F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9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1406C-6FB8-4992-BC39-5584AF8B7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>
                <a:latin typeface="+mj-ea"/>
              </a:rPr>
              <a:t>美光科技</a:t>
            </a:r>
            <a:br>
              <a:rPr lang="en-US" altLang="zh-TW" sz="4400" dirty="0">
                <a:latin typeface="+mj-ea"/>
              </a:rPr>
            </a:br>
            <a:endParaRPr lang="zh-TW" altLang="en-US" sz="44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696AF3-57DC-416A-AF2D-E67C2E0AD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latin typeface="+mj-ea"/>
              </a:rPr>
              <a:t>ViewDAQ</a:t>
            </a:r>
            <a:r>
              <a:rPr lang="zh-TW" altLang="en-US" sz="4400" dirty="0">
                <a:latin typeface="+mj-ea"/>
              </a:rPr>
              <a:t>、</a:t>
            </a:r>
            <a:r>
              <a:rPr lang="en-US" altLang="zh-TW" sz="4400" dirty="0" err="1">
                <a:latin typeface="+mj-ea"/>
              </a:rPr>
              <a:t>WebAccess</a:t>
            </a:r>
            <a:r>
              <a:rPr lang="zh-TW" altLang="en-US" sz="4400" dirty="0">
                <a:latin typeface="+mj-ea"/>
              </a:rPr>
              <a:t>教育訓練手冊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7230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1E646E4-60EC-43B6-9C85-00E7FEB4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6845"/>
            <a:ext cx="7199313" cy="341948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2595B4D-4C1A-426B-B0BF-6221E5A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r>
              <a:rPr lang="en-US" altLang="zh-TW" sz="2700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E094FE-00B8-49BD-9E7D-823308A3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報表，即顯示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產生報表，即可查閱報表資訊。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預設報表為：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 err="1">
                <a:latin typeface="+mn-ea"/>
              </a:rPr>
              <a:t>DayWarning</a:t>
            </a:r>
            <a:r>
              <a:rPr lang="zh-TW" altLang="en-US" sz="1350" dirty="0">
                <a:latin typeface="+mn-ea"/>
              </a:rPr>
              <a:t>：每日警報紀錄。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 err="1">
                <a:latin typeface="+mn-ea"/>
              </a:rPr>
              <a:t>Daydata</a:t>
            </a:r>
            <a:r>
              <a:rPr lang="zh-TW" altLang="en-US" sz="1350" dirty="0">
                <a:latin typeface="+mn-ea"/>
              </a:rPr>
              <a:t>：每日氣體數值記錄。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如要更改查閱資訊，可由</a:t>
            </a:r>
            <a:r>
              <a:rPr lang="en-US" altLang="zh-TW" sz="1350" dirty="0" err="1">
                <a:latin typeface="+mn-ea"/>
              </a:rPr>
              <a:t>WebAccess</a:t>
            </a:r>
            <a:r>
              <a:rPr lang="zh-TW" altLang="en-US" sz="1350" dirty="0">
                <a:latin typeface="+mn-ea"/>
              </a:rPr>
              <a:t>中的</a:t>
            </a:r>
            <a:r>
              <a:rPr lang="en-US" altLang="zh-TW" sz="1350" dirty="0">
                <a:latin typeface="+mn-ea"/>
              </a:rPr>
              <a:t>Excel</a:t>
            </a:r>
            <a:r>
              <a:rPr lang="zh-TW" altLang="en-US" sz="1350" dirty="0">
                <a:latin typeface="+mn-ea"/>
              </a:rPr>
              <a:t>報表更改或新增。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94F836-6329-4BCE-9A54-6069025594B6}"/>
              </a:ext>
            </a:extLst>
          </p:cNvPr>
          <p:cNvSpPr/>
          <p:nvPr/>
        </p:nvSpPr>
        <p:spPr>
          <a:xfrm>
            <a:off x="10239571" y="3777574"/>
            <a:ext cx="1018980" cy="264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022BE3-4884-478E-BB71-09DF7E25F394}"/>
              </a:ext>
            </a:extLst>
          </p:cNvPr>
          <p:cNvSpPr/>
          <p:nvPr/>
        </p:nvSpPr>
        <p:spPr>
          <a:xfrm>
            <a:off x="9982982" y="3507117"/>
            <a:ext cx="319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091D6-07CA-4999-9DE5-9609B1600145}"/>
              </a:ext>
            </a:extLst>
          </p:cNvPr>
          <p:cNvSpPr/>
          <p:nvPr/>
        </p:nvSpPr>
        <p:spPr>
          <a:xfrm>
            <a:off x="9166002" y="2265362"/>
            <a:ext cx="326316" cy="239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F4DED0-9B0B-4276-A34E-DDD21E2963CE}"/>
              </a:ext>
            </a:extLst>
          </p:cNvPr>
          <p:cNvSpPr/>
          <p:nvPr/>
        </p:nvSpPr>
        <p:spPr>
          <a:xfrm>
            <a:off x="8878877" y="2025069"/>
            <a:ext cx="326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E397AE-AEF9-4C9C-8C40-4425C66066A5}"/>
              </a:ext>
            </a:extLst>
          </p:cNvPr>
          <p:cNvSpPr/>
          <p:nvPr/>
        </p:nvSpPr>
        <p:spPr>
          <a:xfrm>
            <a:off x="4114800" y="1428750"/>
            <a:ext cx="7277099" cy="3505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178CAA-4FE8-4794-8B2C-89E0396B7BC5}"/>
              </a:ext>
            </a:extLst>
          </p:cNvPr>
          <p:cNvSpPr/>
          <p:nvPr/>
        </p:nvSpPr>
        <p:spPr>
          <a:xfrm>
            <a:off x="3884197" y="1159068"/>
            <a:ext cx="319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31D7AFB-76B8-42D6-8C0A-0A9FEEDD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36AF8-8FC8-4D8D-971C-C70AEC5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2400" b="1" u="sng" dirty="0">
                <a:latin typeface="+mj-ea"/>
              </a:rPr>
            </a:br>
            <a:r>
              <a:rPr lang="en-US" altLang="zh-TW" sz="1300" dirty="0" err="1">
                <a:latin typeface="+mj-ea"/>
              </a:rPr>
              <a:t>WebAccess</a:t>
            </a:r>
            <a:r>
              <a:rPr lang="zh-TW" altLang="en-US" sz="1300" dirty="0">
                <a:latin typeface="+mj-ea"/>
              </a:rPr>
              <a:t>使用功能介紹。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F5C690-E279-4E36-85C9-99B6BFCFA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/>
          <a:lstStyle/>
          <a:p>
            <a:r>
              <a:rPr lang="en-US" altLang="zh-TW" b="1" dirty="0">
                <a:latin typeface="+mn-ea"/>
              </a:rPr>
              <a:t>※</a:t>
            </a:r>
            <a:r>
              <a:rPr lang="zh-TW" altLang="en-US" b="1" dirty="0">
                <a:latin typeface="+mn-ea"/>
              </a:rPr>
              <a:t>在</a:t>
            </a:r>
            <a:r>
              <a:rPr lang="en-US" altLang="zh-TW" b="1" dirty="0" err="1">
                <a:latin typeface="+mn-ea"/>
              </a:rPr>
              <a:t>WebAccess</a:t>
            </a:r>
            <a:r>
              <a:rPr lang="zh-TW" altLang="en-US" b="1" dirty="0">
                <a:latin typeface="+mn-ea"/>
              </a:rPr>
              <a:t>中，我們僅使用：</a:t>
            </a:r>
            <a:endParaRPr lang="en-US" altLang="zh-TW" b="1" dirty="0">
              <a:latin typeface="+mn-ea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工程管理</a:t>
            </a:r>
            <a:r>
              <a:rPr lang="zh-TW" altLang="en-US" dirty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進行資料設定，如：管理員、電子郵件、警報人員管理系統、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報表、紀錄資料維護。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即時監控</a:t>
            </a:r>
            <a:r>
              <a:rPr lang="zh-TW" altLang="en-US" dirty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可直接使用</a:t>
            </a:r>
            <a:r>
              <a:rPr lang="en-US" altLang="zh-TW" dirty="0">
                <a:latin typeface="+mn-ea"/>
              </a:rPr>
              <a:t>IE</a:t>
            </a:r>
            <a:r>
              <a:rPr lang="zh-TW" altLang="en-US" dirty="0">
                <a:latin typeface="+mn-ea"/>
              </a:rPr>
              <a:t>瀏覽器進行監控，功能如同</a:t>
            </a:r>
            <a:r>
              <a:rPr lang="en-US" altLang="zh-TW" dirty="0" err="1">
                <a:latin typeface="+mn-ea"/>
              </a:rPr>
              <a:t>ViewDAQ</a:t>
            </a:r>
            <a:r>
              <a:rPr lang="zh-TW" altLang="en-US" dirty="0">
                <a:latin typeface="+mn-ea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6C91949-187F-4927-8AD3-3542BA25E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21447"/>
            <a:ext cx="7199313" cy="3510282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1075D98-434F-47B2-9E1E-58EC94B258A6}"/>
              </a:ext>
            </a:extLst>
          </p:cNvPr>
          <p:cNvSpPr/>
          <p:nvPr/>
        </p:nvSpPr>
        <p:spPr>
          <a:xfrm>
            <a:off x="7235615" y="2978092"/>
            <a:ext cx="691982" cy="201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2371FF-4A01-4DF7-A264-44AACC797CFA}"/>
              </a:ext>
            </a:extLst>
          </p:cNvPr>
          <p:cNvSpPr/>
          <p:nvPr/>
        </p:nvSpPr>
        <p:spPr>
          <a:xfrm>
            <a:off x="6929848" y="2920572"/>
            <a:ext cx="336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4E25F0-0169-4302-A40F-360B3D99D97C}"/>
              </a:ext>
            </a:extLst>
          </p:cNvPr>
          <p:cNvSpPr/>
          <p:nvPr/>
        </p:nvSpPr>
        <p:spPr>
          <a:xfrm>
            <a:off x="7235614" y="3237633"/>
            <a:ext cx="691982" cy="191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2EC264-6CC2-4929-BC16-04D9F7E9FD2B}"/>
              </a:ext>
            </a:extLst>
          </p:cNvPr>
          <p:cNvSpPr/>
          <p:nvPr/>
        </p:nvSpPr>
        <p:spPr>
          <a:xfrm>
            <a:off x="6929848" y="3165117"/>
            <a:ext cx="336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72B4A76-B028-4F45-AA28-0A2EBED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95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CA88C-9C58-41F3-A82A-96A6917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48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工程管理：如何進入主畫面。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1BF6C03-C3C9-48E1-B0F5-F27EE5AD2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69" y="3465013"/>
            <a:ext cx="6802484" cy="3338355"/>
          </a:xfrm>
          <a:solidFill>
            <a:srgbClr val="C9C9CB"/>
          </a:solidFill>
          <a:ln>
            <a:noFill/>
          </a:ln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46004F-D784-4E6A-8AAC-A67D9B7D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點選工程管理</a:t>
            </a:r>
            <a:r>
              <a:rPr lang="en-US" altLang="zh-TW" dirty="0"/>
              <a:t>&gt;&gt;&gt;</a:t>
            </a:r>
            <a:r>
              <a:rPr lang="zh-TW" altLang="en-US" dirty="0"/>
              <a:t>預設帳號：</a:t>
            </a:r>
            <a:r>
              <a:rPr lang="en-US" altLang="zh-TW" dirty="0"/>
              <a:t>admin</a:t>
            </a:r>
            <a:r>
              <a:rPr lang="zh-TW" altLang="en-US" dirty="0"/>
              <a:t>，密碼：</a:t>
            </a:r>
            <a:r>
              <a:rPr lang="zh-TW" altLang="en-US" b="1" dirty="0"/>
              <a:t>自行定義</a:t>
            </a:r>
            <a:r>
              <a:rPr lang="en-US" altLang="zh-TW" dirty="0"/>
              <a:t>&gt;&gt;&gt;</a:t>
            </a:r>
            <a:r>
              <a:rPr lang="zh-TW" altLang="en-US" dirty="0"/>
              <a:t>點選登入，畫面將轉至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/>
              <a:t>配置，即可進到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※</a:t>
            </a:r>
            <a:r>
              <a:rPr lang="zh-TW" altLang="en-US" dirty="0">
                <a:latin typeface="+mn-ea"/>
              </a:rPr>
              <a:t>此帳號密碼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為最高權限，可修改</a:t>
            </a:r>
            <a:r>
              <a:rPr lang="en-US" altLang="zh-TW" u="sng" dirty="0" err="1">
                <a:solidFill>
                  <a:srgbClr val="FF0000"/>
                </a:solidFill>
                <a:latin typeface="+mn-ea"/>
              </a:rPr>
              <a:t>WebAccess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內部資料。</a:t>
            </a:r>
            <a:endParaRPr lang="zh-TW" altLang="en-US" dirty="0">
              <a:latin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A79B58D-AA9F-4F77-9B1A-159596C6A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69" y="64819"/>
            <a:ext cx="6791453" cy="33383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AEB0DF8-0CC1-4784-B633-7A26555BF9F0}"/>
              </a:ext>
            </a:extLst>
          </p:cNvPr>
          <p:cNvSpPr/>
          <p:nvPr/>
        </p:nvSpPr>
        <p:spPr>
          <a:xfrm>
            <a:off x="4164569" y="64819"/>
            <a:ext cx="6802484" cy="333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6E1E4E-2093-41F2-8411-9F1728ECB095}"/>
              </a:ext>
            </a:extLst>
          </p:cNvPr>
          <p:cNvSpPr/>
          <p:nvPr/>
        </p:nvSpPr>
        <p:spPr>
          <a:xfrm>
            <a:off x="3768436" y="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A13E03-AB1E-4C6E-A4B9-49AD6B2E03A5}"/>
              </a:ext>
            </a:extLst>
          </p:cNvPr>
          <p:cNvSpPr/>
          <p:nvPr/>
        </p:nvSpPr>
        <p:spPr>
          <a:xfrm>
            <a:off x="4153538" y="3465013"/>
            <a:ext cx="6802484" cy="333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BF80AB-428F-40CB-B7DE-ABBDD87E752B}"/>
              </a:ext>
            </a:extLst>
          </p:cNvPr>
          <p:cNvSpPr/>
          <p:nvPr/>
        </p:nvSpPr>
        <p:spPr>
          <a:xfrm>
            <a:off x="3757405" y="340019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C83BD2-8EB6-4E93-B310-B288F6CAFD08}"/>
              </a:ext>
            </a:extLst>
          </p:cNvPr>
          <p:cNvSpPr/>
          <p:nvPr/>
        </p:nvSpPr>
        <p:spPr>
          <a:xfrm>
            <a:off x="4869150" y="520975"/>
            <a:ext cx="499036" cy="21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A2735-59B3-4A31-80FF-DB22EFFD282C}"/>
              </a:ext>
            </a:extLst>
          </p:cNvPr>
          <p:cNvSpPr/>
          <p:nvPr/>
        </p:nvSpPr>
        <p:spPr>
          <a:xfrm>
            <a:off x="4618167" y="26277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47AFB90-06DA-4C84-A0C8-E68100C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7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B4A9E-BBF9-4C13-A3E5-5B02FFAA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88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管理員</a:t>
            </a:r>
            <a:r>
              <a:rPr lang="en-US" altLang="zh-TW" sz="1300" dirty="0">
                <a:latin typeface="+mj-ea"/>
              </a:rPr>
              <a:t>(1/2)</a:t>
            </a:r>
            <a:r>
              <a:rPr lang="zh-TW" altLang="en-US" sz="1300" dirty="0">
                <a:latin typeface="+mj-ea"/>
              </a:rPr>
              <a:t>：如何進入主畫面與介紹。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4A20C1-8B57-4CA0-8639-3307CD6E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6" y="43576"/>
            <a:ext cx="6758002" cy="3380768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EA86CF-86C9-4042-8E88-EB1F3ABB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en-US" altLang="zh-TW" dirty="0">
                <a:latin typeface="+mn-ea"/>
              </a:rPr>
              <a:t>Micron&gt;&gt;&gt;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/>
              <a:t>管理員，畫面將轉至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dirty="0">
                <a:latin typeface="+mn-ea"/>
              </a:rPr>
              <a:t>增加管理員</a:t>
            </a:r>
            <a:r>
              <a:rPr lang="zh-TW" altLang="en-US" dirty="0"/>
              <a:t>，修改完務必點選下載完成設定</a:t>
            </a:r>
            <a:r>
              <a:rPr lang="zh-TW" altLang="en-US" dirty="0">
                <a:latin typeface="+mn-ea"/>
              </a:rPr>
              <a:t>。</a:t>
            </a:r>
          </a:p>
          <a:p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預設帳號分別為：</a:t>
            </a:r>
            <a:r>
              <a:rPr lang="en-US" altLang="zh-TW" sz="1350" dirty="0">
                <a:latin typeface="+mn-ea"/>
              </a:rPr>
              <a:t>user</a:t>
            </a:r>
            <a:r>
              <a:rPr lang="zh-TW" altLang="en-US" sz="1350" dirty="0">
                <a:latin typeface="+mn-ea"/>
              </a:rPr>
              <a:t>、</a:t>
            </a:r>
            <a:r>
              <a:rPr lang="en-US" altLang="zh-TW" sz="1350" dirty="0">
                <a:latin typeface="+mn-ea"/>
              </a:rPr>
              <a:t>viewer</a:t>
            </a:r>
            <a:r>
              <a:rPr lang="zh-TW" altLang="en-US" sz="1350" dirty="0">
                <a:latin typeface="+mn-ea"/>
              </a:rPr>
              <a:t>              使用者名稱：</a:t>
            </a:r>
            <a:r>
              <a:rPr lang="en-US" altLang="zh-TW" sz="1350" b="1" dirty="0">
                <a:latin typeface="+mn-ea"/>
              </a:rPr>
              <a:t>user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可更改參數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1234</a:t>
            </a:r>
            <a:r>
              <a:rPr lang="zh-TW" altLang="en-US" sz="1350" b="1" dirty="0">
                <a:latin typeface="+mn-ea"/>
              </a:rPr>
              <a:t>（自行定義）</a:t>
            </a:r>
            <a:r>
              <a:rPr lang="en-US" altLang="zh-TW" sz="1350" dirty="0">
                <a:latin typeface="+mn-ea"/>
              </a:rPr>
              <a:t>                                                </a:t>
            </a:r>
            <a:r>
              <a:rPr lang="zh-TW" altLang="en-US" sz="1350" dirty="0">
                <a:latin typeface="+mn-ea"/>
              </a:rPr>
              <a:t>使用者名稱：</a:t>
            </a:r>
            <a:r>
              <a:rPr lang="en-US" altLang="zh-TW" sz="1350" b="1" dirty="0">
                <a:latin typeface="+mn-ea"/>
              </a:rPr>
              <a:t>viewer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（瀏覽功能）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0000</a:t>
            </a:r>
            <a:r>
              <a:rPr lang="zh-TW" altLang="en-US" sz="1350" b="1" dirty="0">
                <a:latin typeface="+mn-ea"/>
              </a:rPr>
              <a:t> （自行定義）</a:t>
            </a:r>
            <a:r>
              <a:rPr lang="en-US" altLang="zh-TW" sz="1350" dirty="0">
                <a:latin typeface="+mn-ea"/>
              </a:rPr>
              <a:t> </a:t>
            </a:r>
            <a:endParaRPr lang="en-US" altLang="zh-TW" sz="1350" b="1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基本上權限僅分為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可更改參數、瀏覽功能</a:t>
            </a:r>
            <a:r>
              <a:rPr lang="en-US" altLang="zh-TW" sz="1350" dirty="0">
                <a:latin typeface="+mn-ea"/>
              </a:rPr>
              <a:t>2</a:t>
            </a:r>
            <a:r>
              <a:rPr lang="zh-TW" altLang="en-US" sz="1350" dirty="0">
                <a:latin typeface="+mn-ea"/>
              </a:rPr>
              <a:t>者，故建議使用原預設帳號即可。</a:t>
            </a:r>
            <a:endParaRPr lang="en-US" altLang="zh-TW" sz="135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122D2D-75E1-475E-9874-0C184C48A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43915"/>
            <a:ext cx="6758003" cy="33807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5BC390-2588-486B-8B34-8C7C2A1B10E3}"/>
              </a:ext>
            </a:extLst>
          </p:cNvPr>
          <p:cNvSpPr/>
          <p:nvPr/>
        </p:nvSpPr>
        <p:spPr>
          <a:xfrm>
            <a:off x="4132639" y="364332"/>
            <a:ext cx="194092" cy="109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438CD-C684-4D9F-8359-3F64F758E785}"/>
              </a:ext>
            </a:extLst>
          </p:cNvPr>
          <p:cNvSpPr/>
          <p:nvPr/>
        </p:nvSpPr>
        <p:spPr>
          <a:xfrm>
            <a:off x="3853705" y="1113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DDDB0-A9D2-4D2A-B828-3A453CAD740E}"/>
              </a:ext>
            </a:extLst>
          </p:cNvPr>
          <p:cNvSpPr/>
          <p:nvPr/>
        </p:nvSpPr>
        <p:spPr>
          <a:xfrm>
            <a:off x="5944770" y="185738"/>
            <a:ext cx="217194" cy="106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B7B976-B23F-4DE7-9355-8C49B47BB36D}"/>
              </a:ext>
            </a:extLst>
          </p:cNvPr>
          <p:cNvSpPr/>
          <p:nvPr/>
        </p:nvSpPr>
        <p:spPr>
          <a:xfrm>
            <a:off x="5665836" y="-696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22E099-F7E5-4EE0-9D02-251CCA042AFA}"/>
              </a:ext>
            </a:extLst>
          </p:cNvPr>
          <p:cNvSpPr/>
          <p:nvPr/>
        </p:nvSpPr>
        <p:spPr>
          <a:xfrm>
            <a:off x="4132639" y="3424343"/>
            <a:ext cx="6804876" cy="3433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4DC7E8-CD20-4978-9A2D-478C95D8C1E8}"/>
              </a:ext>
            </a:extLst>
          </p:cNvPr>
          <p:cNvSpPr/>
          <p:nvPr/>
        </p:nvSpPr>
        <p:spPr>
          <a:xfrm>
            <a:off x="3853705" y="31843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BC30AD-E436-4244-B6F4-F100D55F97DB}"/>
              </a:ext>
            </a:extLst>
          </p:cNvPr>
          <p:cNvSpPr/>
          <p:nvPr/>
        </p:nvSpPr>
        <p:spPr>
          <a:xfrm>
            <a:off x="4799211" y="3568049"/>
            <a:ext cx="387151" cy="13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AFCBF-A0E0-4BE0-BD67-F8D686B8A217}"/>
              </a:ext>
            </a:extLst>
          </p:cNvPr>
          <p:cNvSpPr/>
          <p:nvPr/>
        </p:nvSpPr>
        <p:spPr>
          <a:xfrm>
            <a:off x="4496841" y="3383682"/>
            <a:ext cx="27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0DAA894F-2924-4EC3-BA35-EC199614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50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662A3-8255-469E-96AC-F1B7696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96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管理員</a:t>
            </a:r>
            <a:r>
              <a:rPr lang="en-US" altLang="zh-TW" sz="1300" dirty="0">
                <a:latin typeface="+mj-ea"/>
              </a:rPr>
              <a:t>(2/2)</a:t>
            </a:r>
            <a:r>
              <a:rPr lang="zh-TW" altLang="en-US" sz="1300" dirty="0">
                <a:latin typeface="+mj-ea"/>
              </a:rPr>
              <a:t>：增加管理員。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5912367-43B1-45BA-9135-A326E1552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71129"/>
            <a:ext cx="7199313" cy="3610917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E3051-DB88-40E4-97F4-CDA1C4CD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依序鍵入資料。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如管理員需要更改參數權限，將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u="sng" dirty="0">
                <a:latin typeface="+mn-ea"/>
              </a:rPr>
              <a:t>區域</a:t>
            </a:r>
            <a:r>
              <a:rPr lang="en-US" altLang="zh-TW" u="sng" dirty="0">
                <a:latin typeface="+mn-ea"/>
              </a:rPr>
              <a:t>0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u="sng" dirty="0">
                <a:latin typeface="+mn-ea"/>
              </a:rPr>
              <a:t>區域</a:t>
            </a:r>
            <a:r>
              <a:rPr lang="en-US" altLang="zh-TW" u="sng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的數值改為</a:t>
            </a:r>
            <a:r>
              <a:rPr lang="en-US" altLang="zh-TW" b="1" u="sng" dirty="0">
                <a:latin typeface="+mn-ea"/>
              </a:rPr>
              <a:t>1</a:t>
            </a:r>
            <a:r>
              <a:rPr lang="zh-TW" altLang="en-US" b="1" dirty="0">
                <a:latin typeface="+mn-ea"/>
              </a:rPr>
              <a:t>。</a:t>
            </a:r>
            <a:endParaRPr lang="en-US" altLang="zh-TW" b="1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04ACA9-EDB4-4CAF-B4FF-19FB804A8F89}"/>
              </a:ext>
            </a:extLst>
          </p:cNvPr>
          <p:cNvSpPr/>
          <p:nvPr/>
        </p:nvSpPr>
        <p:spPr>
          <a:xfrm>
            <a:off x="5681325" y="1800225"/>
            <a:ext cx="1676737" cy="492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894982-B6C8-44A9-B1F0-37E2836113B5}"/>
              </a:ext>
            </a:extLst>
          </p:cNvPr>
          <p:cNvSpPr/>
          <p:nvPr/>
        </p:nvSpPr>
        <p:spPr>
          <a:xfrm>
            <a:off x="5402391" y="1533724"/>
            <a:ext cx="278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824F6-CC5E-4547-B1FF-F3055EAA5808}"/>
              </a:ext>
            </a:extLst>
          </p:cNvPr>
          <p:cNvSpPr/>
          <p:nvPr/>
        </p:nvSpPr>
        <p:spPr>
          <a:xfrm>
            <a:off x="5798344" y="2309813"/>
            <a:ext cx="2640806" cy="103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A9FB43-1AEA-4A4B-949D-85466CA5AD6E}"/>
              </a:ext>
            </a:extLst>
          </p:cNvPr>
          <p:cNvSpPr/>
          <p:nvPr/>
        </p:nvSpPr>
        <p:spPr>
          <a:xfrm>
            <a:off x="5465474" y="2206027"/>
            <a:ext cx="278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1A9A34-96A6-496D-A1A9-F983D2AB8C3E}"/>
              </a:ext>
            </a:extLst>
          </p:cNvPr>
          <p:cNvSpPr/>
          <p:nvPr/>
        </p:nvSpPr>
        <p:spPr>
          <a:xfrm>
            <a:off x="8334375" y="1637630"/>
            <a:ext cx="257175" cy="1625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017F5F-C4F5-4722-BEC9-BB73BAA47CF3}"/>
              </a:ext>
            </a:extLst>
          </p:cNvPr>
          <p:cNvSpPr/>
          <p:nvPr/>
        </p:nvSpPr>
        <p:spPr>
          <a:xfrm>
            <a:off x="8055440" y="1378806"/>
            <a:ext cx="278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96DEC8F2-B351-4E83-B123-42B279E3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03E0F-F235-4062-BC3F-8E640DC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警報電子郵件設定</a:t>
            </a:r>
            <a:r>
              <a:rPr lang="en-US" altLang="zh-TW" sz="1300" dirty="0">
                <a:latin typeface="+mj-ea"/>
              </a:rPr>
              <a:t>(</a:t>
            </a:r>
            <a:r>
              <a:rPr lang="zh-TW" altLang="en-US" sz="1300" dirty="0">
                <a:latin typeface="+mj-ea"/>
              </a:rPr>
              <a:t>寄件人</a:t>
            </a:r>
            <a:r>
              <a:rPr lang="en-US" altLang="zh-TW" sz="1300" dirty="0">
                <a:latin typeface="+mj-ea"/>
              </a:rPr>
              <a:t>)</a:t>
            </a:r>
            <a:r>
              <a:rPr lang="zh-TW" altLang="en-US" sz="1300" dirty="0">
                <a:latin typeface="+mj-ea"/>
              </a:rPr>
              <a:t>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66666F0-F890-49B2-AAB4-B7753B40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10037"/>
            <a:ext cx="7199313" cy="353310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4C3770-F90D-4D1E-8070-06878C6C5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SCADA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視窗內要求鍵入相對應資料，參考範例所示。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鍵入資料後點選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下載後並按提供，才算完成設定。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BF4FD-8EAF-4932-ADB0-DB0543E04EBE}"/>
              </a:ext>
            </a:extLst>
          </p:cNvPr>
          <p:cNvSpPr/>
          <p:nvPr/>
        </p:nvSpPr>
        <p:spPr>
          <a:xfrm>
            <a:off x="6096000" y="2876550"/>
            <a:ext cx="4667250" cy="66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30DC1A-798A-4701-BE2A-AD5BC19C0086}"/>
              </a:ext>
            </a:extLst>
          </p:cNvPr>
          <p:cNvSpPr/>
          <p:nvPr/>
        </p:nvSpPr>
        <p:spPr>
          <a:xfrm>
            <a:off x="5814805" y="262549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721BA-6963-4789-9450-D73962AF172A}"/>
              </a:ext>
            </a:extLst>
          </p:cNvPr>
          <p:cNvSpPr/>
          <p:nvPr/>
        </p:nvSpPr>
        <p:spPr>
          <a:xfrm>
            <a:off x="4156075" y="1970372"/>
            <a:ext cx="346075" cy="112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A9E90-1DBE-491B-AD79-792632E50C4F}"/>
              </a:ext>
            </a:extLst>
          </p:cNvPr>
          <p:cNvSpPr/>
          <p:nvPr/>
        </p:nvSpPr>
        <p:spPr>
          <a:xfrm>
            <a:off x="3855830" y="1670050"/>
            <a:ext cx="300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D4D5BC-2CAD-4F86-BC54-46E63CF8AC94}"/>
              </a:ext>
            </a:extLst>
          </p:cNvPr>
          <p:cNvSpPr/>
          <p:nvPr/>
        </p:nvSpPr>
        <p:spPr>
          <a:xfrm>
            <a:off x="5632340" y="1902178"/>
            <a:ext cx="218440" cy="104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C01447-969F-4FD7-8B1B-D8B30DFCBC14}"/>
              </a:ext>
            </a:extLst>
          </p:cNvPr>
          <p:cNvSpPr/>
          <p:nvPr/>
        </p:nvSpPr>
        <p:spPr>
          <a:xfrm>
            <a:off x="5367765" y="1647240"/>
            <a:ext cx="300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0BC783DF-17CF-4E09-B94D-CA9FA887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3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0B4FA-4241-4134-811A-A797BC7B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(1/6)</a:t>
            </a:r>
            <a:r>
              <a:rPr lang="zh-TW" altLang="en-US" sz="1300" dirty="0">
                <a:latin typeface="+mj-ea"/>
              </a:rPr>
              <a:t>：介面。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2F0B3-D528-4F5A-811F-C702750F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警報人員管理系統，即轉到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視窗。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：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1.</a:t>
            </a:r>
            <a:r>
              <a:rPr lang="zh-TW" altLang="en-US" dirty="0">
                <a:latin typeface="+mn-ea"/>
              </a:rPr>
              <a:t>人員資料維護。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2.</a:t>
            </a:r>
            <a:r>
              <a:rPr lang="zh-TW" altLang="en-US" dirty="0">
                <a:latin typeface="+mn-ea"/>
              </a:rPr>
              <a:t>設定人員群組。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3.</a:t>
            </a:r>
            <a:r>
              <a:rPr lang="zh-TW" altLang="en-US" dirty="0">
                <a:latin typeface="+mn-ea"/>
              </a:rPr>
              <a:t>設定警報訊息群組。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4.</a:t>
            </a:r>
            <a:r>
              <a:rPr lang="zh-TW" altLang="en-US" dirty="0">
                <a:latin typeface="+mn-ea"/>
              </a:rPr>
              <a:t>新增關聯。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完成設定並下載。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FAB5CA12-37AC-4EBE-850F-28C31852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76497"/>
            <a:ext cx="6917687" cy="3354357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08E4016-4A31-4B0B-9030-415E2785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0143"/>
            <a:ext cx="6917687" cy="33948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5837DFA-0114-46BC-A101-719700B7834F}"/>
              </a:ext>
            </a:extLst>
          </p:cNvPr>
          <p:cNvSpPr/>
          <p:nvPr/>
        </p:nvSpPr>
        <p:spPr>
          <a:xfrm>
            <a:off x="9890911" y="225513"/>
            <a:ext cx="510389" cy="133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A4295B-F567-467F-94A3-7FD5DDA73736}"/>
              </a:ext>
            </a:extLst>
          </p:cNvPr>
          <p:cNvSpPr/>
          <p:nvPr/>
        </p:nvSpPr>
        <p:spPr>
          <a:xfrm>
            <a:off x="9588911" y="-25392"/>
            <a:ext cx="451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8754CD-4F83-4662-A4DC-BA0CA8A4818F}"/>
              </a:ext>
            </a:extLst>
          </p:cNvPr>
          <p:cNvSpPr/>
          <p:nvPr/>
        </p:nvSpPr>
        <p:spPr>
          <a:xfrm>
            <a:off x="4156075" y="3476497"/>
            <a:ext cx="6917686" cy="3351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F763CA-1B74-4C46-B29E-274D22E3C828}"/>
              </a:ext>
            </a:extLst>
          </p:cNvPr>
          <p:cNvSpPr/>
          <p:nvPr/>
        </p:nvSpPr>
        <p:spPr>
          <a:xfrm>
            <a:off x="3874879" y="3225441"/>
            <a:ext cx="539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901B64-E127-4A0A-BCEA-4FB7DE4FF115}"/>
              </a:ext>
            </a:extLst>
          </p:cNvPr>
          <p:cNvSpPr/>
          <p:nvPr/>
        </p:nvSpPr>
        <p:spPr>
          <a:xfrm>
            <a:off x="4960876" y="3683871"/>
            <a:ext cx="2211449" cy="164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30B4F9-6299-458A-97BA-15575563D1E2}"/>
              </a:ext>
            </a:extLst>
          </p:cNvPr>
          <p:cNvSpPr/>
          <p:nvPr/>
        </p:nvSpPr>
        <p:spPr>
          <a:xfrm>
            <a:off x="4658876" y="3432966"/>
            <a:ext cx="451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ABF0AA6-C42A-4674-AC6E-B653935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3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0EC9A-7B7D-4531-A8E9-F6E1D49B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065461" cy="530225"/>
          </a:xfrm>
        </p:spPr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(2/6)</a:t>
            </a:r>
            <a:r>
              <a:rPr lang="zh-TW" altLang="en-US" sz="1300" dirty="0">
                <a:latin typeface="+mj-ea"/>
              </a:rPr>
              <a:t>：人員資料維護。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F89CF6B-7E5E-4EE8-B720-0A94D246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07169"/>
            <a:ext cx="7199313" cy="3538838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772900-BA14-4811-9442-71962A85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點選人員資料維護</a:t>
            </a:r>
            <a:r>
              <a:rPr lang="en-US" altLang="zh-TW" dirty="0">
                <a:latin typeface="+mn-ea"/>
              </a:rPr>
              <a:t>&gt;&gt;&gt;</a:t>
            </a:r>
            <a:r>
              <a:rPr lang="zh-TW" altLang="en-US" dirty="0">
                <a:latin typeface="+mn-ea"/>
              </a:rPr>
              <a:t>新增人員。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鍵入資料：編號、姓名、電子郵件信箱即可。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FCC2D-3C3C-4424-9D5A-A5DB6E543310}"/>
              </a:ext>
            </a:extLst>
          </p:cNvPr>
          <p:cNvSpPr/>
          <p:nvPr/>
        </p:nvSpPr>
        <p:spPr>
          <a:xfrm>
            <a:off x="5506156" y="1987550"/>
            <a:ext cx="2670262" cy="81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264C84-7864-45A1-8D81-126EE12BC372}"/>
              </a:ext>
            </a:extLst>
          </p:cNvPr>
          <p:cNvSpPr/>
          <p:nvPr/>
        </p:nvSpPr>
        <p:spPr>
          <a:xfrm>
            <a:off x="5234942" y="1730573"/>
            <a:ext cx="30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3FF0E7-7811-437D-9A8A-79B001CD8421}"/>
              </a:ext>
            </a:extLst>
          </p:cNvPr>
          <p:cNvSpPr/>
          <p:nvPr/>
        </p:nvSpPr>
        <p:spPr>
          <a:xfrm>
            <a:off x="8445126" y="1803400"/>
            <a:ext cx="273424" cy="212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44922-C224-435B-A825-FE05E504440A}"/>
              </a:ext>
            </a:extLst>
          </p:cNvPr>
          <p:cNvSpPr/>
          <p:nvPr/>
        </p:nvSpPr>
        <p:spPr>
          <a:xfrm>
            <a:off x="8143126" y="1551284"/>
            <a:ext cx="30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8E11AAFE-7090-4657-94D6-D0825D65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5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182C6-C9A0-4B59-AA04-7E1F632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065461" cy="530225"/>
          </a:xfrm>
        </p:spPr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54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(3/6)</a:t>
            </a:r>
            <a:r>
              <a:rPr lang="zh-TW" altLang="en-US" sz="1300" dirty="0">
                <a:latin typeface="+mj-ea"/>
              </a:rPr>
              <a:t>：設定人員群組。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ED728CA-87D8-435A-B70F-55704DC79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07169"/>
            <a:ext cx="7199313" cy="3538838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5A7FA-C27A-4D68-BB27-493187BB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點選設定人員群組</a:t>
            </a:r>
            <a:r>
              <a:rPr lang="en-US" altLang="zh-TW" dirty="0">
                <a:latin typeface="+mn-ea"/>
              </a:rPr>
              <a:t>&gt;&gt;&gt;</a:t>
            </a:r>
            <a:r>
              <a:rPr lang="zh-TW" altLang="en-US" dirty="0">
                <a:latin typeface="+mn-ea"/>
              </a:rPr>
              <a:t>新增人員群組。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輸入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群組編號。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人員群組名稱。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依序鍵入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人員。（建議由下拉選單點選鍵入，避免手動輸入發生錯誤。）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zh-TW" b="1" dirty="0">
                <a:solidFill>
                  <a:srgbClr val="FF0000"/>
                </a:solidFill>
              </a:rPr>
              <a:t>④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A7F91-11D7-4BD9-8576-EE2572CF694C}"/>
              </a:ext>
            </a:extLst>
          </p:cNvPr>
          <p:cNvSpPr/>
          <p:nvPr/>
        </p:nvSpPr>
        <p:spPr>
          <a:xfrm>
            <a:off x="5658491" y="2009775"/>
            <a:ext cx="623247" cy="147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D3693-E2B6-431F-8785-1CB4CC7F30BD}"/>
              </a:ext>
            </a:extLst>
          </p:cNvPr>
          <p:cNvSpPr/>
          <p:nvPr/>
        </p:nvSpPr>
        <p:spPr>
          <a:xfrm>
            <a:off x="5553075" y="2162176"/>
            <a:ext cx="1576388" cy="14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63B14E-C81C-40A4-8F12-88E4B1109097}"/>
              </a:ext>
            </a:extLst>
          </p:cNvPr>
          <p:cNvSpPr/>
          <p:nvPr/>
        </p:nvSpPr>
        <p:spPr>
          <a:xfrm>
            <a:off x="5712903" y="2460625"/>
            <a:ext cx="3313651" cy="248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2CA45-0B0C-4C50-8F42-D68FD17E04E2}"/>
              </a:ext>
            </a:extLst>
          </p:cNvPr>
          <p:cNvSpPr/>
          <p:nvPr/>
        </p:nvSpPr>
        <p:spPr>
          <a:xfrm>
            <a:off x="8248976" y="2157412"/>
            <a:ext cx="625943" cy="147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A2AE25-6BA6-481B-B9E4-2259DCDE19D2}"/>
              </a:ext>
            </a:extLst>
          </p:cNvPr>
          <p:cNvSpPr/>
          <p:nvPr/>
        </p:nvSpPr>
        <p:spPr>
          <a:xfrm>
            <a:off x="8508207" y="1828799"/>
            <a:ext cx="297656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FAB8F6-C862-458D-97FD-2976ADD64FD4}"/>
              </a:ext>
            </a:extLst>
          </p:cNvPr>
          <p:cNvSpPr/>
          <p:nvPr/>
        </p:nvSpPr>
        <p:spPr>
          <a:xfrm>
            <a:off x="5381730" y="227114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E5A772-9B56-4446-8BD2-B6BDE57C8BB9}"/>
              </a:ext>
            </a:extLst>
          </p:cNvPr>
          <p:cNvSpPr/>
          <p:nvPr/>
        </p:nvSpPr>
        <p:spPr>
          <a:xfrm>
            <a:off x="7976399" y="19154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2DAF4E-3F7A-4EB7-A872-FD6B4042FD81}"/>
              </a:ext>
            </a:extLst>
          </p:cNvPr>
          <p:cNvSpPr/>
          <p:nvPr/>
        </p:nvSpPr>
        <p:spPr>
          <a:xfrm>
            <a:off x="5407334" y="17526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CF46EF-965C-46B3-80AD-3D135398BA0E}"/>
              </a:ext>
            </a:extLst>
          </p:cNvPr>
          <p:cNvSpPr/>
          <p:nvPr/>
        </p:nvSpPr>
        <p:spPr>
          <a:xfrm>
            <a:off x="5241581" y="19529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0E8CF2-0965-42EF-8E71-42EDBA5110BA}"/>
              </a:ext>
            </a:extLst>
          </p:cNvPr>
          <p:cNvSpPr/>
          <p:nvPr/>
        </p:nvSpPr>
        <p:spPr>
          <a:xfrm>
            <a:off x="8248976" y="15868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400" b="1" dirty="0">
                <a:solidFill>
                  <a:srgbClr val="FF0000"/>
                </a:solidFill>
              </a:rPr>
              <a:t>④</a:t>
            </a:r>
            <a:endParaRPr lang="en-US" altLang="zh-TW" sz="1400" b="1" dirty="0">
              <a:solidFill>
                <a:srgbClr val="FF0000"/>
              </a:solidFill>
            </a:endParaRPr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469B35A6-F61B-4E95-8FF4-BC9D7ADF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1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45ECEAA-C5FC-40F7-8EA5-9520A0F6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62558"/>
            <a:ext cx="7199313" cy="362806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F694BE-C2DE-4022-BEB2-BF50DA15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98836" cy="530225"/>
          </a:xfrm>
        </p:spPr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(4/6)</a:t>
            </a:r>
            <a:r>
              <a:rPr lang="zh-TW" altLang="en-US" sz="1300" dirty="0">
                <a:latin typeface="+mj-ea"/>
              </a:rPr>
              <a:t>：設定警報訊息群組。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A3225B-1269-451D-A891-A023AD89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鍵入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群組號碼以及群組描述。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依序在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測點名稱內鍵入測點。（建議使用測點列表下拉式選單鍵入，以避免手動輸入發生錯誤。）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測點名稱介紹：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斷線警報點。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TVOC_FAULT_1-5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故障警報點。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TVOC_RTU_PRV_1-5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氣體數值警報點。</a:t>
            </a:r>
            <a:endParaRPr lang="en-US" altLang="zh-TW" sz="1350" dirty="0">
              <a:latin typeface="+mn-ea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884F9C-3588-46F4-867C-BC4DE37798F8}"/>
              </a:ext>
            </a:extLst>
          </p:cNvPr>
          <p:cNvSpPr/>
          <p:nvPr/>
        </p:nvSpPr>
        <p:spPr>
          <a:xfrm>
            <a:off x="5553075" y="1852931"/>
            <a:ext cx="1214768" cy="22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C894F0-5522-439D-87DB-4DB7089ACCB0}"/>
              </a:ext>
            </a:extLst>
          </p:cNvPr>
          <p:cNvSpPr/>
          <p:nvPr/>
        </p:nvSpPr>
        <p:spPr>
          <a:xfrm>
            <a:off x="5299082" y="15451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A1A6FA-8671-439B-8641-B9061C1D7348}"/>
              </a:ext>
            </a:extLst>
          </p:cNvPr>
          <p:cNvSpPr/>
          <p:nvPr/>
        </p:nvSpPr>
        <p:spPr>
          <a:xfrm>
            <a:off x="8369300" y="1957070"/>
            <a:ext cx="574688" cy="1116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926DB5-24F9-4E32-928F-476D8BA84406}"/>
              </a:ext>
            </a:extLst>
          </p:cNvPr>
          <p:cNvSpPr/>
          <p:nvPr/>
        </p:nvSpPr>
        <p:spPr>
          <a:xfrm>
            <a:off x="8053647" y="1767719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8A7985-BC02-4775-98D8-45DB1BA96CB5}"/>
              </a:ext>
            </a:extLst>
          </p:cNvPr>
          <p:cNvSpPr/>
          <p:nvPr/>
        </p:nvSpPr>
        <p:spPr>
          <a:xfrm>
            <a:off x="5514975" y="2099686"/>
            <a:ext cx="997926" cy="28909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D8A3D6-E575-4DC7-BDCA-6B5796CFD2F7}"/>
              </a:ext>
            </a:extLst>
          </p:cNvPr>
          <p:cNvSpPr/>
          <p:nvPr/>
        </p:nvSpPr>
        <p:spPr>
          <a:xfrm>
            <a:off x="5207595" y="2005646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F1E83E-7789-4287-A6F9-6832CFF35B02}"/>
              </a:ext>
            </a:extLst>
          </p:cNvPr>
          <p:cNvSpPr/>
          <p:nvPr/>
        </p:nvSpPr>
        <p:spPr>
          <a:xfrm>
            <a:off x="8311065" y="1671320"/>
            <a:ext cx="254291" cy="162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B5AE9F-F519-47DA-AE59-5EE3A76FCE6B}"/>
              </a:ext>
            </a:extLst>
          </p:cNvPr>
          <p:cNvSpPr/>
          <p:nvPr/>
        </p:nvSpPr>
        <p:spPr>
          <a:xfrm>
            <a:off x="7995412" y="1481969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CC09A1-FBAA-4A7D-941A-5A29B11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23B09-50A6-4D8C-AD32-6A9CA9AF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目錄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94DFB89-C51A-4A35-88C5-52F7886701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u="sng" dirty="0" err="1">
                <a:latin typeface="+mj-ea"/>
                <a:ea typeface="+mj-ea"/>
              </a:rPr>
              <a:t>ViewDAQ</a:t>
            </a:r>
            <a:endParaRPr lang="en-US" altLang="zh-TW" sz="3200" b="1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監控畫面</a:t>
            </a:r>
            <a:r>
              <a:rPr lang="en-US" altLang="zh-TW" sz="2000" dirty="0">
                <a:latin typeface="+mn-ea"/>
              </a:rPr>
              <a:t>----------------------------------P.3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即時數據</a:t>
            </a:r>
            <a:r>
              <a:rPr lang="en-US" altLang="zh-TW" sz="2000" dirty="0">
                <a:latin typeface="+mn-ea"/>
              </a:rPr>
              <a:t>----------------------------------P.4~6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警報摘要</a:t>
            </a:r>
            <a:r>
              <a:rPr lang="en-US" altLang="zh-TW" sz="2000" dirty="0">
                <a:latin typeface="+mn-ea"/>
              </a:rPr>
              <a:t>----------------------------------P.7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歷史警報</a:t>
            </a:r>
            <a:r>
              <a:rPr lang="en-US" altLang="zh-TW" sz="2000" dirty="0">
                <a:latin typeface="+mn-ea"/>
              </a:rPr>
              <a:t>----------------------------------P.8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歷史趨勢圖</a:t>
            </a:r>
            <a:r>
              <a:rPr lang="en-US" altLang="zh-TW" sz="2000" dirty="0">
                <a:latin typeface="+mn-ea"/>
              </a:rPr>
              <a:t>-------------------------------P.9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EXCEL</a:t>
            </a:r>
            <a:r>
              <a:rPr lang="zh-TW" altLang="en-US" sz="2000" dirty="0">
                <a:latin typeface="+mn-ea"/>
              </a:rPr>
              <a:t>報表</a:t>
            </a:r>
            <a:r>
              <a:rPr lang="en-US" altLang="zh-TW" sz="2000" dirty="0">
                <a:latin typeface="+mn-ea"/>
              </a:rPr>
              <a:t>-------------------------------P.10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9F67E2D-5732-40B0-B05C-89738BBF0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u="sng" dirty="0" err="1">
                <a:latin typeface="+mj-ea"/>
                <a:ea typeface="+mj-ea"/>
              </a:rPr>
              <a:t>WebAccess</a:t>
            </a:r>
            <a:endParaRPr lang="en-US" altLang="zh-TW" sz="3200" b="1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+mn-ea"/>
              </a:rPr>
              <a:t>WebAccess</a:t>
            </a:r>
            <a:r>
              <a:rPr lang="zh-TW" altLang="en-US" sz="2000" dirty="0">
                <a:latin typeface="+mn-ea"/>
              </a:rPr>
              <a:t>使用功能介紹</a:t>
            </a:r>
            <a:r>
              <a:rPr lang="en-US" altLang="zh-TW" sz="2000" dirty="0">
                <a:latin typeface="+mn-ea"/>
              </a:rPr>
              <a:t>-------------------P.11</a:t>
            </a:r>
          </a:p>
          <a:p>
            <a:pPr marL="0" indent="0">
              <a:buNone/>
            </a:pPr>
            <a:r>
              <a:rPr lang="zh-TW" altLang="en-US" sz="2050" dirty="0">
                <a:latin typeface="+mn-ea"/>
              </a:rPr>
              <a:t>工程管理</a:t>
            </a:r>
            <a:r>
              <a:rPr lang="en-US" altLang="zh-TW" sz="2000" dirty="0">
                <a:latin typeface="+mn-ea"/>
              </a:rPr>
              <a:t>---------------------------------------P.12</a:t>
            </a:r>
          </a:p>
          <a:p>
            <a:pPr marL="0" indent="0">
              <a:buNone/>
            </a:pPr>
            <a:r>
              <a:rPr lang="zh-TW" altLang="en-US" sz="2100" dirty="0">
                <a:latin typeface="+mn-ea"/>
              </a:rPr>
              <a:t>管理員</a:t>
            </a:r>
            <a:r>
              <a:rPr lang="en-US" altLang="zh-TW" sz="2000" dirty="0">
                <a:latin typeface="+mn-ea"/>
              </a:rPr>
              <a:t>------------------------------------------P.13~14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警報電子郵件設定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en-US" sz="2000" dirty="0">
                <a:latin typeface="+mn-ea"/>
              </a:rPr>
              <a:t>寄件人</a:t>
            </a:r>
            <a:r>
              <a:rPr lang="en-US" altLang="zh-TW" sz="2000" dirty="0">
                <a:latin typeface="+mn-ea"/>
              </a:rPr>
              <a:t>)---------------P.15</a:t>
            </a: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設定警報人員管理系統</a:t>
            </a:r>
            <a:r>
              <a:rPr lang="en-US" altLang="zh-TW" sz="2000" dirty="0">
                <a:latin typeface="+mn-ea"/>
              </a:rPr>
              <a:t>--------------------P.16~21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Excel</a:t>
            </a:r>
            <a:r>
              <a:rPr lang="zh-TW" altLang="en-US" sz="2000" dirty="0">
                <a:latin typeface="+mn-ea"/>
              </a:rPr>
              <a:t>報表</a:t>
            </a:r>
            <a:r>
              <a:rPr lang="en-US" altLang="zh-TW" sz="2000" dirty="0">
                <a:latin typeface="+mn-ea"/>
              </a:rPr>
              <a:t>---------------------------------------P.22~24</a:t>
            </a:r>
          </a:p>
          <a:p>
            <a:pPr marL="0" indent="0">
              <a:buNone/>
            </a:pPr>
            <a:r>
              <a:rPr lang="zh-TW" altLang="en-US" sz="2050" dirty="0">
                <a:latin typeface="+mn-ea"/>
              </a:rPr>
              <a:t>完成設定</a:t>
            </a:r>
            <a:r>
              <a:rPr lang="en-US" altLang="zh-TW" sz="2000" dirty="0">
                <a:latin typeface="+mn-ea"/>
              </a:rPr>
              <a:t>---------------------------------------P.25</a:t>
            </a:r>
            <a:endParaRPr lang="zh-TW" altLang="en-US" sz="20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7600102-6B32-4DC4-B26B-7104A1D1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1CDBE3A-309C-42DB-B7DE-79ECF844EE41}"/>
              </a:ext>
            </a:extLst>
          </p:cNvPr>
          <p:cNvSpPr txBox="1">
            <a:spLocks/>
          </p:cNvSpPr>
          <p:nvPr/>
        </p:nvSpPr>
        <p:spPr>
          <a:xfrm>
            <a:off x="838200" y="5049488"/>
            <a:ext cx="5181600" cy="1306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200" b="1" u="sng" dirty="0">
                <a:latin typeface="+mj-ea"/>
                <a:ea typeface="+mj-ea"/>
              </a:rPr>
              <a:t>變更設備</a:t>
            </a:r>
            <a:r>
              <a:rPr lang="en-US" altLang="zh-TW" sz="3200" b="1" u="sng" dirty="0">
                <a:latin typeface="+mj-ea"/>
                <a:ea typeface="+mj-ea"/>
              </a:rPr>
              <a:t>IP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RWG</a:t>
            </a:r>
            <a:r>
              <a:rPr lang="zh-TW" altLang="en-US" sz="2000" dirty="0">
                <a:latin typeface="+mn-ea"/>
              </a:rPr>
              <a:t>設定</a:t>
            </a:r>
            <a:r>
              <a:rPr lang="en-US" altLang="zh-TW" sz="2000" dirty="0">
                <a:latin typeface="+mn-ea"/>
              </a:rPr>
              <a:t>----------------------------------P.26</a:t>
            </a:r>
            <a:br>
              <a:rPr lang="en-US" altLang="zh-TW" sz="2000" dirty="0">
                <a:latin typeface="+mn-ea"/>
              </a:rPr>
            </a:br>
            <a:r>
              <a:rPr lang="en-US" altLang="zh-TW" sz="2000" dirty="0" err="1">
                <a:latin typeface="+mn-ea"/>
              </a:rPr>
              <a:t>WebAccess</a:t>
            </a:r>
            <a:r>
              <a:rPr lang="zh-TW" altLang="en-US" sz="2000" dirty="0">
                <a:latin typeface="+mn-ea"/>
              </a:rPr>
              <a:t>設定</a:t>
            </a:r>
            <a:r>
              <a:rPr lang="en-US" altLang="zh-TW" sz="2000" dirty="0">
                <a:latin typeface="+mn-ea"/>
              </a:rPr>
              <a:t>---------------------------P.27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76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E00B9-DFDE-40B5-BEC2-FC6BB245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(5/6)</a:t>
            </a:r>
            <a:r>
              <a:rPr lang="zh-TW" altLang="en-US" sz="1300" dirty="0">
                <a:latin typeface="+mj-ea"/>
              </a:rPr>
              <a:t>：新增關聯。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11DE9-6DDE-487F-B4B9-56FA6BFF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利用下拉式選單，將先前所設定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警報訊息群組和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人員群組相互匹配。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提供，完成設定。</a:t>
            </a:r>
            <a:endParaRPr lang="en-US" altLang="zh-TW" dirty="0">
              <a:latin typeface="+mn-ea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65B4A7B-A51E-4A32-92C6-344A4C33C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77698"/>
            <a:ext cx="7199313" cy="359778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E59F1F-3800-4D07-982C-4E3038D48304}"/>
              </a:ext>
            </a:extLst>
          </p:cNvPr>
          <p:cNvSpPr/>
          <p:nvPr/>
        </p:nvSpPr>
        <p:spPr>
          <a:xfrm>
            <a:off x="5500894" y="1839477"/>
            <a:ext cx="895144" cy="13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E7BFD2-ED5B-4D27-9DB1-569228D3B676}"/>
              </a:ext>
            </a:extLst>
          </p:cNvPr>
          <p:cNvSpPr/>
          <p:nvPr/>
        </p:nvSpPr>
        <p:spPr>
          <a:xfrm>
            <a:off x="5241008" y="159779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699492-89CA-4289-A3E2-049CF3AA788B}"/>
              </a:ext>
            </a:extLst>
          </p:cNvPr>
          <p:cNvSpPr/>
          <p:nvPr/>
        </p:nvSpPr>
        <p:spPr>
          <a:xfrm>
            <a:off x="8428141" y="1839477"/>
            <a:ext cx="730147" cy="13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ED964F-C018-4148-862A-D51007A27735}"/>
              </a:ext>
            </a:extLst>
          </p:cNvPr>
          <p:cNvSpPr/>
          <p:nvPr/>
        </p:nvSpPr>
        <p:spPr>
          <a:xfrm>
            <a:off x="8144740" y="18166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BF36C9-068C-4C2A-B104-31BE4B1A217F}"/>
              </a:ext>
            </a:extLst>
          </p:cNvPr>
          <p:cNvSpPr/>
          <p:nvPr/>
        </p:nvSpPr>
        <p:spPr>
          <a:xfrm>
            <a:off x="8272570" y="1701860"/>
            <a:ext cx="252306" cy="13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FF3FD1-A8F0-4906-832D-E71D2B4B32F6}"/>
              </a:ext>
            </a:extLst>
          </p:cNvPr>
          <p:cNvSpPr/>
          <p:nvPr/>
        </p:nvSpPr>
        <p:spPr>
          <a:xfrm>
            <a:off x="8034521" y="14514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49E30E1-1E6F-4F41-A47E-1D43DA52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29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9B0E1-EE69-4FED-BDFA-49AB2412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WebAccess</a:t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設定警報人員管理系統</a:t>
            </a:r>
            <a:r>
              <a:rPr lang="en-US" altLang="zh-TW" sz="1300" dirty="0">
                <a:latin typeface="+mj-ea"/>
              </a:rPr>
              <a:t>(6/6)</a:t>
            </a:r>
            <a:r>
              <a:rPr lang="zh-TW" altLang="en-US" sz="1300" dirty="0">
                <a:latin typeface="+mj-ea"/>
              </a:rPr>
              <a:t>：下載。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AF3AE6-0C98-48FC-9253-E6400DA2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31130"/>
            <a:ext cx="7199313" cy="349091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8076F4-2D0A-4116-A5BF-06198DF32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完成上述設定，務必下載，才算完成警報人員管理系統設定。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B76C47-E8CA-498B-BCE9-58D723F8D07F}"/>
              </a:ext>
            </a:extLst>
          </p:cNvPr>
          <p:cNvSpPr/>
          <p:nvPr/>
        </p:nvSpPr>
        <p:spPr>
          <a:xfrm>
            <a:off x="7094743" y="1670050"/>
            <a:ext cx="191881" cy="12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039F92-29E9-4AA5-B495-B59DF3D1DBAE}"/>
              </a:ext>
            </a:extLst>
          </p:cNvPr>
          <p:cNvSpPr/>
          <p:nvPr/>
        </p:nvSpPr>
        <p:spPr>
          <a:xfrm>
            <a:off x="6783601" y="1431130"/>
            <a:ext cx="31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49F70B7-A53F-48E9-969D-C88DE44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387498-1ACB-4ADD-961C-03E775AB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2" y="3425067"/>
            <a:ext cx="6807429" cy="34090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9105EB-B21A-4FD8-A0DE-AF9E5D8E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</a:t>
            </a:r>
            <a:r>
              <a:rPr lang="en-US" altLang="zh-TW" sz="1300" dirty="0">
                <a:latin typeface="+mj-ea"/>
              </a:rPr>
              <a:t>(1/3)</a:t>
            </a:r>
            <a:r>
              <a:rPr lang="zh-TW" altLang="en-US" sz="1300" dirty="0">
                <a:latin typeface="+mj-ea"/>
              </a:rPr>
              <a:t>：主畫面介紹。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08A542B-674B-41EA-88A4-CB35720A7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6" y="49946"/>
            <a:ext cx="6808336" cy="3341227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31A26-478A-4517-9A3B-F04B889A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報表，轉至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視窗。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從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介面可以看到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預設的</a:t>
            </a:r>
            <a:r>
              <a:rPr lang="en-US" altLang="zh-TW" dirty="0">
                <a:latin typeface="+mn-ea"/>
              </a:rPr>
              <a:t>Excel</a:t>
            </a:r>
            <a:r>
              <a:rPr lang="zh-TW" altLang="en-US" dirty="0">
                <a:latin typeface="+mn-ea"/>
              </a:rPr>
              <a:t>報表，按產生報表可察看當日數據，分別為：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1.DAYwarning</a:t>
            </a:r>
            <a:r>
              <a:rPr lang="zh-TW" altLang="en-US" sz="1350" dirty="0">
                <a:latin typeface="+mn-ea"/>
              </a:rPr>
              <a:t>：警報日報表，記錄設備每日所發生警報，每日</a:t>
            </a:r>
            <a:r>
              <a:rPr lang="en-US" altLang="zh-TW" sz="1350" dirty="0">
                <a:latin typeface="+mn-ea"/>
              </a:rPr>
              <a:t>00:00</a:t>
            </a:r>
            <a:r>
              <a:rPr lang="zh-TW" altLang="en-US" sz="1350" dirty="0">
                <a:latin typeface="+mn-ea"/>
              </a:rPr>
              <a:t>自動建檔。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2.DAYdata</a:t>
            </a:r>
            <a:r>
              <a:rPr lang="zh-TW" altLang="en-US" sz="1350" dirty="0">
                <a:latin typeface="+mn-ea"/>
              </a:rPr>
              <a:t>：數據日報表，記錄設備每日數值，每日</a:t>
            </a:r>
            <a:r>
              <a:rPr lang="en-US" altLang="zh-TW" sz="1350" dirty="0">
                <a:latin typeface="+mn-ea"/>
              </a:rPr>
              <a:t>00:00</a:t>
            </a:r>
            <a:r>
              <a:rPr lang="zh-TW" altLang="en-US" sz="1350" dirty="0">
                <a:latin typeface="+mn-ea"/>
              </a:rPr>
              <a:t>自動建檔。</a:t>
            </a:r>
            <a:endParaRPr lang="en-US" altLang="zh-TW" sz="135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如需不同的</a:t>
            </a:r>
            <a:r>
              <a:rPr lang="en-US" altLang="zh-TW" sz="1350" dirty="0">
                <a:latin typeface="+mn-ea"/>
              </a:rPr>
              <a:t>Excel</a:t>
            </a:r>
            <a:r>
              <a:rPr lang="zh-TW" altLang="en-US" sz="1350" dirty="0">
                <a:latin typeface="+mn-ea"/>
              </a:rPr>
              <a:t>報表內容或格式，可透過</a:t>
            </a:r>
            <a:r>
              <a:rPr lang="zh-TW" altLang="en-US" sz="1350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sz="1350" dirty="0">
                <a:latin typeface="+mn-ea"/>
              </a:rPr>
              <a:t>新增報表進行規劃。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A6F58-B202-421E-8FB0-2F70AB78611B}"/>
              </a:ext>
            </a:extLst>
          </p:cNvPr>
          <p:cNvSpPr/>
          <p:nvPr/>
        </p:nvSpPr>
        <p:spPr>
          <a:xfrm>
            <a:off x="6650127" y="357722"/>
            <a:ext cx="285464" cy="99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A34AAC-0ED1-4C6C-89F4-5C9EDF90F794}"/>
              </a:ext>
            </a:extLst>
          </p:cNvPr>
          <p:cNvSpPr/>
          <p:nvPr/>
        </p:nvSpPr>
        <p:spPr>
          <a:xfrm>
            <a:off x="6373910" y="96686"/>
            <a:ext cx="31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2011FD-6857-4B67-8B97-774F3755635F}"/>
              </a:ext>
            </a:extLst>
          </p:cNvPr>
          <p:cNvSpPr/>
          <p:nvPr/>
        </p:nvSpPr>
        <p:spPr>
          <a:xfrm>
            <a:off x="4124325" y="3391173"/>
            <a:ext cx="6870700" cy="3466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A33131-C58C-4515-B48D-F11D70D496D0}"/>
              </a:ext>
            </a:extLst>
          </p:cNvPr>
          <p:cNvSpPr/>
          <p:nvPr/>
        </p:nvSpPr>
        <p:spPr>
          <a:xfrm>
            <a:off x="3851561" y="3157924"/>
            <a:ext cx="349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B00A7A-15BA-4DBB-8441-83D0D86079DA}"/>
              </a:ext>
            </a:extLst>
          </p:cNvPr>
          <p:cNvSpPr/>
          <p:nvPr/>
        </p:nvSpPr>
        <p:spPr>
          <a:xfrm>
            <a:off x="4993292" y="3586099"/>
            <a:ext cx="174021" cy="9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299DE8-8240-4CB4-9B13-1BF383353835}"/>
              </a:ext>
            </a:extLst>
          </p:cNvPr>
          <p:cNvSpPr/>
          <p:nvPr/>
        </p:nvSpPr>
        <p:spPr>
          <a:xfrm>
            <a:off x="4735723" y="3355385"/>
            <a:ext cx="330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E8B4FC-22FE-4184-B9C6-A1067C57D45E}"/>
              </a:ext>
            </a:extLst>
          </p:cNvPr>
          <p:cNvSpPr/>
          <p:nvPr/>
        </p:nvSpPr>
        <p:spPr>
          <a:xfrm>
            <a:off x="4821462" y="3781426"/>
            <a:ext cx="6082757" cy="462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53F32E-02D5-44EC-A6E6-2BFA2745BC78}"/>
              </a:ext>
            </a:extLst>
          </p:cNvPr>
          <p:cNvSpPr/>
          <p:nvPr/>
        </p:nvSpPr>
        <p:spPr>
          <a:xfrm>
            <a:off x="4539031" y="3562566"/>
            <a:ext cx="330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E6B77324-A6C7-4741-A2E1-F38579F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5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F8E78-EFBF-4BF5-B5FF-570DFCE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</a:t>
            </a:r>
            <a:r>
              <a:rPr lang="en-US" altLang="zh-TW" sz="1300" dirty="0">
                <a:latin typeface="+mj-ea"/>
              </a:rPr>
              <a:t>(2/3)</a:t>
            </a:r>
            <a:r>
              <a:rPr lang="zh-TW" altLang="en-US" sz="1300" dirty="0">
                <a:latin typeface="+mj-ea"/>
              </a:rPr>
              <a:t>：新增報表。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3815D-AB7E-4F18-B10D-46B710A7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依照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依序鍵入：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1.</a:t>
            </a:r>
            <a:r>
              <a:rPr lang="zh-TW" altLang="en-US" sz="1350" dirty="0">
                <a:latin typeface="+mn-ea"/>
              </a:rPr>
              <a:t>報表名稱。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2.</a:t>
            </a:r>
            <a:r>
              <a:rPr lang="zh-TW" altLang="en-US" sz="1350" dirty="0">
                <a:latin typeface="+mn-ea"/>
              </a:rPr>
              <a:t>記錄類型。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（請勾選</a:t>
            </a:r>
            <a:r>
              <a:rPr lang="en-US" altLang="zh-TW" sz="1350" u="sng" dirty="0">
                <a:latin typeface="+mn-ea"/>
              </a:rPr>
              <a:t>ODBC Data</a:t>
            </a:r>
            <a:r>
              <a:rPr lang="zh-TW" altLang="en-US" sz="1350" dirty="0">
                <a:latin typeface="+mn-ea"/>
              </a:rPr>
              <a:t>或</a:t>
            </a:r>
            <a:r>
              <a:rPr lang="zh-TW" altLang="en-US" sz="1350" u="sng" dirty="0">
                <a:latin typeface="+mn-ea"/>
              </a:rPr>
              <a:t>警報</a:t>
            </a:r>
            <a:r>
              <a:rPr lang="zh-TW" altLang="en-US" sz="1350" dirty="0">
                <a:latin typeface="+mn-ea"/>
              </a:rPr>
              <a:t>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3.ODBC</a:t>
            </a:r>
            <a:r>
              <a:rPr lang="zh-TW" altLang="en-US" sz="1350" dirty="0">
                <a:latin typeface="+mn-ea"/>
              </a:rPr>
              <a:t>記錄資料來源。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（圖例上名稱僅示範，實際資訊依主機當時所設定之</a:t>
            </a:r>
            <a:r>
              <a:rPr lang="en-US" altLang="zh-TW" sz="1350" dirty="0">
                <a:latin typeface="+mn-ea"/>
              </a:rPr>
              <a:t>ODBC</a:t>
            </a:r>
            <a:r>
              <a:rPr lang="zh-TW" altLang="en-US" sz="1350" dirty="0">
                <a:latin typeface="+mn-ea"/>
              </a:rPr>
              <a:t>來源，點選</a:t>
            </a:r>
            <a:r>
              <a:rPr lang="en-US" altLang="zh-TW" sz="1350" dirty="0" err="1">
                <a:latin typeface="+mn-ea"/>
              </a:rPr>
              <a:t>bwpdata_Access</a:t>
            </a:r>
            <a:r>
              <a:rPr lang="zh-TW" altLang="en-US" sz="1350" dirty="0">
                <a:latin typeface="+mn-ea"/>
              </a:rPr>
              <a:t>的另個選項。）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4.</a:t>
            </a:r>
            <a:r>
              <a:rPr lang="zh-TW" altLang="en-US" sz="1350" dirty="0">
                <a:latin typeface="+mn-ea"/>
              </a:rPr>
              <a:t>報表型態。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（日、周、月、年報表）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5.</a:t>
            </a:r>
            <a:r>
              <a:rPr lang="zh-TW" altLang="en-US" sz="1350" dirty="0">
                <a:latin typeface="+mn-ea"/>
              </a:rPr>
              <a:t>開始、結束、間隔、單位時間。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6.</a:t>
            </a:r>
            <a:r>
              <a:rPr lang="zh-TW" altLang="en-US" sz="1350" dirty="0">
                <a:latin typeface="+mn-ea"/>
              </a:rPr>
              <a:t>資料類型。（建議點選最大值）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7.</a:t>
            </a:r>
            <a:r>
              <a:rPr lang="zh-TW" altLang="en-US" sz="1350" dirty="0">
                <a:latin typeface="+mn-ea"/>
              </a:rPr>
              <a:t>測點。</a:t>
            </a:r>
            <a:endParaRPr lang="en-US" altLang="zh-TW" sz="1350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（將所需測點資料由左方加至右方）</a:t>
            </a:r>
            <a:endParaRPr lang="en-US" altLang="zh-TW" sz="135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zh-TW" altLang="en-US" dirty="0">
                <a:latin typeface="+mn-ea"/>
              </a:rPr>
              <a:t>按下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提供，完成設定。</a:t>
            </a:r>
          </a:p>
          <a:p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A7E792E5-2C82-434D-8704-A8020071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374881"/>
            <a:ext cx="7199313" cy="3603414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D485E77-5F9E-49FE-890C-0E4CA7C70B39}"/>
              </a:ext>
            </a:extLst>
          </p:cNvPr>
          <p:cNvSpPr/>
          <p:nvPr/>
        </p:nvSpPr>
        <p:spPr>
          <a:xfrm>
            <a:off x="5535741" y="1764601"/>
            <a:ext cx="2984372" cy="1921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5A3558-8FB4-4F63-B576-7BBFDAE87242}"/>
              </a:ext>
            </a:extLst>
          </p:cNvPr>
          <p:cNvSpPr/>
          <p:nvPr/>
        </p:nvSpPr>
        <p:spPr>
          <a:xfrm>
            <a:off x="5269328" y="1518650"/>
            <a:ext cx="382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72BAF8-EFA9-40C1-B0A1-9CAEDB19AC31}"/>
              </a:ext>
            </a:extLst>
          </p:cNvPr>
          <p:cNvSpPr/>
          <p:nvPr/>
        </p:nvSpPr>
        <p:spPr>
          <a:xfrm>
            <a:off x="8120063" y="4057650"/>
            <a:ext cx="238125" cy="140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BB3FED-517D-43C4-931E-5F3AC16BC265}"/>
              </a:ext>
            </a:extLst>
          </p:cNvPr>
          <p:cNvSpPr/>
          <p:nvPr/>
        </p:nvSpPr>
        <p:spPr>
          <a:xfrm>
            <a:off x="7843459" y="3802049"/>
            <a:ext cx="493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0691297-1129-4AA9-9EE7-051CBF87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6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9CE3-395E-4DEE-92B6-197154B3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r>
              <a:rPr lang="en-US" altLang="zh-TW" b="1" u="sng" dirty="0">
                <a:latin typeface="+mj-ea"/>
              </a:rPr>
              <a:t> </a:t>
            </a:r>
            <a:br>
              <a:rPr lang="en-US" altLang="zh-TW" b="1" u="sng" dirty="0">
                <a:latin typeface="+mj-ea"/>
              </a:rPr>
            </a:br>
            <a:r>
              <a:rPr lang="en-US" altLang="zh-TW" sz="1300" dirty="0">
                <a:latin typeface="+mj-ea"/>
              </a:rPr>
              <a:t>Excel</a:t>
            </a:r>
            <a:r>
              <a:rPr lang="zh-TW" altLang="en-US" sz="1300" dirty="0">
                <a:latin typeface="+mj-ea"/>
              </a:rPr>
              <a:t>報表</a:t>
            </a:r>
            <a:r>
              <a:rPr lang="en-US" altLang="zh-TW" sz="1300" dirty="0">
                <a:latin typeface="+mj-ea"/>
              </a:rPr>
              <a:t>(3/3)</a:t>
            </a:r>
            <a:r>
              <a:rPr lang="zh-TW" altLang="en-US" sz="1300" dirty="0">
                <a:latin typeface="+mj-ea"/>
              </a:rPr>
              <a:t>：記錄資料維護。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297611-D136-44B4-BE44-D0215D4E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至工程管理員首頁點選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記錄資料維護。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內容設定要備份的檔案以及存放路徑，避免儲存空間不足。按下提供，完成設定。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建議</a:t>
            </a:r>
            <a:r>
              <a:rPr lang="zh-TW" altLang="en-US" sz="1350" u="sng" dirty="0">
                <a:latin typeface="+mn-ea"/>
              </a:rPr>
              <a:t>檔案維護時間</a:t>
            </a:r>
            <a:r>
              <a:rPr lang="zh-TW" altLang="en-US" sz="1350" dirty="0">
                <a:latin typeface="+mn-ea"/>
              </a:rPr>
              <a:t>避免設定</a:t>
            </a:r>
            <a:r>
              <a:rPr lang="en-US" altLang="zh-TW" sz="1350" dirty="0">
                <a:latin typeface="+mn-ea"/>
              </a:rPr>
              <a:t>00:00</a:t>
            </a:r>
            <a:r>
              <a:rPr lang="zh-TW" altLang="en-US" sz="1350" dirty="0">
                <a:latin typeface="+mn-ea"/>
              </a:rPr>
              <a:t>整點，可避免系統同時處理太多資訊發生延遲或錯誤狀況。</a:t>
            </a:r>
            <a:endParaRPr lang="en-US" altLang="zh-TW" sz="1350" dirty="0">
              <a:latin typeface="+mn-ea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3D23E2D-840A-46CB-819E-9EA4779C3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43336"/>
            <a:ext cx="6699451" cy="3395660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980A5E7-AC6E-428C-95D2-69420852BFDA}"/>
              </a:ext>
            </a:extLst>
          </p:cNvPr>
          <p:cNvSpPr/>
          <p:nvPr/>
        </p:nvSpPr>
        <p:spPr>
          <a:xfrm>
            <a:off x="8424863" y="745331"/>
            <a:ext cx="342900" cy="10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E45111-61A4-4F32-9411-17A464545D27}"/>
              </a:ext>
            </a:extLst>
          </p:cNvPr>
          <p:cNvSpPr/>
          <p:nvPr/>
        </p:nvSpPr>
        <p:spPr>
          <a:xfrm>
            <a:off x="8117303" y="457200"/>
            <a:ext cx="342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C9A1568-F5E6-4575-8F19-AA5925259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54439"/>
            <a:ext cx="6699451" cy="337974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7F123DC-7A44-4D1A-9476-0F91A7C49C4B}"/>
              </a:ext>
            </a:extLst>
          </p:cNvPr>
          <p:cNvSpPr/>
          <p:nvPr/>
        </p:nvSpPr>
        <p:spPr>
          <a:xfrm>
            <a:off x="5424488" y="5729288"/>
            <a:ext cx="3752850" cy="1033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98A194-C402-428F-B3F8-251FD2AFD506}"/>
              </a:ext>
            </a:extLst>
          </p:cNvPr>
          <p:cNvSpPr/>
          <p:nvPr/>
        </p:nvSpPr>
        <p:spPr>
          <a:xfrm>
            <a:off x="5036534" y="5427648"/>
            <a:ext cx="34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②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7FAD0EC-925E-4F31-9C9D-F57231AB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4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596B1-78F5-47F3-A8C6-28850CAD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err="1">
                <a:latin typeface="+mj-ea"/>
              </a:rPr>
              <a:t>WebAccess</a:t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完成設定。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1C59536-8A79-45DD-A7AB-F2BD67001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10037"/>
            <a:ext cx="7199313" cy="353310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BCF35A-68A1-45C1-91BB-9B94E958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※</a:t>
            </a:r>
            <a:r>
              <a:rPr lang="zh-TW" altLang="en-US" dirty="0">
                <a:latin typeface="+mn-ea"/>
              </a:rPr>
              <a:t>有更改任何設定後，務必回到工程管理畫面點選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下載並且提供，才算完成設定。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8C0AE1-6F3E-4F5B-BB6A-A0837D3E3217}"/>
              </a:ext>
            </a:extLst>
          </p:cNvPr>
          <p:cNvSpPr/>
          <p:nvPr/>
        </p:nvSpPr>
        <p:spPr>
          <a:xfrm>
            <a:off x="5648107" y="1882775"/>
            <a:ext cx="174049" cy="112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ED5F3A-1EE8-466C-9247-CE70B4AC3BF4}"/>
              </a:ext>
            </a:extLst>
          </p:cNvPr>
          <p:cNvSpPr/>
          <p:nvPr/>
        </p:nvSpPr>
        <p:spPr>
          <a:xfrm>
            <a:off x="5340547" y="1614881"/>
            <a:ext cx="307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sz="1400" b="1" dirty="0">
              <a:latin typeface="+mn-ea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AE0F9A2-F0CE-4556-B6BE-48340A0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2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596B1-78F5-47F3-A8C6-28850CAD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u="sng" dirty="0">
                <a:latin typeface="+mj-ea"/>
              </a:rPr>
              <a:t>變更設備</a:t>
            </a:r>
            <a:r>
              <a:rPr lang="en-US" altLang="zh-TW" b="1" u="sng" dirty="0">
                <a:latin typeface="+mj-ea"/>
              </a:rPr>
              <a:t>IP</a:t>
            </a:r>
            <a:r>
              <a:rPr lang="zh-TW" altLang="en-US" b="1" dirty="0">
                <a:latin typeface="+mj-ea"/>
              </a:rPr>
              <a:t>－</a:t>
            </a:r>
            <a:r>
              <a:rPr lang="zh-TW" altLang="en-US" sz="4000" dirty="0">
                <a:latin typeface="+mn-ea"/>
                <a:ea typeface="+mn-ea"/>
              </a:rPr>
              <a:t>變更</a:t>
            </a:r>
            <a:r>
              <a:rPr lang="en-US" altLang="zh-TW" sz="4000" dirty="0">
                <a:latin typeface="+mn-ea"/>
                <a:ea typeface="+mn-ea"/>
              </a:rPr>
              <a:t>RWG</a:t>
            </a:r>
            <a:r>
              <a:rPr lang="zh-TW" altLang="en-US" sz="4000" dirty="0">
                <a:latin typeface="+mn-ea"/>
                <a:ea typeface="+mn-ea"/>
              </a:rPr>
              <a:t>的</a:t>
            </a:r>
            <a:r>
              <a:rPr lang="en-US" altLang="zh-TW" sz="4000" dirty="0">
                <a:latin typeface="+mn-ea"/>
                <a:ea typeface="+mn-ea"/>
              </a:rPr>
              <a:t>IP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308D62B7-4D74-480C-B1FD-A156D10D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在初始頁面同時按住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按鍵約</a:t>
            </a:r>
            <a:r>
              <a:rPr lang="en-US" altLang="zh-TW" dirty="0"/>
              <a:t>2</a:t>
            </a:r>
            <a:r>
              <a:rPr lang="zh-TW" altLang="en-US" dirty="0"/>
              <a:t>秒，就會切換到設定頁面。</a:t>
            </a:r>
            <a:br>
              <a:rPr lang="en-US" altLang="zh-TW" dirty="0"/>
            </a:br>
            <a:r>
              <a:rPr lang="zh-TW" altLang="en-US" dirty="0"/>
              <a:t>然後移動至</a:t>
            </a:r>
            <a:r>
              <a:rPr lang="en-US" altLang="zh-TW" dirty="0"/>
              <a:t>IP Config</a:t>
            </a:r>
            <a:r>
              <a:rPr lang="zh-TW" altLang="en-US" dirty="0"/>
              <a:t>點選</a:t>
            </a:r>
            <a:r>
              <a:rPr lang="en-US" altLang="zh-TW" dirty="0"/>
              <a:t>OK</a:t>
            </a:r>
            <a:r>
              <a:rPr lang="zh-TW" altLang="en-US" dirty="0"/>
              <a:t>，進入設定。</a:t>
            </a:r>
          </a:p>
        </p:txBody>
      </p:sp>
      <p:pic>
        <p:nvPicPr>
          <p:cNvPr id="23" name="內容版面配置區 22" descr="一張含有 儀錶 的圖片&#10;&#10;自動產生的描述">
            <a:extLst>
              <a:ext uri="{FF2B5EF4-FFF2-40B4-BE49-F238E27FC236}">
                <a16:creationId xmlns:a16="http://schemas.microsoft.com/office/drawing/2014/main" id="{6823BE42-E5A9-4F2C-A497-1B1E71304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3C5BEF3F-C62E-45B5-8E45-A3D7FC4F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依序設定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、</a:t>
            </a:r>
            <a:r>
              <a:rPr lang="en-US" altLang="zh-TW" dirty="0"/>
              <a:t>Subnet mask</a:t>
            </a:r>
            <a:r>
              <a:rPr lang="zh-TW" altLang="en-US" dirty="0"/>
              <a:t>、</a:t>
            </a:r>
            <a:r>
              <a:rPr lang="en-US" altLang="zh-TW" dirty="0"/>
              <a:t>Gateway</a:t>
            </a:r>
            <a:r>
              <a:rPr lang="zh-TW" altLang="en-US" dirty="0"/>
              <a:t>。點選</a:t>
            </a:r>
            <a:r>
              <a:rPr lang="en-US" altLang="zh-TW" dirty="0"/>
              <a:t>OK</a:t>
            </a:r>
            <a:r>
              <a:rPr lang="zh-TW" altLang="en-US" dirty="0"/>
              <a:t>進入設定，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可變更數值。設定完成後點選</a:t>
            </a:r>
            <a:r>
              <a:rPr lang="en-US" altLang="zh-TW" dirty="0"/>
              <a:t>ESC</a:t>
            </a:r>
            <a:r>
              <a:rPr lang="zh-TW" altLang="en-US" dirty="0"/>
              <a:t>回最初畫面，並且</a:t>
            </a:r>
            <a:r>
              <a:rPr lang="zh-TW" altLang="en-US" dirty="0">
                <a:solidFill>
                  <a:srgbClr val="FF0000"/>
                </a:solidFill>
              </a:rPr>
              <a:t>務必斷電重開，重開完再進入</a:t>
            </a:r>
            <a:r>
              <a:rPr lang="en-US" altLang="zh-TW" dirty="0">
                <a:solidFill>
                  <a:srgbClr val="FF0000"/>
                </a:solidFill>
              </a:rPr>
              <a:t>IP Config</a:t>
            </a:r>
            <a:r>
              <a:rPr lang="zh-TW" altLang="en-US" dirty="0">
                <a:solidFill>
                  <a:srgbClr val="FF0000"/>
                </a:solidFill>
              </a:rPr>
              <a:t>確認是否有完成變更。</a:t>
            </a:r>
            <a:endParaRPr lang="zh-TW" altLang="en-US" dirty="0"/>
          </a:p>
        </p:txBody>
      </p:sp>
      <p:pic>
        <p:nvPicPr>
          <p:cNvPr id="25" name="內容版面配置區 24" descr="一張含有 儀錶 的圖片&#10;&#10;自動產生的描述">
            <a:extLst>
              <a:ext uri="{FF2B5EF4-FFF2-40B4-BE49-F238E27FC236}">
                <a16:creationId xmlns:a16="http://schemas.microsoft.com/office/drawing/2014/main" id="{E67E6A6B-9B82-4F6B-8859-EF99425701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AE0F9A2-F0CE-4556-B6BE-48340A0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5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596B1-78F5-47F3-A8C6-28850CAD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u="sng" dirty="0">
                <a:latin typeface="+mj-ea"/>
              </a:rPr>
              <a:t>變更設備</a:t>
            </a:r>
            <a:r>
              <a:rPr lang="en-US" altLang="zh-TW" b="1" u="sng" dirty="0">
                <a:latin typeface="+mj-ea"/>
              </a:rPr>
              <a:t>IP</a:t>
            </a:r>
            <a:r>
              <a:rPr lang="zh-TW" altLang="en-US" b="1" dirty="0">
                <a:latin typeface="+mj-ea"/>
              </a:rPr>
              <a:t>－</a:t>
            </a:r>
            <a:r>
              <a:rPr lang="zh-TW" altLang="en-US" sz="4000" dirty="0">
                <a:latin typeface="+mn-ea"/>
                <a:ea typeface="+mn-ea"/>
              </a:rPr>
              <a:t>變更</a:t>
            </a:r>
            <a:r>
              <a:rPr lang="en-US" altLang="zh-TW" sz="4000" dirty="0" err="1">
                <a:latin typeface="+mn-ea"/>
                <a:ea typeface="+mn-ea"/>
              </a:rPr>
              <a:t>WebAccess</a:t>
            </a:r>
            <a:r>
              <a:rPr lang="zh-TW" altLang="en-US" sz="4000" dirty="0">
                <a:latin typeface="+mn-ea"/>
                <a:ea typeface="+mn-ea"/>
              </a:rPr>
              <a:t>對應</a:t>
            </a:r>
            <a:r>
              <a:rPr lang="en-US" altLang="zh-TW" sz="4000" dirty="0">
                <a:latin typeface="+mn-ea"/>
                <a:ea typeface="+mn-ea"/>
              </a:rPr>
              <a:t>RWG</a:t>
            </a:r>
            <a:r>
              <a:rPr lang="zh-TW" altLang="en-US" sz="4000" dirty="0">
                <a:latin typeface="+mn-ea"/>
                <a:ea typeface="+mn-ea"/>
              </a:rPr>
              <a:t>的設定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308D62B7-4D74-480C-B1FD-A156D10D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點選先前變更設定的</a:t>
            </a:r>
            <a:r>
              <a:rPr lang="en-US" altLang="zh-TW" dirty="0"/>
              <a:t>RWG</a:t>
            </a:r>
            <a:r>
              <a:rPr lang="zh-TW" altLang="en-US" dirty="0"/>
              <a:t>名稱，進入設定，如圖。</a:t>
            </a:r>
            <a:br>
              <a:rPr lang="en-US" altLang="zh-TW" dirty="0"/>
            </a:br>
            <a:r>
              <a:rPr lang="zh-TW" altLang="en-US" dirty="0">
                <a:solidFill>
                  <a:srgbClr val="FF0000"/>
                </a:solidFill>
              </a:rPr>
              <a:t>（務必點選與變更的</a:t>
            </a:r>
            <a:r>
              <a:rPr lang="en-US" altLang="zh-TW" dirty="0">
                <a:solidFill>
                  <a:srgbClr val="FF0000"/>
                </a:solidFill>
              </a:rPr>
              <a:t>RWG</a:t>
            </a:r>
            <a:r>
              <a:rPr lang="zh-TW" altLang="en-US" dirty="0">
                <a:solidFill>
                  <a:srgbClr val="FF0000"/>
                </a:solidFill>
              </a:rPr>
              <a:t>相同名稱，下圖為示範）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更改</a:t>
            </a:r>
            <a:r>
              <a:rPr lang="en-US" altLang="zh-TW" dirty="0"/>
              <a:t>IP</a:t>
            </a:r>
            <a:r>
              <a:rPr lang="zh-TW" altLang="en-US" dirty="0"/>
              <a:t>位址，修改完後點選提供。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3C5BEF3F-C62E-45B5-8E45-A3D7FC4F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dirty="0"/>
              <a:t>最後點選</a:t>
            </a:r>
            <a:r>
              <a:rPr lang="en-US" altLang="zh-TW" dirty="0"/>
              <a:t>SCADA</a:t>
            </a:r>
            <a:r>
              <a:rPr lang="zh-TW" altLang="en-US" dirty="0"/>
              <a:t>頁面</a:t>
            </a: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solidFill>
                  <a:srgbClr val="FF0000"/>
                </a:solidFill>
              </a:rPr>
              <a:t>點選下載並且提供，才算完成設定。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AE0F9A2-F0CE-4556-B6BE-48340A02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內容版面配置區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DA439EA-5670-4174-9820-7EEBB7B3A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6B16CD7F-CCF2-40FE-94E6-8A45EF39D5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0897"/>
            <a:ext cx="5183188" cy="2592944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9ED0CEC-68CD-4A85-89A6-FF84FAAA23EB}"/>
              </a:ext>
            </a:extLst>
          </p:cNvPr>
          <p:cNvSpPr/>
          <p:nvPr/>
        </p:nvSpPr>
        <p:spPr>
          <a:xfrm>
            <a:off x="6172200" y="3362325"/>
            <a:ext cx="209550" cy="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AFA77-C698-40B5-B51B-DE1D781DB70E}"/>
              </a:ext>
            </a:extLst>
          </p:cNvPr>
          <p:cNvSpPr/>
          <p:nvPr/>
        </p:nvSpPr>
        <p:spPr>
          <a:xfrm>
            <a:off x="544727" y="32109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9BAD91-977A-4D55-9A95-4E6B290F1810}"/>
              </a:ext>
            </a:extLst>
          </p:cNvPr>
          <p:cNvSpPr/>
          <p:nvPr/>
        </p:nvSpPr>
        <p:spPr>
          <a:xfrm>
            <a:off x="2823797" y="33623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latin typeface="+mn-ea"/>
              </a:rPr>
              <a:t>②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C53949-4488-4D1B-9ECB-08452100132B}"/>
              </a:ext>
            </a:extLst>
          </p:cNvPr>
          <p:cNvSpPr/>
          <p:nvPr/>
        </p:nvSpPr>
        <p:spPr>
          <a:xfrm>
            <a:off x="3534356" y="2992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latin typeface="+mn-ea"/>
              </a:rPr>
              <a:t>②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E67A68-91D7-4A0D-BE91-2A7319F09AE1}"/>
              </a:ext>
            </a:extLst>
          </p:cNvPr>
          <p:cNvSpPr/>
          <p:nvPr/>
        </p:nvSpPr>
        <p:spPr>
          <a:xfrm>
            <a:off x="5888251" y="30508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89630A-D504-4BA5-A336-6823386C8514}"/>
              </a:ext>
            </a:extLst>
          </p:cNvPr>
          <p:cNvSpPr/>
          <p:nvPr/>
        </p:nvSpPr>
        <p:spPr>
          <a:xfrm>
            <a:off x="6698806" y="3024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FC8860-7816-4D0D-851C-DA4A3CC85498}"/>
              </a:ext>
            </a:extLst>
          </p:cNvPr>
          <p:cNvSpPr/>
          <p:nvPr/>
        </p:nvSpPr>
        <p:spPr>
          <a:xfrm>
            <a:off x="8489506" y="38211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04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AF6A21-155F-4546-9D7D-066C12DD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59252"/>
            <a:ext cx="7199313" cy="3434672"/>
          </a:xfrm>
        </p:spPr>
      </p:pic>
      <p:sp>
        <p:nvSpPr>
          <p:cNvPr id="26" name="標題 25">
            <a:extLst>
              <a:ext uri="{FF2B5EF4-FFF2-40B4-BE49-F238E27FC236}">
                <a16:creationId xmlns:a16="http://schemas.microsoft.com/office/drawing/2014/main" id="{63D5B16F-97DE-4421-8004-332364FE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br>
              <a:rPr lang="en-US" altLang="zh-TW" sz="2800" dirty="0">
                <a:latin typeface="+mj-ea"/>
              </a:rPr>
            </a:br>
            <a:r>
              <a:rPr lang="zh-TW" altLang="en-US" sz="1300" dirty="0">
                <a:latin typeface="+mn-ea"/>
                <a:ea typeface="+mn-ea"/>
              </a:rPr>
              <a:t>監控畫面：登出、入功能介紹。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38EE7EC3-790C-4BE1-A44F-B05B5AD5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點選視窗左鍵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下後，即跳出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登入視窗，依序鍵入名稱及密碼即可取得權限。                       </a:t>
            </a:r>
            <a:r>
              <a:rPr lang="en-US" altLang="zh-TW" dirty="0">
                <a:latin typeface="+mn-ea"/>
              </a:rPr>
              <a:t>   </a:t>
            </a: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預設帳號分別為：</a:t>
            </a:r>
            <a:r>
              <a:rPr lang="en-US" altLang="zh-TW" sz="1350" dirty="0">
                <a:latin typeface="+mn-ea"/>
              </a:rPr>
              <a:t>user</a:t>
            </a:r>
            <a:r>
              <a:rPr lang="zh-TW" altLang="en-US" sz="1350" dirty="0">
                <a:latin typeface="+mn-ea"/>
              </a:rPr>
              <a:t>、</a:t>
            </a:r>
            <a:r>
              <a:rPr lang="en-US" altLang="zh-TW" sz="1350" dirty="0">
                <a:latin typeface="+mn-ea"/>
              </a:rPr>
              <a:t>viewer</a:t>
            </a:r>
            <a:r>
              <a:rPr lang="zh-TW" altLang="en-US" sz="1350" dirty="0">
                <a:latin typeface="+mn-ea"/>
              </a:rPr>
              <a:t>              使用者名稱：</a:t>
            </a:r>
            <a:r>
              <a:rPr lang="en-US" altLang="zh-TW" sz="1350" b="1" dirty="0">
                <a:latin typeface="+mn-ea"/>
              </a:rPr>
              <a:t>user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可更改參數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） </a:t>
            </a:r>
            <a:r>
              <a:rPr lang="zh-TW" altLang="en-US" sz="1350" u="sng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1234</a:t>
            </a:r>
            <a:r>
              <a:rPr lang="zh-TW" altLang="en-US" sz="1350" b="1" dirty="0">
                <a:latin typeface="+mn-ea"/>
              </a:rPr>
              <a:t>（自行定義）</a:t>
            </a:r>
            <a:r>
              <a:rPr lang="en-US" altLang="zh-TW" sz="1350" dirty="0">
                <a:latin typeface="+mn-ea"/>
              </a:rPr>
              <a:t>                                                </a:t>
            </a:r>
            <a:r>
              <a:rPr lang="zh-TW" altLang="en-US" sz="1350" dirty="0">
                <a:latin typeface="+mn-ea"/>
              </a:rPr>
              <a:t>使用者名稱：</a:t>
            </a:r>
            <a:r>
              <a:rPr lang="en-US" altLang="zh-TW" sz="1350" b="1" dirty="0">
                <a:latin typeface="+mn-ea"/>
              </a:rPr>
              <a:t>viewer</a:t>
            </a:r>
            <a:r>
              <a:rPr lang="zh-TW" altLang="en-US" sz="1350" dirty="0">
                <a:solidFill>
                  <a:srgbClr val="FF0000"/>
                </a:solidFill>
                <a:latin typeface="+mn-ea"/>
              </a:rPr>
              <a:t>（瀏覽功能）  </a:t>
            </a:r>
            <a:r>
              <a:rPr lang="zh-TW" altLang="en-US" sz="1350" dirty="0">
                <a:latin typeface="+mn-ea"/>
              </a:rPr>
              <a:t>密碼：</a:t>
            </a:r>
            <a:r>
              <a:rPr lang="en-US" altLang="zh-TW" sz="1350" b="1" dirty="0">
                <a:latin typeface="+mn-ea"/>
              </a:rPr>
              <a:t>0000</a:t>
            </a:r>
            <a:r>
              <a:rPr lang="zh-TW" altLang="en-US" sz="1350" b="1" dirty="0">
                <a:latin typeface="+mn-ea"/>
              </a:rPr>
              <a:t> （自行定義）</a:t>
            </a:r>
            <a:r>
              <a:rPr lang="en-US" altLang="zh-TW" sz="1350" dirty="0">
                <a:latin typeface="+mn-ea"/>
              </a:rPr>
              <a:t> </a:t>
            </a:r>
            <a:endParaRPr lang="en-US" altLang="zh-TW" sz="1350" b="1" dirty="0">
              <a:latin typeface="+mn-ea"/>
            </a:endParaRPr>
          </a:p>
          <a:p>
            <a:endParaRPr lang="en-US" altLang="zh-TW" sz="1350" dirty="0">
              <a:latin typeface="+mn-ea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zh-TW" altLang="en-US" dirty="0">
                <a:latin typeface="+mn-ea"/>
              </a:rPr>
              <a:t>不需要將網頁關閉，可利用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登出、登入功能切換權限，並且在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可得知現正使用者名稱。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7A6408-957E-4698-A14D-8CE30BEAA3F8}"/>
              </a:ext>
            </a:extLst>
          </p:cNvPr>
          <p:cNvSpPr/>
          <p:nvPr/>
        </p:nvSpPr>
        <p:spPr>
          <a:xfrm>
            <a:off x="6770255" y="2597150"/>
            <a:ext cx="1958109" cy="1071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9A44863-7D21-4352-AEDA-ACA8B9630A12}"/>
              </a:ext>
            </a:extLst>
          </p:cNvPr>
          <p:cNvSpPr/>
          <p:nvPr/>
        </p:nvSpPr>
        <p:spPr>
          <a:xfrm>
            <a:off x="10187710" y="1966913"/>
            <a:ext cx="1066078" cy="271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+mn-ea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99C6536-4CB4-42D9-889B-9313679A67D5}"/>
              </a:ext>
            </a:extLst>
          </p:cNvPr>
          <p:cNvSpPr txBox="1"/>
          <p:nvPr/>
        </p:nvSpPr>
        <p:spPr>
          <a:xfrm>
            <a:off x="10245763" y="11856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B9E0CBC-C718-4326-87EF-433AD17A93B9}"/>
              </a:ext>
            </a:extLst>
          </p:cNvPr>
          <p:cNvSpPr txBox="1"/>
          <p:nvPr/>
        </p:nvSpPr>
        <p:spPr>
          <a:xfrm>
            <a:off x="10464873" y="1368897"/>
            <a:ext cx="6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user</a:t>
            </a:r>
            <a:endParaRPr lang="zh-TW" altLang="en-US" dirty="0">
              <a:latin typeface="+mj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D2711FB-804D-413C-B5C0-033C61C331A7}"/>
              </a:ext>
            </a:extLst>
          </p:cNvPr>
          <p:cNvSpPr/>
          <p:nvPr/>
        </p:nvSpPr>
        <p:spPr>
          <a:xfrm>
            <a:off x="10496479" y="1459251"/>
            <a:ext cx="504896" cy="193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269CF2F-A132-43FA-98A6-F341E8EAE6EF}"/>
              </a:ext>
            </a:extLst>
          </p:cNvPr>
          <p:cNvSpPr txBox="1"/>
          <p:nvPr/>
        </p:nvSpPr>
        <p:spPr>
          <a:xfrm>
            <a:off x="6482335" y="23064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4E3139-4883-4BAD-A0EC-30BC5A5D5521}"/>
              </a:ext>
            </a:extLst>
          </p:cNvPr>
          <p:cNvSpPr/>
          <p:nvPr/>
        </p:nvSpPr>
        <p:spPr>
          <a:xfrm>
            <a:off x="9908705" y="1698683"/>
            <a:ext cx="337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147C26-DD6E-45AB-A17A-D0C45EC8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4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8D2A2-0550-43B8-BBC3-3FB48AD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u="sng" dirty="0" err="1">
                <a:latin typeface="+mj-ea"/>
              </a:rPr>
              <a:t>ViewDAQ</a:t>
            </a:r>
            <a:br>
              <a:rPr lang="en-US" altLang="zh-TW" sz="1200" dirty="0">
                <a:latin typeface="+mj-ea"/>
              </a:rPr>
            </a:br>
            <a:r>
              <a:rPr lang="zh-TW" altLang="en-US" sz="1200" dirty="0">
                <a:latin typeface="+mj-ea"/>
              </a:rPr>
              <a:t>即時數據</a:t>
            </a:r>
            <a:r>
              <a:rPr lang="en-US" altLang="zh-TW" sz="1200" dirty="0">
                <a:latin typeface="+mj-ea"/>
              </a:rPr>
              <a:t>(1/3)</a:t>
            </a:r>
            <a:r>
              <a:rPr lang="zh-TW" altLang="en-US" sz="1200" dirty="0">
                <a:latin typeface="+mj-ea"/>
              </a:rPr>
              <a:t>：圖示意義功能介紹。</a:t>
            </a:r>
            <a:endParaRPr lang="zh-TW" altLang="en-US" sz="1200" b="1" u="sng" dirty="0">
              <a:latin typeface="+mj-ea"/>
            </a:endParaRP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D2E6C3C2-6360-48E3-92CC-CAD9D804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5713"/>
            <a:ext cx="2928937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即時數據，即顯示即時數據的主畫面。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設備名稱可由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得知，其後燈號則代表設備運作是否正常。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在設備正常運作下，所偵測到的氣體數值可由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得知。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設定警報點可由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dirty="0">
                <a:latin typeface="+mn-ea"/>
              </a:rPr>
              <a:t>得知。</a:t>
            </a:r>
            <a:endParaRPr lang="en-US" altLang="zh-TW" dirty="0">
              <a:latin typeface="+mn-ea"/>
            </a:endParaRPr>
          </a:p>
        </p:txBody>
      </p:sp>
      <p:pic>
        <p:nvPicPr>
          <p:cNvPr id="37" name="內容版面配置區 36">
            <a:extLst>
              <a:ext uri="{FF2B5EF4-FFF2-40B4-BE49-F238E27FC236}">
                <a16:creationId xmlns:a16="http://schemas.microsoft.com/office/drawing/2014/main" id="{B41E11F4-29B2-4E0E-986C-4086D60F9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3984"/>
            <a:ext cx="7199313" cy="3425207"/>
          </a:xfr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57588CC-0B8A-44BD-8572-DAC1D4F5788D}"/>
              </a:ext>
            </a:extLst>
          </p:cNvPr>
          <p:cNvSpPr/>
          <p:nvPr/>
        </p:nvSpPr>
        <p:spPr>
          <a:xfrm>
            <a:off x="4286250" y="1710871"/>
            <a:ext cx="5486400" cy="2943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C2E8F8-790A-45DD-A280-6B119560ACB4}"/>
              </a:ext>
            </a:extLst>
          </p:cNvPr>
          <p:cNvSpPr/>
          <p:nvPr/>
        </p:nvSpPr>
        <p:spPr>
          <a:xfrm>
            <a:off x="10210800" y="2391255"/>
            <a:ext cx="1082674" cy="294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DA2BC4-1A5B-4944-B4E7-C53252A615F6}"/>
              </a:ext>
            </a:extLst>
          </p:cNvPr>
          <p:cNvSpPr/>
          <p:nvPr/>
        </p:nvSpPr>
        <p:spPr>
          <a:xfrm>
            <a:off x="4039062" y="143353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DD52C2-24D6-4A93-8409-082F5B951B23}"/>
              </a:ext>
            </a:extLst>
          </p:cNvPr>
          <p:cNvSpPr/>
          <p:nvPr/>
        </p:nvSpPr>
        <p:spPr>
          <a:xfrm>
            <a:off x="9927791" y="2125866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BF06FA-6C0B-42EE-A25B-EBF29F2C50BF}"/>
              </a:ext>
            </a:extLst>
          </p:cNvPr>
          <p:cNvSpPr/>
          <p:nvPr/>
        </p:nvSpPr>
        <p:spPr>
          <a:xfrm>
            <a:off x="4790150" y="2202656"/>
            <a:ext cx="839125" cy="152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7A7A45-C30D-440F-A5CE-B659DB36EE79}"/>
              </a:ext>
            </a:extLst>
          </p:cNvPr>
          <p:cNvSpPr/>
          <p:nvPr/>
        </p:nvSpPr>
        <p:spPr>
          <a:xfrm>
            <a:off x="4511728" y="1948396"/>
            <a:ext cx="255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501CD23-5B1C-453C-8C7A-87D5756A39B6}"/>
              </a:ext>
            </a:extLst>
          </p:cNvPr>
          <p:cNvSpPr/>
          <p:nvPr/>
        </p:nvSpPr>
        <p:spPr>
          <a:xfrm>
            <a:off x="4897381" y="2385502"/>
            <a:ext cx="925627" cy="216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B92C763-F2CF-4407-B89A-82607299AFEE}"/>
              </a:ext>
            </a:extLst>
          </p:cNvPr>
          <p:cNvSpPr/>
          <p:nvPr/>
        </p:nvSpPr>
        <p:spPr>
          <a:xfrm>
            <a:off x="4601622" y="2331609"/>
            <a:ext cx="315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74BD4F7-8028-4344-8A27-1F62DA08C39A}"/>
              </a:ext>
            </a:extLst>
          </p:cNvPr>
          <p:cNvSpPr/>
          <p:nvPr/>
        </p:nvSpPr>
        <p:spPr>
          <a:xfrm>
            <a:off x="4379969" y="2632389"/>
            <a:ext cx="1716031" cy="2538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0B07E5-346E-4FE4-B0BF-29429E044EF7}"/>
              </a:ext>
            </a:extLst>
          </p:cNvPr>
          <p:cNvSpPr/>
          <p:nvPr/>
        </p:nvSpPr>
        <p:spPr>
          <a:xfrm>
            <a:off x="4222649" y="2371725"/>
            <a:ext cx="341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8BFB97-A318-41D8-ADD4-BEB18EEC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EF0FE-C0AE-42FA-9229-05AFF8C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br>
              <a:rPr lang="en-US" altLang="zh-TW" sz="24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即時數據</a:t>
            </a:r>
            <a:r>
              <a:rPr lang="en-US" altLang="zh-TW" sz="1300" dirty="0">
                <a:latin typeface="+mj-ea"/>
              </a:rPr>
              <a:t>(2/3)</a:t>
            </a:r>
            <a:r>
              <a:rPr lang="zh-TW" altLang="en-US" sz="1300" dirty="0">
                <a:latin typeface="+mj-ea"/>
              </a:rPr>
              <a:t>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13BA6-3D35-44F7-953D-8F7CF39B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如出現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狀況，表示設備斷線。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如出現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狀況，表示設備連線正常，但發生故障。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如設備發生故障，則亮閃爍紅燈，並顯示設備故障如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350" dirty="0">
                <a:latin typeface="+mn-ea"/>
              </a:rPr>
              <a:t>；若設備運作正常，則亮綠燈，如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sz="1350" dirty="0">
                <a:latin typeface="+mn-ea"/>
              </a:rPr>
              <a:t>。</a:t>
            </a:r>
            <a:endParaRPr lang="en-US" altLang="zh-TW" sz="1350" dirty="0">
              <a:latin typeface="+mn-ea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 startAt="3"/>
            </a:pPr>
            <a:r>
              <a:rPr lang="zh-TW" altLang="en-US" dirty="0">
                <a:latin typeface="+mn-ea"/>
              </a:rPr>
              <a:t>若設備偵測氣體數值大於所設定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警報點</a:t>
            </a:r>
            <a:r>
              <a:rPr lang="zh-TW" altLang="en-US" dirty="0">
                <a:latin typeface="+mn-ea"/>
              </a:rPr>
              <a:t>（</a:t>
            </a:r>
            <a:r>
              <a:rPr lang="zh-TW" altLang="en-US" b="1" u="sng" dirty="0">
                <a:latin typeface="+mn-ea"/>
              </a:rPr>
              <a:t>上限警報</a:t>
            </a:r>
            <a:r>
              <a:rPr lang="zh-TW" altLang="en-US" dirty="0">
                <a:latin typeface="+mn-ea"/>
              </a:rPr>
              <a:t>、</a:t>
            </a:r>
            <a:r>
              <a:rPr lang="zh-TW" altLang="en-US" b="1" u="sng" dirty="0">
                <a:latin typeface="+mn-ea"/>
              </a:rPr>
              <a:t>最高上限警報</a:t>
            </a:r>
            <a:r>
              <a:rPr lang="zh-TW" altLang="en-US" dirty="0">
                <a:latin typeface="+mn-ea"/>
              </a:rPr>
              <a:t>），則字體轉為紅色並且發送警報。</a:t>
            </a:r>
            <a:endParaRPr lang="en-US" altLang="zh-TW" dirty="0">
              <a:latin typeface="+mn-ea"/>
            </a:endParaRPr>
          </a:p>
          <a:p>
            <a:pPr>
              <a:buClr>
                <a:schemeClr val="tx1"/>
              </a:buClr>
            </a:pPr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（上限警報、最高上限警報可自訂）</a:t>
            </a:r>
            <a:endParaRPr lang="en-US" altLang="zh-TW" sz="1350" dirty="0">
              <a:latin typeface="+mn-ea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4409C57-4C42-4754-A33E-80757BEE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87168"/>
            <a:ext cx="6989807" cy="3330738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45409D3-13ED-424F-97B7-051458F0DC5D}"/>
              </a:ext>
            </a:extLst>
          </p:cNvPr>
          <p:cNvSpPr/>
          <p:nvPr/>
        </p:nvSpPr>
        <p:spPr>
          <a:xfrm>
            <a:off x="6483918" y="781050"/>
            <a:ext cx="1091632" cy="425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C4F2CD-7669-49C6-96C0-85F7A298BA8B}"/>
              </a:ext>
            </a:extLst>
          </p:cNvPr>
          <p:cNvSpPr/>
          <p:nvPr/>
        </p:nvSpPr>
        <p:spPr>
          <a:xfrm>
            <a:off x="5424488" y="781050"/>
            <a:ext cx="509587" cy="206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C82605-EBA2-4E99-BA12-322F608E6893}"/>
              </a:ext>
            </a:extLst>
          </p:cNvPr>
          <p:cNvSpPr/>
          <p:nvPr/>
        </p:nvSpPr>
        <p:spPr>
          <a:xfrm>
            <a:off x="6209216" y="526474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CCBF49-D3E6-4FC5-83D0-E6311567B931}"/>
              </a:ext>
            </a:extLst>
          </p:cNvPr>
          <p:cNvSpPr/>
          <p:nvPr/>
        </p:nvSpPr>
        <p:spPr>
          <a:xfrm>
            <a:off x="5182180" y="497486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F4CEC0A-2E84-4BCA-80D2-28AB3245B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4" y="3438525"/>
            <a:ext cx="7000768" cy="333230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A3123055-BCE7-4888-8748-3EB449FA8151}"/>
              </a:ext>
            </a:extLst>
          </p:cNvPr>
          <p:cNvSpPr/>
          <p:nvPr/>
        </p:nvSpPr>
        <p:spPr>
          <a:xfrm>
            <a:off x="5389350" y="4127126"/>
            <a:ext cx="198650" cy="17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E50637-CA7F-42DF-8E7A-898B03552D5E}"/>
              </a:ext>
            </a:extLst>
          </p:cNvPr>
          <p:cNvSpPr/>
          <p:nvPr/>
        </p:nvSpPr>
        <p:spPr>
          <a:xfrm>
            <a:off x="5149377" y="3881417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51470F-E05D-48DC-B90F-7316F3A3895F}"/>
              </a:ext>
            </a:extLst>
          </p:cNvPr>
          <p:cNvSpPr/>
          <p:nvPr/>
        </p:nvSpPr>
        <p:spPr>
          <a:xfrm>
            <a:off x="4343401" y="4324922"/>
            <a:ext cx="1752599" cy="545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9E38D0-682D-4811-B1AA-992C13D2A0B9}"/>
              </a:ext>
            </a:extLst>
          </p:cNvPr>
          <p:cNvSpPr/>
          <p:nvPr/>
        </p:nvSpPr>
        <p:spPr>
          <a:xfrm>
            <a:off x="4233732" y="4058300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9436231-987A-40BA-9DF9-5D1ABD57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D7BC8-66BB-494B-B0CA-0522BE19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u="sng" dirty="0" err="1">
                <a:latin typeface="+mj-ea"/>
              </a:rPr>
              <a:t>ViewDAQ</a:t>
            </a:r>
            <a:br>
              <a:rPr lang="en-US" altLang="zh-TW" sz="2400" b="1" u="sng" dirty="0">
                <a:latin typeface="+mj-ea"/>
              </a:rPr>
            </a:br>
            <a:r>
              <a:rPr lang="zh-TW" altLang="en-US" sz="1200" dirty="0">
                <a:latin typeface="+mj-ea"/>
              </a:rPr>
              <a:t>即時數據</a:t>
            </a:r>
            <a:r>
              <a:rPr lang="en-US" altLang="zh-TW" sz="1200" dirty="0">
                <a:latin typeface="+mj-ea"/>
              </a:rPr>
              <a:t>(3/3)</a:t>
            </a:r>
            <a:r>
              <a:rPr lang="zh-TW" altLang="en-US" sz="1200" dirty="0">
                <a:latin typeface="+mj-ea"/>
              </a:rPr>
              <a:t>：更改警報點數值。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F9E51F1-CD7A-459D-86B5-0C14AFF6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5953"/>
            <a:ext cx="7199313" cy="342126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351ABF-6976-4C04-A023-ABBA52D8E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sz="1350" b="1" u="sng" dirty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sz="1350" b="1" u="sng" dirty="0">
                <a:solidFill>
                  <a:srgbClr val="FF0000"/>
                </a:solidFill>
                <a:latin typeface="+mn-ea"/>
              </a:rPr>
              <a:t>在權限許可下</a:t>
            </a:r>
            <a:r>
              <a:rPr lang="en-US" altLang="zh-TW" sz="1350" b="1" u="sng" dirty="0">
                <a:solidFill>
                  <a:srgbClr val="FF0000"/>
                </a:solidFill>
                <a:latin typeface="+mn-ea"/>
              </a:rPr>
              <a:t>(user)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點選需更改的警報點數值（如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dirty="0">
                <a:latin typeface="+mn-ea"/>
              </a:rPr>
              <a:t>），左鍵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下即跳出視窗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在視窗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依需求鍵入警報值。</a:t>
            </a:r>
            <a:endParaRPr lang="en-US" altLang="zh-TW" dirty="0"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（</a:t>
            </a:r>
            <a:r>
              <a:rPr lang="zh-TW" altLang="en-US" sz="1350" u="sng" dirty="0">
                <a:latin typeface="+mn-ea"/>
              </a:rPr>
              <a:t>上限警報值</a:t>
            </a:r>
            <a:r>
              <a:rPr lang="en-US" altLang="zh-TW" sz="1350" dirty="0">
                <a:latin typeface="+mn-ea"/>
              </a:rPr>
              <a:t>&lt;</a:t>
            </a:r>
            <a:r>
              <a:rPr lang="zh-TW" altLang="en-US" sz="1350" u="sng" dirty="0">
                <a:latin typeface="+mn-ea"/>
              </a:rPr>
              <a:t>最高上限警報值</a:t>
            </a:r>
            <a:r>
              <a:rPr lang="zh-TW" altLang="en-US" sz="1350" dirty="0">
                <a:latin typeface="+mn-ea"/>
              </a:rPr>
              <a:t>）</a:t>
            </a:r>
            <a:endParaRPr lang="en-US" altLang="zh-TW" sz="135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913F81-9EB0-4986-A100-1CCECC3CC5C7}"/>
              </a:ext>
            </a:extLst>
          </p:cNvPr>
          <p:cNvSpPr/>
          <p:nvPr/>
        </p:nvSpPr>
        <p:spPr>
          <a:xfrm>
            <a:off x="5292436" y="2595418"/>
            <a:ext cx="508000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EF094F-951F-428B-914C-CDAF7F479508}"/>
              </a:ext>
            </a:extLst>
          </p:cNvPr>
          <p:cNvSpPr/>
          <p:nvPr/>
        </p:nvSpPr>
        <p:spPr>
          <a:xfrm>
            <a:off x="6909088" y="2586181"/>
            <a:ext cx="1680730" cy="113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945A39-1D98-4A7B-8F25-AF84CB9FDBAC}"/>
              </a:ext>
            </a:extLst>
          </p:cNvPr>
          <p:cNvSpPr/>
          <p:nvPr/>
        </p:nvSpPr>
        <p:spPr>
          <a:xfrm>
            <a:off x="5012551" y="2424607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408035-60A8-4D11-A44B-4ED81E0773AD}"/>
              </a:ext>
            </a:extLst>
          </p:cNvPr>
          <p:cNvSpPr/>
          <p:nvPr/>
        </p:nvSpPr>
        <p:spPr>
          <a:xfrm>
            <a:off x="6592235" y="2365775"/>
            <a:ext cx="33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92888D-07B1-4707-859F-F1FB6844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5" y="1465953"/>
            <a:ext cx="457200" cy="170645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1766E87-2D06-4F59-B11A-9BD68F73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5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A1DEF-30DE-4F30-BC90-443E8C48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警報摘要：圖示意義功能介紹。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42D6EA-0D16-4828-8D84-E614B5CC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4"/>
            <a:ext cx="2863280" cy="48426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1400" dirty="0">
                <a:latin typeface="+mn-ea"/>
              </a:rPr>
              <a:t>※</a:t>
            </a:r>
            <a:r>
              <a:rPr lang="zh-TW" altLang="en-US" sz="1400" dirty="0">
                <a:latin typeface="+mn-ea"/>
              </a:rPr>
              <a:t>設備正常狀況下不會產生任何警報訊息。若發生警報，除了在</a:t>
            </a:r>
            <a:r>
              <a:rPr lang="en-US" altLang="zh-TW" sz="1400" dirty="0" err="1">
                <a:latin typeface="+mn-ea"/>
              </a:rPr>
              <a:t>ViewDAQ</a:t>
            </a:r>
            <a:r>
              <a:rPr lang="zh-TW" altLang="en-US" sz="1400" dirty="0">
                <a:latin typeface="+mn-ea"/>
              </a:rPr>
              <a:t>發送警報以外，亦可由電子郵件及手機推播方式發送警報。</a:t>
            </a:r>
            <a:endParaRPr lang="en-US" altLang="zh-TW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1300" dirty="0">
                <a:latin typeface="+mn-ea"/>
              </a:rPr>
              <a:t>（由</a:t>
            </a:r>
            <a:r>
              <a:rPr lang="en-US" altLang="zh-TW" sz="1300" dirty="0" err="1">
                <a:latin typeface="+mn-ea"/>
              </a:rPr>
              <a:t>WebAccess</a:t>
            </a:r>
            <a:r>
              <a:rPr lang="zh-TW" altLang="en-US" sz="1300" dirty="0">
                <a:latin typeface="+mn-ea"/>
              </a:rPr>
              <a:t>警報管理人員系統設定。）</a:t>
            </a:r>
            <a:endParaRPr lang="en-US" altLang="zh-TW" sz="13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點選</a:t>
            </a:r>
            <a:r>
              <a:rPr lang="zh-TW" altLang="en-US" sz="1700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sz="1700" u="sng" dirty="0">
                <a:solidFill>
                  <a:srgbClr val="FF0000"/>
                </a:solidFill>
                <a:latin typeface="+mn-ea"/>
              </a:rPr>
              <a:t>警報摘要</a:t>
            </a:r>
            <a:r>
              <a:rPr lang="zh-TW" altLang="en-US" sz="1700" dirty="0">
                <a:latin typeface="+mn-ea"/>
              </a:rPr>
              <a:t>，即顯示警報摘要的主畫面。</a:t>
            </a:r>
            <a:endParaRPr lang="en-US" altLang="zh-TW" sz="1700" dirty="0">
              <a:latin typeface="+mn-ea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如</a:t>
            </a:r>
            <a:r>
              <a:rPr lang="en-US" altLang="zh-TW" sz="1700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sz="1700" dirty="0">
                <a:latin typeface="+mn-ea"/>
              </a:rPr>
              <a:t>設備超過警報值，所對應即時數據為：</a:t>
            </a: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如</a:t>
            </a:r>
            <a:r>
              <a:rPr lang="en-US" altLang="zh-TW" sz="17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sz="1700" dirty="0">
                <a:latin typeface="+mn-ea"/>
              </a:rPr>
              <a:t>設備發生斷線，對應即時數據畫面：</a:t>
            </a: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7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700" dirty="0">
                <a:latin typeface="+mn-ea"/>
              </a:rPr>
              <a:t>如</a:t>
            </a:r>
            <a:r>
              <a:rPr lang="en-US" altLang="zh-TW" sz="1700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sz="1700" dirty="0">
                <a:latin typeface="+mn-ea"/>
              </a:rPr>
              <a:t>設備發生故障，對應即時數據畫面：</a:t>
            </a:r>
            <a:endParaRPr lang="en-US" altLang="zh-TW" sz="1700" dirty="0">
              <a:latin typeface="+mn-ea"/>
            </a:endParaRPr>
          </a:p>
          <a:p>
            <a:endParaRPr lang="en-US" altLang="zh-TW" sz="2300" b="1" dirty="0">
              <a:solidFill>
                <a:srgbClr val="FF0000"/>
              </a:solidFill>
              <a:latin typeface="+mn-ea"/>
            </a:endParaRPr>
          </a:p>
          <a:p>
            <a:endParaRPr lang="en-US" altLang="zh-TW" sz="2300" b="1" dirty="0">
              <a:solidFill>
                <a:srgbClr val="FF0000"/>
              </a:solidFill>
              <a:latin typeface="+mn-ea"/>
            </a:endParaRPr>
          </a:p>
          <a:p>
            <a:endParaRPr lang="en-US" altLang="zh-TW" sz="2300" b="1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E9B9780-AC0B-4267-A5D6-726AA59E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8" y="5052293"/>
            <a:ext cx="6661754" cy="166188"/>
          </a:xfrm>
          <a:prstGeom prst="rect">
            <a:avLst/>
          </a:prstGeo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F83FE54D-F661-4789-89DE-A0D752A8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5953"/>
            <a:ext cx="7199313" cy="3421269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1642C3B-B88A-4540-912E-045006D9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37" y="5943536"/>
            <a:ext cx="1295581" cy="4572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36CDBD9-F55B-4234-9264-BEA34166E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0" y="3581318"/>
            <a:ext cx="1810003" cy="53347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B91CDE0-E1F7-45B6-ACFD-975BA3C042EC}"/>
              </a:ext>
            </a:extLst>
          </p:cNvPr>
          <p:cNvSpPr/>
          <p:nvPr/>
        </p:nvSpPr>
        <p:spPr>
          <a:xfrm>
            <a:off x="4354809" y="2072698"/>
            <a:ext cx="5193568" cy="15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F7C9AB-38CD-4575-A97C-069FD807299C}"/>
              </a:ext>
            </a:extLst>
          </p:cNvPr>
          <p:cNvSpPr/>
          <p:nvPr/>
        </p:nvSpPr>
        <p:spPr>
          <a:xfrm>
            <a:off x="4052818" y="1836274"/>
            <a:ext cx="373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5CC971-FB10-4E1F-A322-124DC76C0FEC}"/>
              </a:ext>
            </a:extLst>
          </p:cNvPr>
          <p:cNvSpPr/>
          <p:nvPr/>
        </p:nvSpPr>
        <p:spPr>
          <a:xfrm>
            <a:off x="4354809" y="2514372"/>
            <a:ext cx="5193568" cy="15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9B0641-4CE4-43E8-BC46-F67746DDDDC9}"/>
              </a:ext>
            </a:extLst>
          </p:cNvPr>
          <p:cNvSpPr/>
          <p:nvPr/>
        </p:nvSpPr>
        <p:spPr>
          <a:xfrm>
            <a:off x="4052818" y="2305076"/>
            <a:ext cx="373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E748694-CF12-4E58-BCF9-6B684C671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1" y="4790319"/>
            <a:ext cx="1257475" cy="52394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7F18DB7-45CE-45D7-99E8-569B29553D5F}"/>
              </a:ext>
            </a:extLst>
          </p:cNvPr>
          <p:cNvSpPr/>
          <p:nvPr/>
        </p:nvSpPr>
        <p:spPr>
          <a:xfrm>
            <a:off x="4354809" y="5039557"/>
            <a:ext cx="6459843" cy="178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F2723-593D-4910-902C-16E3A78FFBB9}"/>
              </a:ext>
            </a:extLst>
          </p:cNvPr>
          <p:cNvSpPr/>
          <p:nvPr/>
        </p:nvSpPr>
        <p:spPr>
          <a:xfrm>
            <a:off x="4051527" y="4799370"/>
            <a:ext cx="373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+mn-ea"/>
              </a:rPr>
              <a:t>④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1EFCCA-3B5E-4A77-A8A0-288EC7EBA805}"/>
              </a:ext>
            </a:extLst>
          </p:cNvPr>
          <p:cNvSpPr/>
          <p:nvPr/>
        </p:nvSpPr>
        <p:spPr>
          <a:xfrm>
            <a:off x="10231658" y="2754874"/>
            <a:ext cx="1039592" cy="270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731C96-061D-4454-9639-B5C15D6E9993}"/>
              </a:ext>
            </a:extLst>
          </p:cNvPr>
          <p:cNvSpPr/>
          <p:nvPr/>
        </p:nvSpPr>
        <p:spPr>
          <a:xfrm>
            <a:off x="9947989" y="2518451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83ADA6-1DBA-4245-9274-5840CDCF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6C4E609-9796-4D51-A01E-89AD5736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467102"/>
            <a:ext cx="7019140" cy="3337747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55C32B-6ED0-4CBC-B006-69B3CE3C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57090"/>
            <a:ext cx="7018547" cy="333380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74E3B7-EB07-49B5-8A90-B1325E1E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br>
              <a:rPr lang="en-US" altLang="zh-TW" sz="2700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歷史警報：圖示意義功能介紹。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C94DC3-F0F8-41F4-92DB-28812451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歷史警報</a:t>
            </a:r>
            <a:r>
              <a:rPr lang="zh-TW" altLang="en-US" dirty="0">
                <a:latin typeface="+mn-ea"/>
              </a:rPr>
              <a:t>，即顯示歷史警報的主畫面。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依需求設定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，點選提供後便跳轉至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查閱資料畫面。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sz="1350" dirty="0">
                <a:latin typeface="+mn-ea"/>
              </a:rPr>
              <a:t>※</a:t>
            </a:r>
            <a:r>
              <a:rPr lang="zh-TW" altLang="en-US" sz="1350" dirty="0">
                <a:latin typeface="+mn-ea"/>
              </a:rPr>
              <a:t>測點名稱介紹：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斷線警報點。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TVOC_FAULT_1-5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故障警報點。</a:t>
            </a:r>
            <a:endParaRPr lang="en-US" altLang="zh-TW" sz="1350" dirty="0">
              <a:latin typeface="+mn-ea"/>
            </a:endParaRPr>
          </a:p>
          <a:p>
            <a:r>
              <a:rPr lang="en-US" altLang="zh-TW" sz="1350" b="1" dirty="0">
                <a:latin typeface="+mn-ea"/>
              </a:rPr>
              <a:t>TVOC_RTU_PRV_1-5</a:t>
            </a:r>
            <a:r>
              <a:rPr lang="zh-TW" altLang="en-US" sz="1350" b="1" dirty="0">
                <a:latin typeface="+mn-ea"/>
              </a:rPr>
              <a:t>：</a:t>
            </a:r>
            <a:endParaRPr lang="en-US" altLang="zh-TW" sz="1350" b="1" dirty="0">
              <a:latin typeface="+mn-ea"/>
            </a:endParaRPr>
          </a:p>
          <a:p>
            <a:r>
              <a:rPr lang="zh-TW" altLang="en-US" sz="1350" dirty="0">
                <a:latin typeface="+mn-ea"/>
              </a:rPr>
              <a:t>設備</a:t>
            </a:r>
            <a:r>
              <a:rPr lang="en-US" altLang="zh-TW" sz="1350" dirty="0">
                <a:latin typeface="+mn-ea"/>
              </a:rPr>
              <a:t>1-5</a:t>
            </a:r>
            <a:r>
              <a:rPr lang="zh-TW" altLang="en-US" sz="1350" dirty="0">
                <a:latin typeface="+mn-ea"/>
              </a:rPr>
              <a:t>氣體數值警報點。</a:t>
            </a:r>
            <a:endParaRPr lang="en-US" altLang="zh-TW" sz="1350" dirty="0">
              <a:latin typeface="+mn-ea"/>
            </a:endParaRPr>
          </a:p>
          <a:p>
            <a:endParaRPr lang="en-US" altLang="zh-TW" sz="1200" b="1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1582F6-A4EC-466B-812F-5F6767279669}"/>
              </a:ext>
            </a:extLst>
          </p:cNvPr>
          <p:cNvSpPr/>
          <p:nvPr/>
        </p:nvSpPr>
        <p:spPr>
          <a:xfrm>
            <a:off x="10067925" y="1609762"/>
            <a:ext cx="1042988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44A3B2-4010-40EB-8838-5A06718B0020}"/>
              </a:ext>
            </a:extLst>
          </p:cNvPr>
          <p:cNvSpPr/>
          <p:nvPr/>
        </p:nvSpPr>
        <p:spPr>
          <a:xfrm>
            <a:off x="9799169" y="1379670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1CD94A-128B-4E3C-B714-7B4B632256F4}"/>
              </a:ext>
            </a:extLst>
          </p:cNvPr>
          <p:cNvSpPr/>
          <p:nvPr/>
        </p:nvSpPr>
        <p:spPr>
          <a:xfrm>
            <a:off x="4259484" y="290778"/>
            <a:ext cx="5359684" cy="2849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39BC76-BAC1-4115-B78C-E4A4F8963C31}"/>
              </a:ext>
            </a:extLst>
          </p:cNvPr>
          <p:cNvSpPr/>
          <p:nvPr/>
        </p:nvSpPr>
        <p:spPr>
          <a:xfrm>
            <a:off x="3939024" y="13680"/>
            <a:ext cx="411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E52AFA-BF17-4A0F-ABB4-D50CBA0F0424}"/>
              </a:ext>
            </a:extLst>
          </p:cNvPr>
          <p:cNvSpPr/>
          <p:nvPr/>
        </p:nvSpPr>
        <p:spPr>
          <a:xfrm>
            <a:off x="4259484" y="3747696"/>
            <a:ext cx="5359684" cy="2819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B5CBA6-A4A5-43E9-9411-67E3BFE0EC8C}"/>
              </a:ext>
            </a:extLst>
          </p:cNvPr>
          <p:cNvSpPr/>
          <p:nvPr/>
        </p:nvSpPr>
        <p:spPr>
          <a:xfrm>
            <a:off x="3939024" y="3470598"/>
            <a:ext cx="411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3829A7-1AEB-47AC-8EDD-EDACBE4B6728}"/>
              </a:ext>
            </a:extLst>
          </p:cNvPr>
          <p:cNvSpPr/>
          <p:nvPr/>
        </p:nvSpPr>
        <p:spPr>
          <a:xfrm>
            <a:off x="5145882" y="1214438"/>
            <a:ext cx="2207418" cy="990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4F5F8F-2C57-416B-BAFE-BA7F4B91B359}"/>
              </a:ext>
            </a:extLst>
          </p:cNvPr>
          <p:cNvSpPr/>
          <p:nvPr/>
        </p:nvSpPr>
        <p:spPr>
          <a:xfrm>
            <a:off x="4882546" y="943706"/>
            <a:ext cx="309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621251D-64DA-4E71-880E-C3CA706F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64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059F5F5-F67E-4187-8623-1776C7410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1465953"/>
            <a:ext cx="7199313" cy="342126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ECF5160-E03C-479A-8CB4-390B8F0B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b="1" u="sng" dirty="0" err="1">
                <a:latin typeface="+mj-ea"/>
              </a:rPr>
              <a:t>ViewDAQ</a:t>
            </a:r>
            <a:br>
              <a:rPr lang="en-US" altLang="zh-TW" b="1" u="sng" dirty="0">
                <a:latin typeface="+mj-ea"/>
              </a:rPr>
            </a:br>
            <a:r>
              <a:rPr lang="zh-TW" altLang="en-US" sz="1300" dirty="0">
                <a:latin typeface="+mj-ea"/>
              </a:rPr>
              <a:t>歷史趨勢圖：圖示意義功能介紹。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0BE78D-C823-4C24-A587-608C5302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256145"/>
            <a:ext cx="2928647" cy="46128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①</a:t>
            </a:r>
            <a:r>
              <a:rPr lang="zh-TW" altLang="en-US" u="sng" dirty="0">
                <a:solidFill>
                  <a:srgbClr val="FF0000"/>
                </a:solidFill>
                <a:latin typeface="+mn-ea"/>
              </a:rPr>
              <a:t>歷史趨勢圖</a:t>
            </a:r>
            <a:r>
              <a:rPr lang="zh-TW" altLang="en-US" dirty="0">
                <a:latin typeface="+mn-ea"/>
              </a:rPr>
              <a:t>，即顯示歷史趨勢圖的主畫面。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依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②</a:t>
            </a:r>
            <a:r>
              <a:rPr lang="zh-TW" altLang="en-US" dirty="0">
                <a:latin typeface="+mn-ea"/>
              </a:rPr>
              <a:t>，設備分別為：</a:t>
            </a:r>
            <a:r>
              <a:rPr lang="en-US" altLang="zh-TW" dirty="0">
                <a:latin typeface="+mn-ea"/>
              </a:rPr>
              <a:t>TVOC_RTU_PRV_1~5</a:t>
            </a:r>
            <a:r>
              <a:rPr lang="zh-TW" altLang="en-US" dirty="0">
                <a:latin typeface="+mn-ea"/>
              </a:rPr>
              <a:t>，可刪除或增加。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取樣時間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zh-TW" altLang="en-US" dirty="0">
                <a:latin typeface="+mn-ea"/>
              </a:rPr>
              <a:t>，預設為</a:t>
            </a:r>
            <a:r>
              <a:rPr lang="en-US" altLang="zh-TW" dirty="0">
                <a:latin typeface="+mn-ea"/>
              </a:rPr>
              <a:t>1SEC</a:t>
            </a:r>
            <a:r>
              <a:rPr lang="zh-TW" altLang="en-US" dirty="0">
                <a:latin typeface="+mn-ea"/>
              </a:rPr>
              <a:t>，可由　　調整取樣間隔。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點選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④</a:t>
            </a:r>
            <a:r>
              <a:rPr lang="zh-TW" altLang="en-US" dirty="0">
                <a:latin typeface="+mn-ea"/>
              </a:rPr>
              <a:t>最高顯示的數據左鍵</a:t>
            </a:r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下，可調整最高顯示值。</a:t>
            </a:r>
            <a:endParaRPr lang="en-US" altLang="zh-TW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>
                <a:latin typeface="+mn-ea"/>
              </a:rPr>
              <a:t>可由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⑤</a:t>
            </a:r>
            <a:r>
              <a:rPr lang="zh-TW" altLang="en-US" dirty="0">
                <a:latin typeface="+mn-ea"/>
              </a:rPr>
              <a:t>資料型態的　　調整取樣資料為最小、最大、最後或平均值。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DC9AE9-3774-456D-9C01-7AF286481D19}"/>
              </a:ext>
            </a:extLst>
          </p:cNvPr>
          <p:cNvSpPr/>
          <p:nvPr/>
        </p:nvSpPr>
        <p:spPr>
          <a:xfrm>
            <a:off x="10233025" y="3429000"/>
            <a:ext cx="103505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A27009-FD54-4593-B505-6F5EB539B834}"/>
              </a:ext>
            </a:extLst>
          </p:cNvPr>
          <p:cNvSpPr/>
          <p:nvPr/>
        </p:nvSpPr>
        <p:spPr>
          <a:xfrm>
            <a:off x="9949748" y="3176587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①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BEC17-E1B0-4A67-91D9-4B6768DFAD10}"/>
              </a:ext>
            </a:extLst>
          </p:cNvPr>
          <p:cNvSpPr/>
          <p:nvPr/>
        </p:nvSpPr>
        <p:spPr>
          <a:xfrm>
            <a:off x="4595813" y="2100263"/>
            <a:ext cx="1033462" cy="750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043BA7-918A-4E9A-8A99-D7CAF63B64B0}"/>
              </a:ext>
            </a:extLst>
          </p:cNvPr>
          <p:cNvSpPr/>
          <p:nvPr/>
        </p:nvSpPr>
        <p:spPr>
          <a:xfrm>
            <a:off x="4346874" y="1835080"/>
            <a:ext cx="319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2C3AA3-7DBD-4EA5-BF96-A314DE3DF91F}"/>
              </a:ext>
            </a:extLst>
          </p:cNvPr>
          <p:cNvSpPr/>
          <p:nvPr/>
        </p:nvSpPr>
        <p:spPr>
          <a:xfrm>
            <a:off x="4556662" y="4396727"/>
            <a:ext cx="1631701" cy="181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DE63D2-9D55-4FA5-9E97-28ABEB96B04B}"/>
              </a:ext>
            </a:extLst>
          </p:cNvPr>
          <p:cNvSpPr/>
          <p:nvPr/>
        </p:nvSpPr>
        <p:spPr>
          <a:xfrm>
            <a:off x="4254516" y="4333649"/>
            <a:ext cx="41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B37049-5586-4E37-9232-101C61C95592}"/>
              </a:ext>
            </a:extLst>
          </p:cNvPr>
          <p:cNvSpPr/>
          <p:nvPr/>
        </p:nvSpPr>
        <p:spPr>
          <a:xfrm>
            <a:off x="6096001" y="1761828"/>
            <a:ext cx="1320800" cy="227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CEDC13-BBE6-4E95-8C76-072F143ECC14}"/>
              </a:ext>
            </a:extLst>
          </p:cNvPr>
          <p:cNvSpPr/>
          <p:nvPr/>
        </p:nvSpPr>
        <p:spPr>
          <a:xfrm>
            <a:off x="5815764" y="1510746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CE74E4-C2E4-4F65-B9C7-A842D93833A2}"/>
              </a:ext>
            </a:extLst>
          </p:cNvPr>
          <p:cNvSpPr/>
          <p:nvPr/>
        </p:nvSpPr>
        <p:spPr>
          <a:xfrm>
            <a:off x="6242049" y="4085948"/>
            <a:ext cx="1089025" cy="149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AD69A8-FFD9-4B21-B28F-B8AE3D666DD0}"/>
              </a:ext>
            </a:extLst>
          </p:cNvPr>
          <p:cNvSpPr/>
          <p:nvPr/>
        </p:nvSpPr>
        <p:spPr>
          <a:xfrm>
            <a:off x="5969433" y="3846636"/>
            <a:ext cx="32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5611FBBD-4D04-4DCA-83AE-FB87B342D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0" y="2875756"/>
            <a:ext cx="241457" cy="216693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A7CCBE84-665A-4C73-AAEE-DAB5A484BEA3}"/>
              </a:ext>
            </a:extLst>
          </p:cNvPr>
          <p:cNvSpPr/>
          <p:nvPr/>
        </p:nvSpPr>
        <p:spPr>
          <a:xfrm>
            <a:off x="8530692" y="4212431"/>
            <a:ext cx="1111061" cy="184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CF352F-1D42-4062-A0C6-62659D4998B6}"/>
              </a:ext>
            </a:extLst>
          </p:cNvPr>
          <p:cNvSpPr/>
          <p:nvPr/>
        </p:nvSpPr>
        <p:spPr>
          <a:xfrm>
            <a:off x="8238522" y="4145789"/>
            <a:ext cx="35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⑤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5E93BB-8321-4B2C-91A3-C2761F882CD2}"/>
              </a:ext>
            </a:extLst>
          </p:cNvPr>
          <p:cNvSpPr/>
          <p:nvPr/>
        </p:nvSpPr>
        <p:spPr>
          <a:xfrm>
            <a:off x="6188362" y="2073187"/>
            <a:ext cx="349595" cy="16892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0520AC-2984-400C-87B4-054E42C130C0}"/>
              </a:ext>
            </a:extLst>
          </p:cNvPr>
          <p:cNvSpPr/>
          <p:nvPr/>
        </p:nvSpPr>
        <p:spPr>
          <a:xfrm>
            <a:off x="5878214" y="1937840"/>
            <a:ext cx="41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lang="en-US" altLang="zh-TW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5D949C1-7C56-400A-9D97-38F8CD924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28" y="3783831"/>
            <a:ext cx="241457" cy="216693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19686A5-4CFA-4C93-B8D3-28AD333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442E-3D52-426E-912E-AFF7275F50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6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1709</Words>
  <Application>Microsoft Office PowerPoint</Application>
  <PresentationFormat>寬螢幕</PresentationFormat>
  <Paragraphs>277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佈景主題</vt:lpstr>
      <vt:lpstr>美光科技 </vt:lpstr>
      <vt:lpstr>目錄</vt:lpstr>
      <vt:lpstr>ViewDAQ 監控畫面：登出、入功能介紹。</vt:lpstr>
      <vt:lpstr>ViewDAQ 即時數據(1/3)：圖示意義功能介紹。</vt:lpstr>
      <vt:lpstr>ViewDAQ 即時數據(2/3)：圖示意義功能介紹。</vt:lpstr>
      <vt:lpstr>ViewDAQ 即時數據(3/3)：更改警報點數值。</vt:lpstr>
      <vt:lpstr>ViewDAQ 警報摘要：圖示意義功能介紹。</vt:lpstr>
      <vt:lpstr>ViewDAQ 歷史警報：圖示意義功能介紹。</vt:lpstr>
      <vt:lpstr>ViewDAQ 歷史趨勢圖：圖示意義功能介紹。</vt:lpstr>
      <vt:lpstr>ViewDAQ  EXCEL報表：圖示意義功能介紹。</vt:lpstr>
      <vt:lpstr>WebAccess WebAccess使用功能介紹。</vt:lpstr>
      <vt:lpstr>WebAccess 工程管理：如何進入主畫面。</vt:lpstr>
      <vt:lpstr>WebAccess 管理員(1/2)：如何進入主畫面與介紹。</vt:lpstr>
      <vt:lpstr>WebAccess 管理員(2/2)：增加管理員。</vt:lpstr>
      <vt:lpstr>WebAccess 警報電子郵件設定(寄件人)。</vt:lpstr>
      <vt:lpstr> WebAccess 設定警報人員管理系統(1/6)：介面。</vt:lpstr>
      <vt:lpstr>WebAccess 設定警報人員管理系統(2/6)：人員資料維護。</vt:lpstr>
      <vt:lpstr>WebAccess 設定警報人員管理系統(3/6)：設定人員群組。</vt:lpstr>
      <vt:lpstr>WebAccess 設定警報人員管理系統(4/6)：設定警報訊息群組。</vt:lpstr>
      <vt:lpstr>WebAccess 設定警報人員管理系統(5/6)：新增關聯。</vt:lpstr>
      <vt:lpstr>WebAccess 設定警報人員管理系統(6/6)：下載。</vt:lpstr>
      <vt:lpstr>WebAccess  Excel報表(1/3)：主畫面介紹。</vt:lpstr>
      <vt:lpstr>WebAccess  Excel報表(2/3)：新增報表。</vt:lpstr>
      <vt:lpstr>WebAccess  Excel報表(3/3)：記錄資料維護。</vt:lpstr>
      <vt:lpstr>WebAccess 完成設定。</vt:lpstr>
      <vt:lpstr>變更設備IP－變更RWG的IP</vt:lpstr>
      <vt:lpstr>變更設備IP－變更WebAccess對應RWG的設定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ViewDAQ</dc:title>
  <dc:creator>Jason.Chung</dc:creator>
  <cp:lastModifiedBy>Jason.Chung</cp:lastModifiedBy>
  <cp:revision>105</cp:revision>
  <dcterms:created xsi:type="dcterms:W3CDTF">2019-04-08T01:50:16Z</dcterms:created>
  <dcterms:modified xsi:type="dcterms:W3CDTF">2019-10-15T02:54:40Z</dcterms:modified>
</cp:coreProperties>
</file>