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43"/>
  </p:notesMasterIdLst>
  <p:sldIdLst>
    <p:sldId id="257" r:id="rId4"/>
    <p:sldId id="296" r:id="rId5"/>
    <p:sldId id="297" r:id="rId6"/>
    <p:sldId id="258" r:id="rId7"/>
    <p:sldId id="298" r:id="rId8"/>
    <p:sldId id="299" r:id="rId9"/>
    <p:sldId id="300" r:id="rId10"/>
    <p:sldId id="30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302" r:id="rId40"/>
    <p:sldId id="304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8DEA-7F4F-4741-AB7C-E33A44D6F8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10FE7-8CDD-481F-9664-85CB6312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61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65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364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553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774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450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5941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7742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67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74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786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5961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253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7872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512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490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119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6873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3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8505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5049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363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8598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6992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7379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8990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9344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900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4584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72301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0799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532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14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581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516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316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511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9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it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CE894C-5B20-4BDD-A786-E30C09B99A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668430-B1DB-41E4-A0AD-741080A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4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85442F-35C8-41B3-A424-7B62BC96C2C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B36155-C60C-43D0-BA9F-BAF731C7F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2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6CF32E-D850-4667-8986-EB028EA6DF1F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2B480-8033-48D5-A1AF-CC37B4E1E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93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4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9819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it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CE894C-5B20-4BDD-A786-E30C09B99A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668430-B1DB-41E4-A0AD-741080A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1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3EBBD0-292E-4F89-A14E-0409559AB98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590AAA-E2FA-4FEC-A17E-CDC0B51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390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B89E35-2B22-4ACF-AF0D-150ABDB3EF4A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D91427-D4E2-4C76-B9F2-E96AFF698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15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90DA5F-F26E-432C-990D-4D586F3A9B8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547278-D905-46B7-B302-4A201ED81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44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3DDBFB-3EA3-455A-8A25-668E44EAB9E6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8D1C8F-B135-4C50-8B9E-0AA8DEEC3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28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13CE3C-1111-4CF0-9339-005DB4A2281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7FA6C2-7BC4-4F7C-A5F2-A1813BFD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3EBBD0-292E-4F89-A14E-0409559AB98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590AAA-E2FA-4FEC-A17E-CDC0B51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7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E8FBF-09DC-4888-A1EA-595AA38817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21572A-1F78-47D9-8DC5-EC19DB87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090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7D93C6-99F9-4ED3-A7A5-8F011540D69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6E8DCA-3F6C-40A6-BFCF-10199F4E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675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79650E-3745-4795-97A3-4E7CAD65924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CC7397-8DB6-4955-917F-B068B69A7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430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85442F-35C8-41B3-A424-7B62BC96C2C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B36155-C60C-43D0-BA9F-BAF731C7F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3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6CF32E-D850-4667-8986-EB028EA6DF1F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2B480-8033-48D5-A1AF-CC37B4E1E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55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8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64938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it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CE894C-5B20-4BDD-A786-E30C09B99A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668430-B1DB-41E4-A0AD-741080A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2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3EBBD0-292E-4F89-A14E-0409559AB98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590AAA-E2FA-4FEC-A17E-CDC0B51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495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B89E35-2B22-4ACF-AF0D-150ABDB3EF4A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D91427-D4E2-4C76-B9F2-E96AFF698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1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B89E35-2B22-4ACF-AF0D-150ABDB3EF4A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D91427-D4E2-4C76-B9F2-E96AFF698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657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90DA5F-F26E-432C-990D-4D586F3A9B8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547278-D905-46B7-B302-4A201ED81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98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3DDBFB-3EA3-455A-8A25-668E44EAB9E6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8D1C8F-B135-4C50-8B9E-0AA8DEEC3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04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13CE3C-1111-4CF0-9339-005DB4A2281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7FA6C2-7BC4-4F7C-A5F2-A1813BFD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31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E8FBF-09DC-4888-A1EA-595AA38817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21572A-1F78-47D9-8DC5-EC19DB87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830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7D93C6-99F9-4ED3-A7A5-8F011540D69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6E8DCA-3F6C-40A6-BFCF-10199F4E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363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79650E-3745-4795-97A3-4E7CAD65924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CC7397-8DB6-4955-917F-B068B69A7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9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85442F-35C8-41B3-A424-7B62BC96C2C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B36155-C60C-43D0-BA9F-BAF731C7F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03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6CF32E-D850-4667-8986-EB028EA6DF1F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2B480-8033-48D5-A1AF-CC37B4E1E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15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0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765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90DA5F-F26E-432C-990D-4D586F3A9B8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547278-D905-46B7-B302-4A201ED81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7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3DDBFB-3EA3-455A-8A25-668E44EAB9E6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8D1C8F-B135-4C50-8B9E-0AA8DEEC3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1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13CE3C-1111-4CF0-9339-005DB4A2281C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7FA6C2-7BC4-4F7C-A5F2-A1813BFD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E8FBF-09DC-4888-A1EA-595AA3881778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21572A-1F78-47D9-8DC5-EC19DB87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7D93C6-99F9-4ED3-A7A5-8F011540D69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6E8DCA-3F6C-40A6-BFCF-10199F4E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0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79650E-3745-4795-97A3-4E7CAD659242}" type="datetime1">
              <a:rPr lang="en-US"/>
              <a:pPr>
                <a:defRPr/>
              </a:pPr>
              <a:t>12/15/2016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CC7397-8DB6-4955-917F-B068B69A7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"/>
          <p:cNvPicPr>
            <a:picLocks noChangeAspect="1" noChangeArrowheads="1"/>
          </p:cNvPicPr>
          <p:nvPr/>
        </p:nvPicPr>
        <p:blipFill>
          <a:blip r:embed="rId15">
            <a:lum bright="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063ED-1930-4118-A813-384B023564B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12/15/2016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C112B-D1E7-41D9-81AE-25A142357A0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4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›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›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"/>
          <p:cNvPicPr>
            <a:picLocks noChangeAspect="1" noChangeArrowheads="1"/>
          </p:cNvPicPr>
          <p:nvPr/>
        </p:nvPicPr>
        <p:blipFill>
          <a:blip r:embed="rId15">
            <a:lum bright="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063ED-1930-4118-A813-384B023564B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12/15/2016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C112B-D1E7-41D9-81AE-25A142357A0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16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›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›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"/>
          <p:cNvPicPr>
            <a:picLocks noChangeAspect="1" noChangeArrowheads="1"/>
          </p:cNvPicPr>
          <p:nvPr/>
        </p:nvPicPr>
        <p:blipFill>
          <a:blip r:embed="rId15">
            <a:lum bright="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063ED-1930-4118-A813-384B023564B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12/15/2016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C112B-D1E7-41D9-81AE-25A142357A0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5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›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›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Computer Architecture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By </a:t>
            </a:r>
          </a:p>
          <a:p>
            <a:r>
              <a:rPr lang="en-US" altLang="en-US" dirty="0" err="1" smtClean="0"/>
              <a:t>Dr.Hadi</a:t>
            </a:r>
            <a:r>
              <a:rPr lang="en-US" altLang="en-US" dirty="0" smtClean="0"/>
              <a:t> Hassan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81635" y="1923401"/>
            <a:ext cx="7221072" cy="884024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kern="0" dirty="0"/>
              <a:t>The processor:</a:t>
            </a:r>
            <a:endParaRPr lang="ar-OM" altLang="en-US" kern="0" dirty="0"/>
          </a:p>
          <a:p>
            <a:pPr algn="l" eaLnBrk="1" hangingPunct="1">
              <a:spcBef>
                <a:spcPct val="100000"/>
              </a:spcBef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The Main Controller and ALU Controller</a:t>
            </a:r>
          </a:p>
          <a:p>
            <a:pPr eaLnBrk="1" hangingPunct="1">
              <a:lnSpc>
                <a:spcPct val="160000"/>
              </a:lnSpc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71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48844" y="4495800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V="1">
            <a:off x="4191000" y="3200400"/>
            <a:ext cx="1371600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4267200" y="4191000"/>
            <a:ext cx="930002" cy="1111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" name="Straight Connector 9"/>
          <p:cNvCxnSpPr>
            <a:endCxn id="24" idx="0"/>
          </p:cNvCxnSpPr>
          <p:nvPr/>
        </p:nvCxnSpPr>
        <p:spPr>
          <a:xfrm>
            <a:off x="1259786" y="3067051"/>
            <a:ext cx="1300651" cy="5714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endCxn id="25" idx="0"/>
          </p:cNvCxnSpPr>
          <p:nvPr/>
        </p:nvCxnSpPr>
        <p:spPr>
          <a:xfrm flipV="1">
            <a:off x="1259786" y="3505200"/>
            <a:ext cx="1300651" cy="209551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1285336" y="4433977"/>
            <a:ext cx="957532" cy="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Text Box 309"/>
          <p:cNvSpPr txBox="1">
            <a:spLocks noChangeArrowheads="1"/>
          </p:cNvSpPr>
          <p:nvPr/>
        </p:nvSpPr>
        <p:spPr bwMode="auto">
          <a:xfrm>
            <a:off x="1325829" y="28194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Inst [25:21]</a:t>
            </a:r>
          </a:p>
        </p:txBody>
      </p:sp>
      <p:sp>
        <p:nvSpPr>
          <p:cNvPr id="14" name="Text Box 310"/>
          <p:cNvSpPr txBox="1">
            <a:spLocks noChangeArrowheads="1"/>
          </p:cNvSpPr>
          <p:nvPr/>
        </p:nvSpPr>
        <p:spPr bwMode="auto">
          <a:xfrm rot="21202696">
            <a:off x="1306408" y="3380228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Inst [20:16]</a:t>
            </a:r>
          </a:p>
        </p:txBody>
      </p:sp>
      <p:sp>
        <p:nvSpPr>
          <p:cNvPr id="15" name="Text Box 324"/>
          <p:cNvSpPr txBox="1">
            <a:spLocks noChangeArrowheads="1"/>
          </p:cNvSpPr>
          <p:nvPr/>
        </p:nvSpPr>
        <p:spPr bwMode="auto">
          <a:xfrm>
            <a:off x="1295400" y="4419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Inst [15:11]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0328" y="3886200"/>
            <a:ext cx="264143" cy="9144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MUX</a:t>
            </a:r>
            <a:endParaRPr kumimoji="0" lang="en-SG" sz="16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7" name="Shape 39"/>
          <p:cNvCxnSpPr>
            <a:stCxn id="14" idx="2"/>
          </p:cNvCxnSpPr>
          <p:nvPr/>
        </p:nvCxnSpPr>
        <p:spPr>
          <a:xfrm rot="16200000" flipH="1">
            <a:off x="1724567" y="3682763"/>
            <a:ext cx="577176" cy="459426"/>
          </a:xfrm>
          <a:prstGeom prst="bentConnector3">
            <a:avLst>
              <a:gd name="adj1" fmla="val 100816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oval"/>
          </a:ln>
          <a:effectLst/>
        </p:spPr>
      </p:cxnSp>
      <p:cxnSp>
        <p:nvCxnSpPr>
          <p:cNvPr id="18" name="Straight Connector 17"/>
          <p:cNvCxnSpPr>
            <a:stCxn id="16" idx="3"/>
            <a:endCxn id="26" idx="0"/>
          </p:cNvCxnSpPr>
          <p:nvPr/>
        </p:nvCxnSpPr>
        <p:spPr>
          <a:xfrm flipV="1">
            <a:off x="2514471" y="3962399"/>
            <a:ext cx="112001" cy="381001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Straight Connector 53"/>
          <p:cNvCxnSpPr>
            <a:stCxn id="42" idx="6"/>
          </p:cNvCxnSpPr>
          <p:nvPr/>
        </p:nvCxnSpPr>
        <p:spPr>
          <a:xfrm flipV="1">
            <a:off x="4171389" y="4800600"/>
            <a:ext cx="781611" cy="7239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Text Box 324"/>
          <p:cNvSpPr txBox="1">
            <a:spLocks noChangeArrowheads="1"/>
          </p:cNvSpPr>
          <p:nvPr/>
        </p:nvSpPr>
        <p:spPr bwMode="auto">
          <a:xfrm>
            <a:off x="1278978" y="5334000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Inst [15:0]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959340" y="4038600"/>
            <a:ext cx="264143" cy="9144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MUX</a:t>
            </a:r>
            <a:endParaRPr kumimoji="0" lang="en-SG" sz="16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59793" y="5562600"/>
            <a:ext cx="2047106" cy="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5223483" y="4495800"/>
            <a:ext cx="339117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560437" y="3124200"/>
            <a:ext cx="543419" cy="127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560437" y="3505200"/>
            <a:ext cx="543419" cy="1587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626472" y="3954462"/>
            <a:ext cx="477383" cy="79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093039" y="2895601"/>
            <a:ext cx="1129733" cy="1676400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058423" y="303037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RR1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058423" y="341137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RR2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058423" y="3810000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WR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3058422" y="4325779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WD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909757" y="3048000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RD1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09757" y="409717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RD2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3241093" y="3581400"/>
            <a:ext cx="100059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Registers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2770926" y="3051175"/>
            <a:ext cx="100430" cy="1698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2770926" y="3435350"/>
            <a:ext cx="100430" cy="1698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2770926" y="3868738"/>
            <a:ext cx="100430" cy="1698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677375" y="289560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prstClr val="black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2651236" y="32956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prstClr val="black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651236" y="37528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prstClr val="black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123823" y="4746625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028390" y="5257800"/>
            <a:ext cx="1142999" cy="5334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 Extend</a:t>
            </a:r>
            <a:endParaRPr kumimoji="0" lang="en-SG" sz="1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5562600" y="3011489"/>
            <a:ext cx="762000" cy="34131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6324599" y="3352800"/>
            <a:ext cx="0" cy="914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 flipH="1">
            <a:off x="5562599" y="4267200"/>
            <a:ext cx="762000" cy="357188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 flipV="1">
            <a:off x="5563311" y="3971925"/>
            <a:ext cx="0" cy="6524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5563311" y="3779838"/>
            <a:ext cx="153988" cy="192088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562599" y="3549650"/>
            <a:ext cx="153988" cy="230188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 flipV="1">
            <a:off x="5562599" y="3011488"/>
            <a:ext cx="0" cy="5381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 flipH="1">
            <a:off x="6011862" y="2895600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60066"/>
              </a:solidFill>
              <a:latin typeface="Arial" charset="0"/>
            </a:endParaRP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5803900" y="3870325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ALU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result</a:t>
            </a: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5715000" y="3581400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490948" y="2618601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>
            <a:off x="5895974" y="3051175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660066"/>
              </a:solidFill>
              <a:latin typeface="Arial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714999" y="2832100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6753497" y="3801534"/>
            <a:ext cx="1175657" cy="15240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V="1">
            <a:off x="7924800" y="4953000"/>
            <a:ext cx="457200" cy="0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920652" y="4267200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753497" y="3952347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Address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458891" y="4708525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prstClr val="black"/>
                </a:solidFill>
                <a:latin typeface="Verdana" pitchFamily="34" charset="0"/>
              </a:rPr>
              <a:t>Read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prstClr val="black"/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705600" y="4937125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Write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7341079" y="3648974"/>
            <a:ext cx="247" cy="15256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6804927" y="3343855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4" name="Elbow Connector 63"/>
          <p:cNvCxnSpPr/>
          <p:nvPr/>
        </p:nvCxnSpPr>
        <p:spPr>
          <a:xfrm>
            <a:off x="4724400" y="4191000"/>
            <a:ext cx="2057400" cy="990600"/>
          </a:xfrm>
          <a:prstGeom prst="bentConnector3">
            <a:avLst>
              <a:gd name="adj1" fmla="val -617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65" name="Straight Arrow Connector 64"/>
          <p:cNvCxnSpPr>
            <a:stCxn id="51" idx="3"/>
            <a:endCxn id="59" idx="1"/>
          </p:cNvCxnSpPr>
          <p:nvPr/>
        </p:nvCxnSpPr>
        <p:spPr>
          <a:xfrm>
            <a:off x="6400800" y="4068763"/>
            <a:ext cx="352697" cy="5822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6" name="Group 91"/>
          <p:cNvGrpSpPr/>
          <p:nvPr/>
        </p:nvGrpSpPr>
        <p:grpSpPr>
          <a:xfrm rot="5400000">
            <a:off x="-12954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opcode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31:26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25:21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20:16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15:11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shamt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10:6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funct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5:0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73" name="Group 109"/>
          <p:cNvGrpSpPr/>
          <p:nvPr/>
        </p:nvGrpSpPr>
        <p:grpSpPr>
          <a:xfrm rot="5400000">
            <a:off x="-914400" y="3886200"/>
            <a:ext cx="4114800" cy="304800"/>
            <a:chOff x="457200" y="3429000"/>
            <a:chExt cx="8229600" cy="457200"/>
          </a:xfrm>
        </p:grpSpPr>
        <p:sp>
          <p:nvSpPr>
            <p:cNvPr id="74" name="Rectangle 7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cxnSp>
        <p:nvCxnSpPr>
          <p:cNvPr id="80" name="Elbow Connector 79"/>
          <p:cNvCxnSpPr/>
          <p:nvPr/>
        </p:nvCxnSpPr>
        <p:spPr>
          <a:xfrm>
            <a:off x="6477000" y="4080935"/>
            <a:ext cx="1905000" cy="1405465"/>
          </a:xfrm>
          <a:prstGeom prst="bentConnector3">
            <a:avLst>
              <a:gd name="adj1" fmla="val -222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oval"/>
            <a:tailEnd type="triangle"/>
          </a:ln>
          <a:effectLst/>
        </p:spPr>
      </p:cxnSp>
      <p:cxnSp>
        <p:nvCxnSpPr>
          <p:cNvPr id="81" name="Elbow Connector 80"/>
          <p:cNvCxnSpPr>
            <a:stCxn id="131" idx="3"/>
            <a:endCxn id="31" idx="1"/>
          </p:cNvCxnSpPr>
          <p:nvPr/>
        </p:nvCxnSpPr>
        <p:spPr>
          <a:xfrm flipH="1" flipV="1">
            <a:off x="3058422" y="4448890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oval"/>
            <a:tailEnd type="triangle"/>
          </a:ln>
          <a:effectLst/>
        </p:spPr>
      </p:cxnSp>
      <p:sp>
        <p:nvSpPr>
          <p:cNvPr id="82" name="Line 28"/>
          <p:cNvSpPr>
            <a:spLocks noChangeShapeType="1"/>
          </p:cNvSpPr>
          <p:nvPr/>
        </p:nvSpPr>
        <p:spPr bwMode="auto">
          <a:xfrm flipV="1">
            <a:off x="5181600" y="1752600"/>
            <a:ext cx="914400" cy="0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62400" y="1447800"/>
            <a:ext cx="1219199" cy="5334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Left Shift 2-bit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4" name="Group 119"/>
          <p:cNvGrpSpPr/>
          <p:nvPr/>
        </p:nvGrpSpPr>
        <p:grpSpPr>
          <a:xfrm>
            <a:off x="1976437" y="609600"/>
            <a:ext cx="1604963" cy="762000"/>
            <a:chOff x="533400" y="1905000"/>
            <a:chExt cx="1604963" cy="762000"/>
          </a:xfrm>
        </p:grpSpPr>
        <p:sp>
          <p:nvSpPr>
            <p:cNvPr id="85" name="Rectangle 152"/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rgbClr val="8C7B70">
                <a:lumMod val="20000"/>
                <a:lumOff val="80000"/>
              </a:srgbClr>
            </a:solidFill>
            <a:ln w="1587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rPr>
                <a:t>PC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Line 155"/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Line 156"/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8" name="Line 157"/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9" name="Line 158"/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0" name="Line 159"/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160"/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161"/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Text Box 162"/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Verdana" pitchFamily="34" charset="0"/>
                </a:rPr>
                <a:t>Add</a:t>
              </a:r>
            </a:p>
          </p:txBody>
        </p:sp>
        <p:sp>
          <p:nvSpPr>
            <p:cNvPr id="94" name="Line 163"/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Text Box 167"/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Verdana" pitchFamily="34" charset="0"/>
                </a:rPr>
                <a:t>4</a:t>
              </a:r>
            </a:p>
          </p:txBody>
        </p:sp>
        <p:sp>
          <p:nvSpPr>
            <p:cNvPr id="96" name="Line 175"/>
            <p:cNvSpPr>
              <a:spLocks noChangeShapeType="1"/>
            </p:cNvSpPr>
            <p:nvPr/>
          </p:nvSpPr>
          <p:spPr bwMode="auto">
            <a:xfrm flipV="1">
              <a:off x="990598" y="2045898"/>
              <a:ext cx="576983" cy="11502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97" name="Straight Arrow Connector 136"/>
          <p:cNvCxnSpPr/>
          <p:nvPr/>
        </p:nvCxnSpPr>
        <p:spPr>
          <a:xfrm>
            <a:off x="4572000" y="990600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ysClr val="windowText" lastClr="000000"/>
            </a:solidFill>
            <a:round/>
            <a:headEnd type="oval"/>
            <a:tailEnd type="triangle" w="med" len="med"/>
          </a:ln>
        </p:spPr>
      </p:cxnSp>
      <p:sp>
        <p:nvSpPr>
          <p:cNvPr id="98" name="Line 28"/>
          <p:cNvSpPr>
            <a:spLocks noChangeShapeType="1"/>
          </p:cNvSpPr>
          <p:nvPr/>
        </p:nvSpPr>
        <p:spPr bwMode="auto">
          <a:xfrm flipV="1">
            <a:off x="3581400" y="990600"/>
            <a:ext cx="3505200" cy="0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9" name="Line 28"/>
          <p:cNvSpPr>
            <a:spLocks noChangeShapeType="1"/>
          </p:cNvSpPr>
          <p:nvPr/>
        </p:nvSpPr>
        <p:spPr bwMode="auto">
          <a:xfrm flipV="1">
            <a:off x="6705600" y="1524000"/>
            <a:ext cx="381000" cy="0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100" name="Group 108"/>
          <p:cNvGrpSpPr/>
          <p:nvPr/>
        </p:nvGrpSpPr>
        <p:grpSpPr>
          <a:xfrm>
            <a:off x="6096000" y="1219200"/>
            <a:ext cx="587374" cy="673099"/>
            <a:chOff x="5945188" y="2195513"/>
            <a:chExt cx="587374" cy="673099"/>
          </a:xfrm>
        </p:grpSpPr>
        <p:sp>
          <p:nvSpPr>
            <p:cNvPr id="101" name="Line 176"/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Line 177"/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3" name="Line 178"/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4" name="Line 179"/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Line 180"/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Line 181"/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182"/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Text Box 183"/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7086600" y="838200"/>
            <a:ext cx="264143" cy="9144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MUX</a:t>
            </a:r>
            <a:endParaRPr kumimoji="0" lang="en-SG" sz="16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0" name="Text Box 319"/>
          <p:cNvSpPr txBox="1">
            <a:spLocks noChangeArrowheads="1"/>
          </p:cNvSpPr>
          <p:nvPr/>
        </p:nvSpPr>
        <p:spPr bwMode="auto">
          <a:xfrm>
            <a:off x="6911689" y="1981200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7218671" y="1752600"/>
            <a:ext cx="0" cy="268288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2" name="Straight Arrow Connector 136"/>
          <p:cNvCxnSpPr>
            <a:stCxn id="109" idx="3"/>
            <a:endCxn id="85" idx="0"/>
          </p:cNvCxnSpPr>
          <p:nvPr/>
        </p:nvCxnSpPr>
        <p:spPr>
          <a:xfrm flipH="1" flipV="1">
            <a:off x="2205037" y="609600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3" name="Straight Connector 112"/>
          <p:cNvCxnSpPr/>
          <p:nvPr/>
        </p:nvCxnSpPr>
        <p:spPr>
          <a:xfrm flipV="1">
            <a:off x="4572000" y="1981200"/>
            <a:ext cx="0" cy="281940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oval"/>
          </a:ln>
          <a:effectLst/>
        </p:spPr>
      </p:cxn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533400" y="304800"/>
            <a:ext cx="1175657" cy="15240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Text Box 55"/>
          <p:cNvSpPr txBox="1">
            <a:spLocks noChangeArrowheads="1"/>
          </p:cNvSpPr>
          <p:nvPr/>
        </p:nvSpPr>
        <p:spPr bwMode="auto">
          <a:xfrm>
            <a:off x="533400" y="304800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16" name="Line 42"/>
          <p:cNvSpPr>
            <a:spLocks noChangeShapeType="1"/>
          </p:cNvSpPr>
          <p:nvPr/>
        </p:nvSpPr>
        <p:spPr bwMode="auto">
          <a:xfrm flipV="1">
            <a:off x="6324601" y="3505199"/>
            <a:ext cx="228600" cy="1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Text Box 49"/>
          <p:cNvSpPr txBox="1">
            <a:spLocks noChangeArrowheads="1"/>
          </p:cNvSpPr>
          <p:nvPr/>
        </p:nvSpPr>
        <p:spPr bwMode="auto">
          <a:xfrm>
            <a:off x="5751512" y="3335337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is0?</a:t>
            </a:r>
          </a:p>
        </p:txBody>
      </p:sp>
      <p:sp>
        <p:nvSpPr>
          <p:cNvPr id="118" name="Text Box 56"/>
          <p:cNvSpPr txBox="1">
            <a:spLocks noChangeArrowheads="1"/>
          </p:cNvSpPr>
          <p:nvPr/>
        </p:nvSpPr>
        <p:spPr bwMode="auto">
          <a:xfrm>
            <a:off x="1092245" y="1600200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Address</a:t>
            </a:r>
          </a:p>
        </p:txBody>
      </p:sp>
      <p:cxnSp>
        <p:nvCxnSpPr>
          <p:cNvPr id="119" name="Straight Arrow Connector 136"/>
          <p:cNvCxnSpPr>
            <a:endCxn id="118" idx="3"/>
          </p:cNvCxnSpPr>
          <p:nvPr/>
        </p:nvCxnSpPr>
        <p:spPr>
          <a:xfrm rot="5400000">
            <a:off x="1615281" y="823119"/>
            <a:ext cx="960438" cy="838200"/>
          </a:xfrm>
          <a:prstGeom prst="bentConnector2">
            <a:avLst/>
          </a:prstGeom>
          <a:noFill/>
          <a:ln w="15875">
            <a:solidFill>
              <a:sysClr val="windowText" lastClr="000000"/>
            </a:solidFill>
            <a:round/>
            <a:headEnd type="oval"/>
            <a:tailEnd type="triangle" w="med" len="med"/>
          </a:ln>
        </p:spPr>
      </p:cxn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533400" y="1066800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/>
                </a:solidFill>
                <a:latin typeface="Verdana" pitchFamily="34" charset="0"/>
              </a:rPr>
              <a:t>Instruction</a:t>
            </a:r>
          </a:p>
        </p:txBody>
      </p:sp>
      <p:cxnSp>
        <p:nvCxnSpPr>
          <p:cNvPr id="121" name="Straight Arrow Connector 136"/>
          <p:cNvCxnSpPr>
            <a:stCxn id="120" idx="1"/>
            <a:endCxn id="69" idx="2"/>
          </p:cNvCxnSpPr>
          <p:nvPr/>
        </p:nvCxnSpPr>
        <p:spPr>
          <a:xfrm rot="10800000" flipV="1">
            <a:off x="533400" y="1189910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2" name="Left Bracket 121"/>
          <p:cNvSpPr/>
          <p:nvPr/>
        </p:nvSpPr>
        <p:spPr>
          <a:xfrm>
            <a:off x="533400" y="1981200"/>
            <a:ext cx="76200" cy="4038600"/>
          </a:xfrm>
          <a:prstGeom prst="leftBracket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" name="Text Box 319"/>
          <p:cNvSpPr txBox="1">
            <a:spLocks noChangeArrowheads="1"/>
          </p:cNvSpPr>
          <p:nvPr/>
        </p:nvSpPr>
        <p:spPr bwMode="auto">
          <a:xfrm>
            <a:off x="2015969" y="4876800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4" name="Line 16"/>
          <p:cNvSpPr>
            <a:spLocks noChangeShapeType="1"/>
          </p:cNvSpPr>
          <p:nvPr/>
        </p:nvSpPr>
        <p:spPr bwMode="auto">
          <a:xfrm flipH="1">
            <a:off x="2362200" y="4800600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7391400" y="5325534"/>
            <a:ext cx="0" cy="3048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6" name="Text Box 62"/>
          <p:cNvSpPr txBox="1">
            <a:spLocks noChangeArrowheads="1"/>
          </p:cNvSpPr>
          <p:nvPr/>
        </p:nvSpPr>
        <p:spPr bwMode="auto">
          <a:xfrm>
            <a:off x="6858000" y="5562600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7" name="Text Box 319"/>
          <p:cNvSpPr txBox="1">
            <a:spLocks noChangeArrowheads="1"/>
          </p:cNvSpPr>
          <p:nvPr/>
        </p:nvSpPr>
        <p:spPr bwMode="auto">
          <a:xfrm>
            <a:off x="4759175" y="3685401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8" name="Line 16"/>
          <p:cNvSpPr>
            <a:spLocks noChangeShapeType="1"/>
          </p:cNvSpPr>
          <p:nvPr/>
        </p:nvSpPr>
        <p:spPr bwMode="auto">
          <a:xfrm>
            <a:off x="5105400" y="3886200"/>
            <a:ext cx="0" cy="192088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9" name="Text Box 319"/>
          <p:cNvSpPr txBox="1">
            <a:spLocks noChangeArrowheads="1"/>
          </p:cNvSpPr>
          <p:nvPr/>
        </p:nvSpPr>
        <p:spPr bwMode="auto">
          <a:xfrm>
            <a:off x="7963638" y="4276576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0" name="Line 16"/>
          <p:cNvSpPr>
            <a:spLocks noChangeShapeType="1"/>
          </p:cNvSpPr>
          <p:nvPr/>
        </p:nvSpPr>
        <p:spPr bwMode="auto">
          <a:xfrm>
            <a:off x="8517148" y="455618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8382000" y="4724400"/>
            <a:ext cx="264143" cy="9144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MUX</a:t>
            </a:r>
            <a:endParaRPr kumimoji="0" lang="en-SG" sz="16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2400" y="152400"/>
            <a:ext cx="8839200" cy="5943600"/>
          </a:xfrm>
          <a:prstGeom prst="rect">
            <a:avLst/>
          </a:prstGeom>
          <a:solidFill>
            <a:sysClr val="window" lastClr="FFFFFF">
              <a:alpha val="6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3" name="Rounded Rectangle 132"/>
          <p:cNvSpPr/>
          <p:nvPr/>
        </p:nvSpPr>
        <p:spPr>
          <a:xfrm rot="5400000">
            <a:off x="2514600" y="1752600"/>
            <a:ext cx="1371600" cy="762000"/>
          </a:xfrm>
          <a:prstGeom prst="roundRect">
            <a:avLst/>
          </a:prstGeom>
          <a:solidFill>
            <a:srgbClr val="D16349">
              <a:lumMod val="20000"/>
              <a:lumOff val="80000"/>
            </a:srgbClr>
          </a:solidFill>
          <a:ln w="254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4" name="Elbow Connector 133"/>
          <p:cNvCxnSpPr/>
          <p:nvPr/>
        </p:nvCxnSpPr>
        <p:spPr>
          <a:xfrm>
            <a:off x="3579962" y="2415396"/>
            <a:ext cx="2439838" cy="480204"/>
          </a:xfrm>
          <a:prstGeom prst="bentConnector3">
            <a:avLst>
              <a:gd name="adj1" fmla="val 99853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 w="25400" cap="flat" cmpd="sng" algn="ctr">
            <a:solidFill>
              <a:srgbClr val="C5D1D7">
                <a:lumMod val="90000"/>
              </a:srgbClr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Control Unit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(draft)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36" name="Elbow Connector 135"/>
          <p:cNvCxnSpPr/>
          <p:nvPr/>
        </p:nvCxnSpPr>
        <p:spPr>
          <a:xfrm>
            <a:off x="3581400" y="2286000"/>
            <a:ext cx="3733800" cy="1371600"/>
          </a:xfrm>
          <a:prstGeom prst="bentConnector3">
            <a:avLst>
              <a:gd name="adj1" fmla="val 100366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7" name="Elbow Connector 136"/>
          <p:cNvCxnSpPr/>
          <p:nvPr/>
        </p:nvCxnSpPr>
        <p:spPr>
          <a:xfrm>
            <a:off x="3604404" y="2146540"/>
            <a:ext cx="4929996" cy="2425460"/>
          </a:xfrm>
          <a:prstGeom prst="bentConnector3">
            <a:avLst>
              <a:gd name="adj1" fmla="val 99694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Elbow Connector 137"/>
          <p:cNvCxnSpPr/>
          <p:nvPr/>
        </p:nvCxnSpPr>
        <p:spPr>
          <a:xfrm>
            <a:off x="3581400" y="2514600"/>
            <a:ext cx="1524000" cy="1371600"/>
          </a:xfrm>
          <a:prstGeom prst="bentConnector3">
            <a:avLst>
              <a:gd name="adj1" fmla="val 99811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3588589" y="2035834"/>
            <a:ext cx="3657600" cy="0"/>
          </a:xfrm>
          <a:prstGeom prst="line">
            <a:avLst/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Elbow Connector 139"/>
          <p:cNvCxnSpPr/>
          <p:nvPr/>
        </p:nvCxnSpPr>
        <p:spPr>
          <a:xfrm>
            <a:off x="3581400" y="2667000"/>
            <a:ext cx="3810000" cy="2971800"/>
          </a:xfrm>
          <a:prstGeom prst="bentConnector3">
            <a:avLst>
              <a:gd name="adj1" fmla="val 21698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Elbow Connector 140"/>
          <p:cNvCxnSpPr/>
          <p:nvPr/>
        </p:nvCxnSpPr>
        <p:spPr>
          <a:xfrm rot="16200000" flipH="1">
            <a:off x="2362200" y="3429000"/>
            <a:ext cx="1905000" cy="685800"/>
          </a:xfrm>
          <a:prstGeom prst="bentConnector3">
            <a:avLst>
              <a:gd name="adj1" fmla="val 100717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Elbow Connector 141"/>
          <p:cNvCxnSpPr/>
          <p:nvPr/>
        </p:nvCxnSpPr>
        <p:spPr>
          <a:xfrm rot="5400000">
            <a:off x="1333500" y="3543300"/>
            <a:ext cx="2438400" cy="381000"/>
          </a:xfrm>
          <a:prstGeom prst="bentConnector3">
            <a:avLst>
              <a:gd name="adj1" fmla="val 99882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2743200" y="2514600"/>
            <a:ext cx="76200" cy="0"/>
          </a:xfrm>
          <a:prstGeom prst="line">
            <a:avLst/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4" name="Straight Connector 143"/>
          <p:cNvCxnSpPr>
            <a:endCxn id="133" idx="2"/>
          </p:cNvCxnSpPr>
          <p:nvPr/>
        </p:nvCxnSpPr>
        <p:spPr>
          <a:xfrm>
            <a:off x="1295400" y="2133600"/>
            <a:ext cx="1524000" cy="0"/>
          </a:xfrm>
          <a:prstGeom prst="line">
            <a:avLst/>
          </a:prstGeom>
          <a:noFill/>
          <a:ln w="22225" cap="flat" cmpd="sng" algn="ctr">
            <a:solidFill>
              <a:srgbClr val="002060"/>
            </a:solidFill>
            <a:prstDash val="solid"/>
          </a:ln>
          <a:effectLst/>
        </p:spPr>
      </p:cxnSp>
      <p:cxnSp>
        <p:nvCxnSpPr>
          <p:cNvPr id="145" name="Elbow Connector 144"/>
          <p:cNvCxnSpPr/>
          <p:nvPr/>
        </p:nvCxnSpPr>
        <p:spPr>
          <a:xfrm rot="5400000">
            <a:off x="-228600" y="3886200"/>
            <a:ext cx="3352800" cy="304800"/>
          </a:xfrm>
          <a:prstGeom prst="bentConnector3">
            <a:avLst>
              <a:gd name="adj1" fmla="val 99657"/>
            </a:avLst>
          </a:prstGeom>
          <a:noFill/>
          <a:ln w="22225" cap="flat" cmpd="sng" algn="ctr">
            <a:solidFill>
              <a:srgbClr val="002060"/>
            </a:solidFill>
            <a:prstDash val="solid"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1600200" y="2362200"/>
            <a:ext cx="1219200" cy="0"/>
          </a:xfrm>
          <a:prstGeom prst="line">
            <a:avLst/>
          </a:prstGeom>
          <a:noFill/>
          <a:ln w="22225" cap="flat" cmpd="sng" algn="ctr">
            <a:solidFill>
              <a:srgbClr val="00206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67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510988" y="69851"/>
            <a:ext cx="82296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 smtClean="0"/>
              <a:t>Review: MIPS Instruction Subset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20848" y="1011238"/>
            <a:ext cx="8121527" cy="5008562"/>
            <a:chOff x="720848" y="1011238"/>
            <a:chExt cx="8121527" cy="5008562"/>
          </a:xfrm>
        </p:grpSpPr>
        <p:sp>
          <p:nvSpPr>
            <p:cNvPr id="81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rt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6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baseline="-25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Rectangle 71"/>
            <p:cNvSpPr>
              <a:spLocks noChangeArrowheads="1"/>
            </p:cNvSpPr>
            <p:nvPr/>
          </p:nvSpPr>
          <p:spPr bwMode="auto">
            <a:xfrm>
              <a:off x="1352550" y="2444750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76"/>
            <p:cNvSpPr>
              <a:spLocks noChangeArrowheads="1"/>
            </p:cNvSpPr>
            <p:nvPr/>
          </p:nvSpPr>
          <p:spPr bwMode="auto">
            <a:xfrm>
              <a:off x="6346825" y="2444750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96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97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98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99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100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148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149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50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101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155"/>
            <p:cNvSpPr txBox="1">
              <a:spLocks noChangeArrowheads="1"/>
            </p:cNvSpPr>
            <p:nvPr/>
          </p:nvSpPr>
          <p:spPr bwMode="auto">
            <a:xfrm>
              <a:off x="7924800" y="2438400"/>
              <a:ext cx="917575" cy="3365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R-type</a:t>
              </a:r>
            </a:p>
          </p:txBody>
        </p:sp>
        <p:grpSp>
          <p:nvGrpSpPr>
            <p:cNvPr id="103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142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143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144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45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146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147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4" name="Rectangle 89"/>
            <p:cNvSpPr>
              <a:spLocks noChangeArrowheads="1"/>
            </p:cNvSpPr>
            <p:nvPr/>
          </p:nvSpPr>
          <p:spPr bwMode="auto">
            <a:xfrm>
              <a:off x="1352550" y="4384675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Rectangle 92"/>
            <p:cNvSpPr>
              <a:spLocks noChangeArrowheads="1"/>
            </p:cNvSpPr>
            <p:nvPr/>
          </p:nvSpPr>
          <p:spPr bwMode="auto">
            <a:xfrm>
              <a:off x="4425950" y="4384675"/>
              <a:ext cx="3073400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offset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6" name="Rectangle 93"/>
            <p:cNvSpPr>
              <a:spLocks noChangeArrowheads="1"/>
            </p:cNvSpPr>
            <p:nvPr/>
          </p:nvSpPr>
          <p:spPr bwMode="auto">
            <a:xfrm>
              <a:off x="1352550" y="4883150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Rectangle 97"/>
            <p:cNvSpPr>
              <a:spLocks noChangeArrowheads="1"/>
            </p:cNvSpPr>
            <p:nvPr/>
          </p:nvSpPr>
          <p:spPr bwMode="auto">
            <a:xfrm>
              <a:off x="1352550" y="5575300"/>
              <a:ext cx="1152525" cy="3444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109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110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111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" name="Text Box 157"/>
            <p:cNvSpPr txBox="1">
              <a:spLocks noChangeArrowheads="1"/>
            </p:cNvSpPr>
            <p:nvPr/>
          </p:nvSpPr>
          <p:spPr bwMode="auto">
            <a:xfrm>
              <a:off x="7924800" y="4953000"/>
              <a:ext cx="917575" cy="3365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I-type</a:t>
              </a:r>
            </a:p>
          </p:txBody>
        </p:sp>
        <p:grpSp>
          <p:nvGrpSpPr>
            <p:cNvPr id="113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138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139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140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141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114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15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rt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16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8" name="Rectangle 60"/>
            <p:cNvSpPr>
              <a:spLocks noChangeArrowheads="1"/>
            </p:cNvSpPr>
            <p:nvPr/>
          </p:nvSpPr>
          <p:spPr bwMode="auto">
            <a:xfrm>
              <a:off x="2505974" y="2438400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>
              <a:off x="3475038" y="2438400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rt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20" name="Rectangle 62"/>
            <p:cNvSpPr>
              <a:spLocks noChangeArrowheads="1"/>
            </p:cNvSpPr>
            <p:nvPr/>
          </p:nvSpPr>
          <p:spPr bwMode="auto">
            <a:xfrm>
              <a:off x="4435475" y="2438400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1" name="Rectangle 63"/>
            <p:cNvSpPr>
              <a:spLocks noChangeArrowheads="1"/>
            </p:cNvSpPr>
            <p:nvPr/>
          </p:nvSpPr>
          <p:spPr bwMode="auto">
            <a:xfrm>
              <a:off x="5395913" y="2438400"/>
              <a:ext cx="960438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rt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24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6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27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rt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28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9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0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0" name="Rectangle 60"/>
            <p:cNvSpPr>
              <a:spLocks noChangeArrowheads="1"/>
            </p:cNvSpPr>
            <p:nvPr/>
          </p:nvSpPr>
          <p:spPr bwMode="auto">
            <a:xfrm>
              <a:off x="2507408" y="4379913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3472130" y="4379913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2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offset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3" name="Rectangle 60"/>
            <p:cNvSpPr>
              <a:spLocks noChangeArrowheads="1"/>
            </p:cNvSpPr>
            <p:nvPr/>
          </p:nvSpPr>
          <p:spPr bwMode="auto">
            <a:xfrm>
              <a:off x="2497348" y="4876800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3462070" y="4874047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5" name="Rectangle 92"/>
            <p:cNvSpPr>
              <a:spLocks noChangeArrowheads="1"/>
            </p:cNvSpPr>
            <p:nvPr/>
          </p:nvSpPr>
          <p:spPr bwMode="auto">
            <a:xfrm>
              <a:off x="4424516" y="5581861"/>
              <a:ext cx="3073400" cy="34448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offset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6" name="Rectangle 60"/>
            <p:cNvSpPr>
              <a:spLocks noChangeArrowheads="1"/>
            </p:cNvSpPr>
            <p:nvPr/>
          </p:nvSpPr>
          <p:spPr bwMode="auto">
            <a:xfrm>
              <a:off x="2505974" y="5577099"/>
              <a:ext cx="960438" cy="344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err="1" smtClean="0">
                  <a:solidFill>
                    <a:srgbClr val="006600"/>
                  </a:solidFill>
                </a:rPr>
                <a:t>rs</a:t>
              </a:r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137" name="Rectangle 62"/>
            <p:cNvSpPr>
              <a:spLocks noChangeArrowheads="1"/>
            </p:cNvSpPr>
            <p:nvPr/>
          </p:nvSpPr>
          <p:spPr bwMode="auto">
            <a:xfrm>
              <a:off x="3470696" y="5577099"/>
              <a:ext cx="960438" cy="344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2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RegDst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Write register = 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20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16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Write register = 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15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11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543800" y="1066800"/>
            <a:ext cx="1219200" cy="1329904"/>
            <a:chOff x="7467600" y="1066800"/>
            <a:chExt cx="1219200" cy="1329904"/>
          </a:xfrm>
        </p:grpSpPr>
        <p:sp>
          <p:nvSpPr>
            <p:cNvPr id="11" name="Rounded Rectangle 10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rgbClr val="D16349">
                <a:lumMod val="20000"/>
                <a:lumOff val="80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Signal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514600" y="54864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RegWrite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78898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No register write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 New value will be written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31987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276600" y="5056187"/>
            <a:ext cx="7620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ALUSrc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78898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Operand2 = Register Read Data 2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Operand2</a:t>
            </a:r>
            <a:r>
              <a:rPr kumimoji="0" lang="en-US" sz="26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SignExt(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15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31987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419600" y="4294187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00" y="788987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rgbClr val="D16349">
                <a:lumMod val="20000"/>
                <a:lumOff val="80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Signal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42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-112152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MemRead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67683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Not performing memory read access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Read memory using </a:t>
            </a:r>
            <a:r>
              <a:rPr kumimoji="0" lang="en-US" sz="2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endParaRPr kumimoji="0" lang="en-US" sz="2600" b="1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19835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65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MemWrite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Not performing memory write operation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memory[</a:t>
            </a:r>
            <a:r>
              <a:rPr kumimoji="0" lang="en-US" sz="26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 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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Register Read Data 2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2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63070" y="0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MemToReg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63070" y="71278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Register write data = Memory read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Register write data = ALU Result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70" y="1855787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230470" y="4675187"/>
            <a:ext cx="9144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297270" y="1779587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rgbClr val="D16349">
                <a:lumMod val="20000"/>
                <a:lumOff val="80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Signal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sp>
        <p:nvSpPr>
          <p:cNvPr id="20" name="Rounded Rectangle 19"/>
          <p:cNvSpPr/>
          <p:nvPr/>
        </p:nvSpPr>
        <p:spPr>
          <a:xfrm>
            <a:off x="6992470" y="3227387"/>
            <a:ext cx="1828800" cy="1143000"/>
          </a:xfrm>
          <a:prstGeom prst="round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IMPORTANT: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The input of MUX is swapped in this case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7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7963" y="-44076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PCSrc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1353" y="58468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"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isZero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?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 signal from the ALU gives us the actual branch outcome (taken / not taken)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Idea: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"If instruction is a branch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taken, then…"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135" y="172768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00" y="2209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rgbClr val="D16349">
                <a:lumMod val="20000"/>
                <a:lumOff val="80000"/>
              </a:srgbClr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7" name="Rectangle 16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Signal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82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PCSrc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False (0)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Next PC = PC + 4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True  (1)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Next PC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SignExt(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15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&lt;&lt; 2  + (PC + 4)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086600" y="2286000"/>
            <a:ext cx="1828800" cy="1066800"/>
          </a:xfrm>
          <a:prstGeom prst="round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PCSrc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=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( Branch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AND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isZero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)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4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3508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dirty="0">
                <a:latin typeface="Comic Sans MS"/>
              </a:rPr>
              <a:t>Main Control and ALU Control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4381500"/>
            <a:ext cx="4152900" cy="1843088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kern="0">
                <a:solidFill>
                  <a:srgbClr val="000000"/>
                </a:solidFill>
                <a:latin typeface="Arial"/>
              </a:rPr>
              <a:t>Main Control Input:</a:t>
            </a:r>
          </a:p>
          <a:p>
            <a:pPr marL="342900" lvl="1" indent="-228600" eaLnBrk="1" hangingPunct="1"/>
            <a:r>
              <a:rPr lang="en-US" altLang="en-US" sz="1800" kern="0">
                <a:solidFill>
                  <a:srgbClr val="000000"/>
                </a:solidFill>
                <a:latin typeface="Arial"/>
              </a:rPr>
              <a:t>6-bit </a:t>
            </a:r>
            <a:r>
              <a:rPr lang="en-US" altLang="en-US" sz="1800" kern="0">
                <a:solidFill>
                  <a:srgbClr val="FF0000"/>
                </a:solidFill>
                <a:latin typeface="Arial"/>
              </a:rPr>
              <a:t>opcode</a:t>
            </a:r>
            <a:r>
              <a:rPr lang="en-US" altLang="en-US" sz="1800" kern="0">
                <a:solidFill>
                  <a:srgbClr val="000000"/>
                </a:solidFill>
                <a:latin typeface="Arial"/>
              </a:rPr>
              <a:t> field from instruction</a:t>
            </a:r>
          </a:p>
          <a:p>
            <a:pPr marL="0" indent="0" eaLnBrk="1" hangingPunct="1">
              <a:buNone/>
            </a:pPr>
            <a:r>
              <a:rPr lang="en-US" altLang="en-US" sz="2000" kern="0">
                <a:solidFill>
                  <a:srgbClr val="000000"/>
                </a:solidFill>
                <a:latin typeface="Arial"/>
              </a:rPr>
              <a:t>Main Control Output:</a:t>
            </a:r>
          </a:p>
          <a:p>
            <a:pPr marL="342900" lvl="1" indent="-228600" eaLnBrk="1" hangingPunct="1"/>
            <a:r>
              <a:rPr lang="en-US" altLang="en-US" sz="1800" kern="0">
                <a:solidFill>
                  <a:srgbClr val="FF0000"/>
                </a:solidFill>
                <a:latin typeface="Arial"/>
              </a:rPr>
              <a:t>10 control signals</a:t>
            </a:r>
            <a:r>
              <a:rPr lang="en-US" altLang="en-US" sz="1800" kern="0">
                <a:solidFill>
                  <a:srgbClr val="000000"/>
                </a:solidFill>
                <a:latin typeface="Arial"/>
              </a:rPr>
              <a:t> for the Datapath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314452" y="1497013"/>
            <a:ext cx="65833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kern="0">
                <a:solidFill>
                  <a:srgbClr val="000000"/>
                </a:solidFill>
              </a:rPr>
              <a:t>Datapath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314452" y="1355725"/>
            <a:ext cx="6583363" cy="160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1800" kern="0">
              <a:solidFill>
                <a:srgbClr val="000000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708275" y="1860553"/>
            <a:ext cx="1666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900" kern="0">
                <a:solidFill>
                  <a:srgbClr val="000000"/>
                </a:solidFill>
              </a:rPr>
              <a:t> 32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651003" y="1493838"/>
            <a:ext cx="1012825" cy="1281112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1800" kern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735138" y="2224091"/>
            <a:ext cx="6334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000" kern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819275" y="1951038"/>
            <a:ext cx="8016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000" kern="0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78000" y="1493841"/>
            <a:ext cx="8016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200" b="1" kern="0">
                <a:solidFill>
                  <a:srgbClr val="000000"/>
                </a:solidFill>
              </a:rPr>
              <a:t>Instruction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200" b="1" kern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663825" y="2087563"/>
            <a:ext cx="2540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9553" y="2043116"/>
            <a:ext cx="41275" cy="92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917825" y="1538291"/>
            <a:ext cx="0" cy="12334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 rot="16200000">
            <a:off x="6176169" y="1926434"/>
            <a:ext cx="1189038" cy="422275"/>
          </a:xfrm>
          <a:custGeom>
            <a:avLst/>
            <a:gdLst>
              <a:gd name="T0" fmla="*/ 0 w 768"/>
              <a:gd name="T1" fmla="*/ 0 h 288"/>
              <a:gd name="T2" fmla="*/ 2147483646 w 768"/>
              <a:gd name="T3" fmla="*/ 2147483646 h 288"/>
              <a:gd name="T4" fmla="*/ 2147483646 w 768"/>
              <a:gd name="T5" fmla="*/ 2147483646 h 288"/>
              <a:gd name="T6" fmla="*/ 2147483646 w 768"/>
              <a:gd name="T7" fmla="*/ 0 h 288"/>
              <a:gd name="T8" fmla="*/ 2147483646 w 768"/>
              <a:gd name="T9" fmla="*/ 0 h 288"/>
              <a:gd name="T10" fmla="*/ 2147483646 w 768"/>
              <a:gd name="T11" fmla="*/ 2147483646 h 288"/>
              <a:gd name="T12" fmla="*/ 2147483646 w 768"/>
              <a:gd name="T13" fmla="*/ 0 h 288"/>
              <a:gd name="T14" fmla="*/ 0 w 768"/>
              <a:gd name="T15" fmla="*/ 0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288"/>
              <a:gd name="T26" fmla="*/ 768 w 768"/>
              <a:gd name="T27" fmla="*/ 288 h 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288">
                <a:moveTo>
                  <a:pt x="0" y="0"/>
                </a:moveTo>
                <a:lnTo>
                  <a:pt x="144" y="288"/>
                </a:lnTo>
                <a:lnTo>
                  <a:pt x="624" y="288"/>
                </a:lnTo>
                <a:lnTo>
                  <a:pt x="768" y="0"/>
                </a:lnTo>
                <a:lnTo>
                  <a:pt x="480" y="0"/>
                </a:lnTo>
                <a:lnTo>
                  <a:pt x="384" y="96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629403" y="1763716"/>
            <a:ext cx="3524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 anchorCtr="1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400" kern="0">
                <a:solidFill>
                  <a:srgbClr val="000000"/>
                </a:solidFill>
              </a:rPr>
              <a:t>A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400" kern="0">
                <a:solidFill>
                  <a:srgbClr val="000000"/>
                </a:solidFill>
              </a:rPr>
              <a:t>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400" kern="0">
                <a:solidFill>
                  <a:srgbClr val="000000"/>
                </a:solidFill>
              </a:rPr>
              <a:t>U</a:t>
            </a:r>
          </a:p>
        </p:txBody>
      </p:sp>
      <p:grpSp>
        <p:nvGrpSpPr>
          <p:cNvPr id="22" name="Group 57"/>
          <p:cNvGrpSpPr>
            <a:grpSpLocks/>
          </p:cNvGrpSpPr>
          <p:nvPr/>
        </p:nvGrpSpPr>
        <p:grpSpPr bwMode="auto">
          <a:xfrm>
            <a:off x="5070475" y="3321050"/>
            <a:ext cx="3646488" cy="2927350"/>
            <a:chOff x="4994275" y="3244850"/>
            <a:chExt cx="3646488" cy="292735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994275" y="4297363"/>
              <a:ext cx="3646488" cy="1874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42900" indent="-22860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800" kern="0">
                  <a:solidFill>
                    <a:srgbClr val="000000"/>
                  </a:solidFill>
                </a:rPr>
                <a:t>ALU Control Input:</a:t>
              </a:r>
            </a:p>
            <a:p>
              <a:pPr lvl="1" fontAlgn="base">
                <a:spcAft>
                  <a:spcPct val="0"/>
                </a:spcAft>
              </a:pPr>
              <a:r>
                <a:rPr lang="en-US" altLang="en-US" sz="1600" kern="0">
                  <a:solidFill>
                    <a:srgbClr val="000000"/>
                  </a:solidFill>
                </a:rPr>
                <a:t>6-bit </a:t>
              </a:r>
              <a:r>
                <a:rPr lang="en-US" altLang="en-US" sz="1600" kern="0">
                  <a:solidFill>
                    <a:srgbClr val="FF0000"/>
                  </a:solidFill>
                </a:rPr>
                <a:t>opcode</a:t>
              </a:r>
              <a:r>
                <a:rPr lang="en-US" altLang="en-US" sz="1600" kern="0">
                  <a:solidFill>
                    <a:srgbClr val="000000"/>
                  </a:solidFill>
                </a:rPr>
                <a:t> field from instruction</a:t>
              </a:r>
            </a:p>
            <a:p>
              <a:pPr lvl="1" fontAlgn="base">
                <a:spcAft>
                  <a:spcPct val="0"/>
                </a:spcAft>
              </a:pPr>
              <a:r>
                <a:rPr lang="en-US" altLang="en-US" sz="1600" kern="0">
                  <a:solidFill>
                    <a:srgbClr val="000000"/>
                  </a:solidFill>
                </a:rPr>
                <a:t>6-bit </a:t>
              </a:r>
              <a:r>
                <a:rPr lang="en-US" altLang="en-US" sz="1600" kern="0">
                  <a:solidFill>
                    <a:srgbClr val="FF0000"/>
                  </a:solidFill>
                </a:rPr>
                <a:t>function</a:t>
              </a:r>
              <a:r>
                <a:rPr lang="en-US" altLang="en-US" sz="1600" kern="0">
                  <a:solidFill>
                    <a:srgbClr val="000000"/>
                  </a:solidFill>
                </a:rPr>
                <a:t> field from instruction</a:t>
              </a:r>
            </a:p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800" kern="0">
                  <a:solidFill>
                    <a:srgbClr val="000000"/>
                  </a:solidFill>
                </a:rPr>
                <a:t>ALU Control Output:</a:t>
              </a:r>
            </a:p>
            <a:p>
              <a:pPr lvl="1" fontAlgn="base">
                <a:spcAft>
                  <a:spcPct val="0"/>
                </a:spcAft>
              </a:pPr>
              <a:r>
                <a:rPr lang="en-US" altLang="en-US" sz="1600" kern="0">
                  <a:solidFill>
                    <a:srgbClr val="FF0000"/>
                  </a:solidFill>
                </a:rPr>
                <a:t>ALUCtrl</a:t>
              </a:r>
              <a:r>
                <a:rPr lang="en-US" altLang="en-US" sz="1600" kern="0">
                  <a:solidFill>
                    <a:srgbClr val="000000"/>
                  </a:solidFill>
                </a:rPr>
                <a:t> signal for ALU</a:t>
              </a:r>
            </a:p>
          </p:txBody>
        </p: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6186531" y="3244850"/>
              <a:ext cx="1098550" cy="915988"/>
              <a:chOff x="3494" y="2592"/>
              <a:chExt cx="749" cy="691"/>
            </a:xfrm>
          </p:grpSpPr>
          <p:sp>
            <p:nvSpPr>
              <p:cNvPr id="26" name="AutoShape 7"/>
              <p:cNvSpPr>
                <a:spLocks noChangeArrowheads="1"/>
              </p:cNvSpPr>
              <p:nvPr/>
            </p:nvSpPr>
            <p:spPr bwMode="auto">
              <a:xfrm>
                <a:off x="3494" y="2592"/>
                <a:ext cx="749" cy="691"/>
              </a:xfrm>
              <a:prstGeom prst="roundRect">
                <a:avLst>
                  <a:gd name="adj" fmla="val 16667"/>
                </a:avLst>
              </a:prstGeom>
              <a:solidFill>
                <a:srgbClr val="FF99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3494" y="2592"/>
                <a:ext cx="749" cy="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kern="0">
                    <a:solidFill>
                      <a:srgbClr val="FF0000"/>
                    </a:solidFill>
                  </a:rPr>
                  <a:t>ALU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kern="0">
                    <a:solidFill>
                      <a:srgbClr val="FF0000"/>
                    </a:solidFill>
                  </a:rPr>
                  <a:t>Control</a:t>
                </a:r>
              </a:p>
            </p:txBody>
          </p:sp>
        </p:grpSp>
        <p:sp>
          <p:nvSpPr>
            <p:cNvPr id="25" name="Arc 56"/>
            <p:cNvSpPr>
              <a:spLocks/>
            </p:cNvSpPr>
            <p:nvPr/>
          </p:nvSpPr>
          <p:spPr bwMode="auto">
            <a:xfrm>
              <a:off x="7273962" y="3684591"/>
              <a:ext cx="463550" cy="593725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59"/>
          <p:cNvGrpSpPr>
            <a:grpSpLocks/>
          </p:cNvGrpSpPr>
          <p:nvPr/>
        </p:nvGrpSpPr>
        <p:grpSpPr bwMode="auto">
          <a:xfrm>
            <a:off x="2595566" y="2132013"/>
            <a:ext cx="2568575" cy="1193800"/>
            <a:chOff x="2519363" y="2055020"/>
            <a:chExt cx="2567781" cy="1194593"/>
          </a:xfrm>
        </p:grpSpPr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519363" y="2968625"/>
              <a:ext cx="2524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000" kern="0">
                  <a:solidFill>
                    <a:srgbClr val="FF0000"/>
                  </a:solidFill>
                </a:rPr>
                <a:t>Op</a:t>
              </a:r>
              <a:r>
                <a:rPr lang="en-US" altLang="en-US" sz="1000" kern="0" baseline="30000">
                  <a:solidFill>
                    <a:srgbClr val="FF0000"/>
                  </a:solidFill>
                </a:rPr>
                <a:t>6</a:t>
              </a:r>
            </a:p>
          </p:txBody>
        </p: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>
              <a:off x="2841625" y="2055020"/>
              <a:ext cx="2245519" cy="1194593"/>
              <a:chOff x="2841625" y="2055020"/>
              <a:chExt cx="2245519" cy="1194593"/>
            </a:xfrm>
          </p:grpSpPr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841625" y="2695575"/>
                <a:ext cx="1588" cy="5492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V="1">
                <a:off x="3094038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 rot="-5400000">
                <a:off x="2819400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RegDst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3305175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 rot="-5400000">
                <a:off x="3030538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RegWrite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flipV="1">
                <a:off x="3516313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 rot="-5400000">
                <a:off x="3241675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ExtOp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V="1">
                <a:off x="3727450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 rot="-5400000">
                <a:off x="3452813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ALUSrc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V="1">
                <a:off x="3938588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 rot="-5400000">
                <a:off x="3575050" y="2335213"/>
                <a:ext cx="730250" cy="169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MemRead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 flipV="1">
                <a:off x="4149725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 rot="-5400000">
                <a:off x="3851275" y="2403475"/>
                <a:ext cx="638175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MemWrite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V="1">
                <a:off x="4360863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 rot="-5400000">
                <a:off x="4017963" y="2359025"/>
                <a:ext cx="684213" cy="169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MemtoReg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 flipV="1">
                <a:off x="4572000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 rot="-5400000">
                <a:off x="4295775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Beq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 flipV="1">
                <a:off x="4783138" y="2879725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 rot="-5400000">
                <a:off x="4506913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Bne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 flipV="1">
                <a:off x="5003800" y="2884488"/>
                <a:ext cx="0" cy="3651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61"/>
              <p:cNvSpPr>
                <a:spLocks noChangeArrowheads="1"/>
              </p:cNvSpPr>
              <p:nvPr/>
            </p:nvSpPr>
            <p:spPr bwMode="auto">
              <a:xfrm rot="-5400000">
                <a:off x="4729163" y="2428875"/>
                <a:ext cx="5476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J</a:t>
                </a:r>
                <a:endParaRPr lang="en-US" altLang="en-US" sz="1000" kern="0" baseline="300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2" name="Group 58"/>
          <p:cNvGrpSpPr>
            <a:grpSpLocks/>
          </p:cNvGrpSpPr>
          <p:nvPr/>
        </p:nvGrpSpPr>
        <p:grpSpPr bwMode="auto">
          <a:xfrm>
            <a:off x="2922591" y="1550988"/>
            <a:ext cx="4395787" cy="2493962"/>
            <a:chOff x="2846717" y="1475117"/>
            <a:chExt cx="4395501" cy="2493033"/>
          </a:xfrm>
        </p:grpSpPr>
        <p:sp>
          <p:nvSpPr>
            <p:cNvPr id="53" name="Freeform 52"/>
            <p:cNvSpPr/>
            <p:nvPr/>
          </p:nvSpPr>
          <p:spPr>
            <a:xfrm>
              <a:off x="2846717" y="3063612"/>
              <a:ext cx="3331945" cy="904538"/>
            </a:xfrm>
            <a:custGeom>
              <a:avLst/>
              <a:gdLst>
                <a:gd name="connsiteX0" fmla="*/ 0 w 3312543"/>
                <a:gd name="connsiteY0" fmla="*/ 0 h 1293962"/>
                <a:gd name="connsiteX1" fmla="*/ 2613804 w 3312543"/>
                <a:gd name="connsiteY1" fmla="*/ 0 h 1293962"/>
                <a:gd name="connsiteX2" fmla="*/ 2613804 w 3312543"/>
                <a:gd name="connsiteY2" fmla="*/ 1293962 h 1293962"/>
                <a:gd name="connsiteX3" fmla="*/ 3312543 w 3312543"/>
                <a:gd name="connsiteY3" fmla="*/ 1293962 h 129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2543" h="1293962">
                  <a:moveTo>
                    <a:pt x="0" y="0"/>
                  </a:moveTo>
                  <a:lnTo>
                    <a:pt x="2613804" y="0"/>
                  </a:lnTo>
                  <a:lnTo>
                    <a:pt x="2613804" y="1293962"/>
                  </a:lnTo>
                  <a:lnTo>
                    <a:pt x="3312543" y="1293962"/>
                  </a:ln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headEnd type="oval" w="sm" len="sm"/>
              <a:tailEnd type="triangle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V="1">
              <a:off x="6735806" y="2513013"/>
              <a:ext cx="0" cy="7318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595981" y="3748088"/>
              <a:ext cx="549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000" kern="0">
                  <a:solidFill>
                    <a:srgbClr val="FF0000"/>
                  </a:solidFill>
                </a:rPr>
                <a:t>Op</a:t>
              </a:r>
              <a:r>
                <a:rPr lang="en-US" altLang="en-US" sz="1000" kern="0" baseline="30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778668" y="3016250"/>
              <a:ext cx="46355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000" kern="0">
                  <a:solidFill>
                    <a:srgbClr val="FF0000"/>
                  </a:solidFill>
                </a:rPr>
                <a:t>ALUCtrl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849962" y="3114673"/>
              <a:ext cx="401636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en-US" sz="1000" kern="0">
                  <a:solidFill>
                    <a:srgbClr val="FF0000"/>
                  </a:solidFill>
                </a:rPr>
                <a:t>funct</a:t>
              </a:r>
              <a:r>
                <a:rPr lang="en-US" altLang="en-US" sz="1000" kern="0" baseline="30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846717" y="1475117"/>
              <a:ext cx="3330358" cy="1993157"/>
            </a:xfrm>
            <a:custGeom>
              <a:avLst/>
              <a:gdLst>
                <a:gd name="connsiteX0" fmla="*/ 0 w 3329796"/>
                <a:gd name="connsiteY0" fmla="*/ 0 h 1992702"/>
                <a:gd name="connsiteX1" fmla="*/ 2924355 w 3329796"/>
                <a:gd name="connsiteY1" fmla="*/ 0 h 1992702"/>
                <a:gd name="connsiteX2" fmla="*/ 2924355 w 3329796"/>
                <a:gd name="connsiteY2" fmla="*/ 1992702 h 1992702"/>
                <a:gd name="connsiteX3" fmla="*/ 3329796 w 3329796"/>
                <a:gd name="connsiteY3" fmla="*/ 1992702 h 19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796" h="1992702">
                  <a:moveTo>
                    <a:pt x="0" y="0"/>
                  </a:moveTo>
                  <a:lnTo>
                    <a:pt x="2924355" y="0"/>
                  </a:lnTo>
                  <a:lnTo>
                    <a:pt x="2924355" y="1992702"/>
                  </a:lnTo>
                  <a:lnTo>
                    <a:pt x="3329796" y="1992702"/>
                  </a:ln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headEnd type="oval" w="sm" len="sm"/>
              <a:tailEnd type="triangle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" name="Group 63"/>
          <p:cNvGrpSpPr>
            <a:grpSpLocks/>
          </p:cNvGrpSpPr>
          <p:nvPr/>
        </p:nvGrpSpPr>
        <p:grpSpPr bwMode="auto">
          <a:xfrm>
            <a:off x="2201866" y="3321053"/>
            <a:ext cx="3094037" cy="1069975"/>
            <a:chOff x="2125629" y="3244850"/>
            <a:chExt cx="3094071" cy="1069979"/>
          </a:xfrm>
        </p:grpSpPr>
        <p:sp>
          <p:nvSpPr>
            <p:cNvPr id="60" name="AutoShape 10"/>
            <p:cNvSpPr>
              <a:spLocks noChangeArrowheads="1"/>
            </p:cNvSpPr>
            <p:nvPr/>
          </p:nvSpPr>
          <p:spPr bwMode="auto">
            <a:xfrm>
              <a:off x="2587625" y="3254367"/>
              <a:ext cx="2632075" cy="915988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en-US" altLang="en-US" sz="1800" kern="0">
                <a:solidFill>
                  <a:srgbClr val="000000"/>
                </a:solidFill>
              </a:endParaRPr>
            </a:p>
          </p:txBody>
        </p:sp>
        <p:grpSp>
          <p:nvGrpSpPr>
            <p:cNvPr id="61" name="Group 62"/>
            <p:cNvGrpSpPr>
              <a:grpSpLocks/>
            </p:cNvGrpSpPr>
            <p:nvPr/>
          </p:nvGrpSpPr>
          <p:grpSpPr bwMode="auto">
            <a:xfrm>
              <a:off x="2125629" y="3244850"/>
              <a:ext cx="3094071" cy="1069979"/>
              <a:chOff x="2125629" y="3244850"/>
              <a:chExt cx="3094071" cy="1069979"/>
            </a:xfrm>
          </p:grpSpPr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2587625" y="3244850"/>
                <a:ext cx="2632075" cy="91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kern="0">
                    <a:solidFill>
                      <a:srgbClr val="FF0000"/>
                    </a:solidFill>
                  </a:rPr>
                  <a:t>Main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</a:pPr>
                <a:r>
                  <a:rPr lang="en-US" altLang="en-US" kern="0">
                    <a:solidFill>
                      <a:srgbClr val="FF0000"/>
                    </a:solidFill>
                  </a:rPr>
                  <a:t>Control</a:t>
                </a:r>
              </a:p>
            </p:txBody>
          </p:sp>
          <p:sp>
            <p:nvSpPr>
              <p:cNvPr id="63" name="Arc 56"/>
              <p:cNvSpPr>
                <a:spLocks/>
              </p:cNvSpPr>
              <p:nvPr/>
            </p:nvSpPr>
            <p:spPr bwMode="auto">
              <a:xfrm flipH="1">
                <a:off x="2125629" y="3721104"/>
                <a:ext cx="463550" cy="59372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7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itle 8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kern="0" smtClean="0"/>
              <a:t>Midpoint Check</a:t>
            </a:r>
            <a:endParaRPr lang="en-US" kern="0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smtClean="0"/>
              <a:t>We have gone through almost all of the signals:</a:t>
            </a:r>
          </a:p>
          <a:p>
            <a:pPr lvl="1"/>
            <a:r>
              <a:rPr lang="en-US" kern="0" smtClean="0"/>
              <a:t>Left with the more challenging </a:t>
            </a:r>
            <a:r>
              <a:rPr lang="en-US" b="1" kern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kern="0" smtClean="0"/>
              <a:t> signal</a:t>
            </a:r>
          </a:p>
          <a:p>
            <a:pPr>
              <a:spcBef>
                <a:spcPts val="1200"/>
              </a:spcBef>
            </a:pPr>
            <a:r>
              <a:rPr lang="en-US" kern="0" smtClean="0"/>
              <a:t>Observation so far:</a:t>
            </a:r>
          </a:p>
          <a:p>
            <a:pPr lvl="1"/>
            <a:r>
              <a:rPr lang="en-US" kern="0" smtClean="0"/>
              <a:t>The signals discussed so far can be generated by </a:t>
            </a:r>
            <a:r>
              <a:rPr lang="en-US" i="1" kern="0" smtClean="0"/>
              <a:t>opcode</a:t>
            </a:r>
            <a:r>
              <a:rPr lang="en-US" kern="0" smtClean="0"/>
              <a:t> directly</a:t>
            </a:r>
          </a:p>
          <a:p>
            <a:pPr lvl="2"/>
            <a:r>
              <a:rPr lang="en-US" kern="0" smtClean="0">
                <a:sym typeface="Wingdings" pitchFamily="2" charset="2"/>
              </a:rPr>
              <a:t>Function code is not needed up to this point</a:t>
            </a:r>
          </a:p>
          <a:p>
            <a:pPr lvl="1">
              <a:buFont typeface="Wingdings" pitchFamily="2" charset="2"/>
              <a:buChar char="è"/>
            </a:pPr>
            <a:r>
              <a:rPr lang="en-US" kern="0" smtClean="0">
                <a:sym typeface="Wingdings" pitchFamily="2" charset="2"/>
              </a:rPr>
              <a:t>A major part of the controller can be built based on </a:t>
            </a:r>
            <a:r>
              <a:rPr lang="en-US" i="1" kern="0" smtClean="0">
                <a:sym typeface="Wingdings" pitchFamily="2" charset="2"/>
              </a:rPr>
              <a:t>opcode </a:t>
            </a:r>
            <a:r>
              <a:rPr lang="en-US" kern="0" smtClean="0">
                <a:sym typeface="Wingdings" pitchFamily="2" charset="2"/>
              </a:rPr>
              <a:t>alone</a:t>
            </a:r>
          </a:p>
          <a:p>
            <a:pPr lvl="1">
              <a:buFont typeface="Wingdings" pitchFamily="2" charset="2"/>
              <a:buChar char="è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101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24512" y="304800"/>
            <a:ext cx="8567088" cy="5791200"/>
            <a:chOff x="424512" y="228600"/>
            <a:chExt cx="8567088" cy="579120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1" name="Straight Connector 10"/>
            <p:cNvCxnSpPr>
              <a:endCxn id="25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Straight Connector 11"/>
            <p:cNvCxnSpPr>
              <a:endCxn id="26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6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8" name="Shape 39"/>
            <p:cNvCxnSpPr>
              <a:stCxn id="15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/>
            </a:ln>
            <a:effectLst/>
          </p:spPr>
        </p:cxnSp>
        <p:cxnSp>
          <p:nvCxnSpPr>
            <p:cNvPr id="19" name="Straight Connector 18"/>
            <p:cNvCxnSpPr>
              <a:stCxn id="17" idx="3"/>
              <a:endCxn id="27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Straight Connector 53"/>
            <p:cNvCxnSpPr>
              <a:stCxn id="43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 [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15:0]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RR1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RR2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WR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WD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RD1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RD2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5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5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5</a:t>
              </a: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RegWrite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Sign Extend</a:t>
              </a:r>
              <a:endParaRPr kumimoji="0" lang="en-SG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2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ALU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result</a:t>
              </a:r>
            </a:p>
          </p:txBody>
        </p:sp>
        <p:sp>
          <p:nvSpPr>
            <p:cNvPr id="53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ALU</a:t>
              </a:r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4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Memory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Address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Read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Data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Write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Data</a:t>
              </a: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63" name="Elbow Connector 62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2" idx="3"/>
              <a:endCxn id="59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65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2" name="Rectangle 1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opcode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31:26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rs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25:21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20:16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rd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15:11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shamt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10:6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funct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5:0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66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cxnSp>
          <p:nvCxnSpPr>
            <p:cNvPr id="67" name="Elbow Connector 66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/>
              <a:tailEnd type="triangle"/>
            </a:ln>
            <a:effectLst/>
          </p:spPr>
        </p:cxnSp>
        <p:cxnSp>
          <p:nvCxnSpPr>
            <p:cNvPr id="68" name="Elbow Connector 100"/>
            <p:cNvCxnSpPr>
              <a:stCxn id="97" idx="3"/>
              <a:endCxn id="32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/>
              <a:tailEnd type="triangle"/>
            </a:ln>
            <a:effectLst/>
          </p:spPr>
        </p:cxn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Left Shift 2-bit</a:t>
              </a:r>
              <a:endParaRPr kumimoji="0" lang="en-SG" sz="11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1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rgbClr val="8C7B70">
                <a:lumMod val="20000"/>
                <a:lumOff val="80000"/>
              </a:srgbClr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rPr>
                <a:t>PC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72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28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9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0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1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2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3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4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35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3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4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Verdana" pitchFamily="34" charset="0"/>
                </a:rPr>
                <a:t>4</a:t>
              </a:r>
            </a:p>
          </p:txBody>
        </p:sp>
        <p:sp>
          <p:nvSpPr>
            <p:cNvPr id="75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76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ysClr val="windowText" lastClr="000000"/>
              </a:solidFill>
              <a:round/>
              <a:headEnd type="oval"/>
              <a:tailEnd type="triangle" w="med" len="med"/>
            </a:ln>
          </p:spPr>
        </p:cxn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79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0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1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2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3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4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5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6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127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1" name="Straight Arrow Connector 136"/>
            <p:cNvCxnSpPr>
              <a:stCxn id="108" idx="3"/>
              <a:endCxn id="71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Straight Connector 81"/>
            <p:cNvCxnSpPr>
              <a:endCxn id="70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oval"/>
            </a:ln>
            <a:effectLst/>
          </p:spPr>
        </p:cxn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Instruction</a:t>
              </a:r>
              <a:endPara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Memory</a:t>
              </a:r>
            </a:p>
          </p:txBody>
        </p: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is0?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87" name="Straight Arrow Connector 136"/>
            <p:cNvCxnSpPr>
              <a:endCxn id="86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oval"/>
              <a:tailEnd type="triangle" w="med" len="med"/>
            </a:ln>
          </p:spPr>
        </p:cxnSp>
        <p:sp>
          <p:nvSpPr>
            <p:cNvPr id="88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Instruction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cxnSp>
          <p:nvCxnSpPr>
            <p:cNvPr id="89" name="Straight Arrow Connector 136"/>
            <p:cNvCxnSpPr>
              <a:stCxn id="88" idx="1"/>
              <a:endCxn id="144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sp>
          <p:nvSpPr>
            <p:cNvPr id="90" name="Left Bracket 89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91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RegDst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92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MemRead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rgbClr val="D16349">
                <a:lumMod val="20000"/>
                <a:lumOff val="80000"/>
              </a:srgbClr>
            </a:solidFill>
            <a:ln w="25400" cap="flat" cmpd="sng" algn="ctr">
              <a:solidFill>
                <a:srgbClr val="D1634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Control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99" name="Elbow Connector 167"/>
            <p:cNvCxnSpPr>
              <a:endCxn id="118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" name="Elbow Connector 99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" name="Elbow Connector 100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Elbow Connector 101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Elbow Connector 102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noFill/>
            <a:ln w="95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4" name="Elbow Connector 103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6" name="Straight Connector 105"/>
            <p:cNvCxnSpPr>
              <a:endCxn id="98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</a:ln>
            <a:effectLst/>
          </p:spPr>
        </p:cxnSp>
        <p:sp>
          <p:nvSpPr>
            <p:cNvPr id="107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PCSrc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MUX</a:t>
              </a:r>
              <a:endParaRPr kumimoji="0" lang="en-SG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09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0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12" name="Flowchart: Delay 111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rgbClr val="D16349">
                <a:lumMod val="20000"/>
                <a:lumOff val="80000"/>
              </a:srgbClr>
            </a:solidFill>
            <a:ln w="158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noFill/>
            <a:ln w="22225" cap="flat" cmpd="sng" algn="ctr">
              <a:solidFill>
                <a:srgbClr val="D1634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14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Branch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5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ALUcontrol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6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Inst 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[31:26]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7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MemToReg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8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MemWrite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Verdana" pitchFamily="34" charset="0"/>
                </a:rPr>
                <a:t>ALUSrc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 w="25400" cap="flat" cmpd="sng" algn="ctr">
            <a:solidFill>
              <a:srgbClr val="C5D1D7">
                <a:lumMod val="90000"/>
              </a:srgbClr>
            </a:solidFill>
            <a:prstDash val="solid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Control Unit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v0.5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76517" y="105244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Closer Look at ALU Unit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923365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ALU Unit is a combinatorial circuit: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Capable of performing several arithmetic operations</a:t>
            </a:r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564889"/>
              </p:ext>
            </p:extLst>
          </p:nvPr>
        </p:nvGraphicFramePr>
        <p:xfrm>
          <a:off x="3162299" y="3472476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288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7370" y="2311997"/>
            <a:ext cx="8341659" cy="102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b="1" kern="0" dirty="0">
                <a:solidFill>
                  <a:prstClr val="black"/>
                </a:solidFill>
                <a:latin typeface="Arial"/>
              </a:rPr>
              <a:t>Question: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2600" kern="0" dirty="0">
                <a:solidFill>
                  <a:prstClr val="black"/>
                </a:solidFill>
                <a:latin typeface="Arial"/>
              </a:rPr>
              <a:t>How is the </a:t>
            </a:r>
            <a:r>
              <a:rPr lang="en-US" sz="26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600" kern="0" dirty="0">
                <a:solidFill>
                  <a:prstClr val="black"/>
                </a:solidFill>
                <a:latin typeface="Arial"/>
              </a:rPr>
              <a:t> signal designed?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defRPr/>
            </a:pPr>
            <a:endParaRPr lang="en-US" sz="3000" kern="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2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492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One Bit At A Time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652463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simplified 1-bit MIPS ALU can be implemented as follows: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702" y="1735666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prstClr val="black"/>
                </a:solidFill>
                <a:latin typeface="Arial"/>
              </a:rPr>
              <a:t>4 control bits are needed: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0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3000" kern="0" dirty="0">
                <a:solidFill>
                  <a:prstClr val="black"/>
                </a:solidFill>
                <a:latin typeface="Arial"/>
              </a:rPr>
              <a:t>:</a:t>
            </a:r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000" kern="0" dirty="0">
                <a:solidFill>
                  <a:prstClr val="black"/>
                </a:solidFill>
                <a:latin typeface="Arial"/>
              </a:rPr>
              <a:t>1 to invert input A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100" b="1" kern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31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000" kern="0" dirty="0">
                <a:solidFill>
                  <a:prstClr val="black"/>
                </a:solidFill>
                <a:latin typeface="Arial"/>
              </a:rPr>
              <a:t>1 to invert input B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3000" kern="0" dirty="0">
                <a:solidFill>
                  <a:prstClr val="black"/>
                </a:solidFill>
                <a:latin typeface="Arial"/>
              </a:rPr>
              <a:t> (2-bit) </a:t>
            </a:r>
          </a:p>
          <a:p>
            <a:pPr marL="12573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3000" kern="0" dirty="0">
                <a:solidFill>
                  <a:prstClr val="black"/>
                </a:solidFill>
                <a:latin typeface="Arial"/>
              </a:rPr>
              <a:t>To select one of the 3 results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defRPr/>
            </a:pPr>
            <a:endParaRPr lang="en-US" sz="3000" kern="0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5800" y="2073803"/>
            <a:ext cx="4286250" cy="2981325"/>
            <a:chOff x="4648200" y="2743200"/>
            <a:chExt cx="4286250" cy="298132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2743200"/>
              <a:ext cx="4286250" cy="298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5266267" y="513926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595533" y="42338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364392" y="3564466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364392" y="395393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95533" y="493659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44534" y="376766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38840"/>
            <a:ext cx="82296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One Bit At A Time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0500" y="743892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you see how the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ALUcontrol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(4-bits) signal controls the ALU?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Note: implementation for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slt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not shown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67241"/>
              </p:ext>
            </p:extLst>
          </p:nvPr>
        </p:nvGraphicFramePr>
        <p:xfrm>
          <a:off x="190500" y="2438400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385011">
                <a:tc gridSpan="3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42351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648200" y="2743200"/>
            <a:ext cx="4286250" cy="2981325"/>
            <a:chOff x="4648200" y="2743200"/>
            <a:chExt cx="4286250" cy="298132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2743200"/>
              <a:ext cx="4286250" cy="298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5266267" y="513926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595533" y="423386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364392" y="3564466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364392" y="395393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95533" y="493659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44534" y="376766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Intermediate Signal: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ALUop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Basic Idea:</a:t>
            </a:r>
          </a:p>
          <a:p>
            <a:pPr marL="858837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Opcode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to generate a 2-bit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ALUop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signal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Represents classification of the instructions:</a:t>
            </a:r>
          </a:p>
          <a:p>
            <a:pPr marL="1339850" marR="0" lvl="3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339850" marR="0" lvl="3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339850" marR="0" lvl="3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339850" marR="0" lvl="3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339850" marR="0" lvl="3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3437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+mj-lt"/>
              <a:buAutoNum type="arabicPeriod" startAt="2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3437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rabicPeriod" startAt="2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Use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ALUop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signal and Function Code field (for R-type instructions) to generate the 4-bit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signal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694444"/>
              </p:ext>
            </p:extLst>
          </p:nvPr>
        </p:nvGraphicFramePr>
        <p:xfrm>
          <a:off x="1869140" y="2590800"/>
          <a:ext cx="3845860" cy="1645920"/>
        </p:xfrm>
        <a:graphic>
          <a:graphicData uri="http://schemas.openxmlformats.org/drawingml/2006/table">
            <a:tbl>
              <a:tblPr/>
              <a:tblGrid>
                <a:gridCol w="2111189"/>
                <a:gridCol w="1734671"/>
              </a:tblGrid>
              <a:tr h="4572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2-Level Implementation</a:t>
            </a:r>
            <a:endParaRPr kumimoji="0" lang="en-SG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grpSp>
        <p:nvGrpSpPr>
          <p:cNvPr id="8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opcode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31:26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25:21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20:16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rd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15:11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shamt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10:6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funct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5:0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15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16" name="Rectangle 1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22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Text Box 149"/>
          <p:cNvSpPr txBox="1">
            <a:spLocks noChangeArrowheads="1"/>
          </p:cNvSpPr>
          <p:nvPr/>
        </p:nvSpPr>
        <p:spPr bwMode="auto">
          <a:xfrm>
            <a:off x="2362200" y="2057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25" name="Rounded Rectangle 24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rgbClr val="D16349">
              <a:lumMod val="20000"/>
              <a:lumOff val="80000"/>
            </a:srgbClr>
          </a:solidFill>
          <a:ln w="254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rgbClr val="D16349">
              <a:lumMod val="20000"/>
              <a:lumOff val="80000"/>
            </a:srgbClr>
          </a:solidFill>
          <a:ln w="254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ALU Control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30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1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C5D1D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rPr>
                <a:t>ALU</a:t>
              </a:r>
            </a:p>
          </p:txBody>
        </p:sp>
      </p:grpSp>
      <p:sp>
        <p:nvSpPr>
          <p:cNvPr id="33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C5D1D7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4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C5D1D7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C5D1D7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36" name="Elbow Connector 35"/>
          <p:cNvCxnSpPr>
            <a:stCxn id="25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noFill/>
          <a:ln w="22225" cap="flat" cmpd="sng" algn="ctr">
            <a:solidFill>
              <a:srgbClr val="D16349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</a:p>
        </p:txBody>
      </p:sp>
      <p:cxnSp>
        <p:nvCxnSpPr>
          <p:cNvPr id="39" name="Elbow Connector 38"/>
          <p:cNvCxnSpPr>
            <a:endCxn id="27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noFill/>
          <a:ln w="22225" cap="flat" cmpd="sng" algn="ctr">
            <a:solidFill>
              <a:srgbClr val="002060"/>
            </a:solidFill>
            <a:prstDash val="solid"/>
            <a:headEnd type="triangle"/>
          </a:ln>
          <a:effectLst/>
        </p:spPr>
      </p:cxn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5334000" y="4724400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2438400" y="3352449"/>
            <a:ext cx="74090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2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Text Box 137"/>
          <p:cNvSpPr txBox="1">
            <a:spLocks noChangeArrowheads="1"/>
          </p:cNvSpPr>
          <p:nvPr/>
        </p:nvSpPr>
        <p:spPr bwMode="auto">
          <a:xfrm>
            <a:off x="1295400" y="3657600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lw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sw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01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beq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add, sub, and, or,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slt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45" name="Text Box 140"/>
          <p:cNvSpPr txBox="1">
            <a:spLocks noChangeArrowheads="1"/>
          </p:cNvSpPr>
          <p:nvPr/>
        </p:nvSpPr>
        <p:spPr bwMode="auto">
          <a:xfrm>
            <a:off x="5410200" y="5029440"/>
            <a:ext cx="1905000" cy="954107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0000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and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0001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or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0010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add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0110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sub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0111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: set on less than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886200" y="1219200"/>
            <a:ext cx="3429000" cy="838200"/>
          </a:xfrm>
          <a:prstGeom prst="round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Step 1.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Generate 2-bit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ALUop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signal from 6-bit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Opcode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field.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248400" y="2671274"/>
            <a:ext cx="2819400" cy="1524000"/>
          </a:xfrm>
          <a:prstGeom prst="round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Step 2.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Generate 4-bit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ALUctrl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signal from 2-bit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ALUop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and optionally 6-bit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Funct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field.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8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Generating ALUControl Signal</a:t>
            </a:r>
            <a:endParaRPr kumimoji="0" lang="en-US" sz="3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8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45935"/>
              </p:ext>
            </p:extLst>
          </p:nvPr>
        </p:nvGraphicFramePr>
        <p:xfrm>
          <a:off x="381000" y="1143000"/>
          <a:ext cx="6248400" cy="4348163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1295400"/>
                <a:gridCol w="1143000"/>
                <a:gridCol w="1066800"/>
                <a:gridCol w="914400"/>
              </a:tblGrid>
              <a:tr h="4794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40000"/>
                        <a:lumOff val="6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100 101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49371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101 010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J-type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6705600" y="3733800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/>
                <a:gridCol w="1032387"/>
              </a:tblGrid>
              <a:tr h="28849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9049">
                        <a:lumMod val="20000"/>
                        <a:lumOff val="80000"/>
                      </a:srgbClr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57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43467" y="5257800"/>
            <a:ext cx="3733800" cy="685800"/>
          </a:xfrm>
          <a:prstGeom prst="roundRect">
            <a:avLst/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Generation of 2-bit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ALUop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 signal will be discussed later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1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654612"/>
              </p:ext>
            </p:extLst>
          </p:nvPr>
        </p:nvGraphicFramePr>
        <p:xfrm>
          <a:off x="6858000" y="1219200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/>
                <a:gridCol w="838200"/>
              </a:tblGrid>
              <a:tr h="4572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Design of ALU Control Unit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6-bit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Funct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field and 2-bit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ALUop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4-bit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ALUcontrol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Find the simplified expressions</a:t>
            </a:r>
          </a:p>
        </p:txBody>
      </p:sp>
      <p:graphicFrame>
        <p:nvGraphicFramePr>
          <p:cNvPr id="9" name="Group 299"/>
          <p:cNvGraphicFramePr>
            <a:graphicFrameLocks/>
          </p:cNvGraphicFramePr>
          <p:nvPr/>
        </p:nvGraphicFramePr>
        <p:xfrm>
          <a:off x="457200" y="2196287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/>
                <a:gridCol w="829770"/>
                <a:gridCol w="829770"/>
                <a:gridCol w="796954"/>
                <a:gridCol w="796954"/>
                <a:gridCol w="796954"/>
                <a:gridCol w="796954"/>
                <a:gridCol w="796954"/>
                <a:gridCol w="796954"/>
                <a:gridCol w="990600"/>
              </a:tblGrid>
              <a:tr h="681435"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3102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B4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Title 8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Finale: Control Design</a:t>
            </a:r>
            <a:endParaRPr kumimoji="0" lang="en-SG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457200" y="1219201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have now considered all individual signals and their expected values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/>
              <a:buChar char="è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Ready to design the controller itself</a:t>
            </a:r>
            <a:endParaRPr kumimoji="0" 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Typical digital design steps: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Fill in truth table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Input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: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Opcode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Output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: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Various control signals as discussed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Derive simplified expression for each signal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/>
              <a:buChar char="è"/>
              <a:tabLst/>
              <a:defRPr/>
            </a:pPr>
            <a:endParaRPr kumimoji="0" lang="en-SG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1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7" name="Group 161"/>
          <p:cNvGrpSpPr>
            <a:grpSpLocks/>
          </p:cNvGrpSpPr>
          <p:nvPr/>
        </p:nvGrpSpPr>
        <p:grpSpPr bwMode="auto">
          <a:xfrm>
            <a:off x="5940425" y="2260602"/>
            <a:ext cx="323850" cy="320675"/>
            <a:chOff x="5940425" y="2260584"/>
            <a:chExt cx="323850" cy="320040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5940425" y="2260584"/>
              <a:ext cx="0" cy="3200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12"/>
            <p:cNvSpPr>
              <a:spLocks noChangeArrowheads="1"/>
            </p:cNvSpPr>
            <p:nvPr/>
          </p:nvSpPr>
          <p:spPr bwMode="auto">
            <a:xfrm>
              <a:off x="6013450" y="2325548"/>
              <a:ext cx="250825" cy="170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zero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>
                <a:latin typeface="Comic Sans MS"/>
              </a:rPr>
              <a:t>Single-Cycle </a:t>
            </a:r>
            <a:r>
              <a:rPr lang="en-US" altLang="en-US" kern="0" dirty="0" err="1">
                <a:latin typeface="Comic Sans MS"/>
              </a:rPr>
              <a:t>Datapath</a:t>
            </a:r>
            <a:r>
              <a:rPr lang="en-US" altLang="en-US" kern="0" dirty="0">
                <a:latin typeface="Comic Sans MS"/>
              </a:rPr>
              <a:t> + Control</a:t>
            </a:r>
          </a:p>
        </p:txBody>
      </p:sp>
      <p:grpSp>
        <p:nvGrpSpPr>
          <p:cNvPr id="11" name="Group 179"/>
          <p:cNvGrpSpPr>
            <a:grpSpLocks/>
          </p:cNvGrpSpPr>
          <p:nvPr/>
        </p:nvGrpSpPr>
        <p:grpSpPr bwMode="auto">
          <a:xfrm>
            <a:off x="827090" y="1541465"/>
            <a:ext cx="4968875" cy="1404937"/>
            <a:chOff x="521" y="971"/>
            <a:chExt cx="3130" cy="885"/>
          </a:xfrm>
        </p:grpSpPr>
        <p:sp>
          <p:nvSpPr>
            <p:cNvPr id="12" name="Freeform 123"/>
            <p:cNvSpPr>
              <a:spLocks/>
            </p:cNvSpPr>
            <p:nvPr/>
          </p:nvSpPr>
          <p:spPr bwMode="auto">
            <a:xfrm>
              <a:off x="657" y="971"/>
              <a:ext cx="2994" cy="885"/>
            </a:xfrm>
            <a:custGeom>
              <a:avLst/>
              <a:gdLst>
                <a:gd name="T0" fmla="*/ 2994 w 2994"/>
                <a:gd name="T1" fmla="*/ 68 h 885"/>
                <a:gd name="T2" fmla="*/ 2994 w 2994"/>
                <a:gd name="T3" fmla="*/ 0 h 885"/>
                <a:gd name="T4" fmla="*/ 0 w 2994"/>
                <a:gd name="T5" fmla="*/ 0 h 885"/>
                <a:gd name="T6" fmla="*/ 0 w 2994"/>
                <a:gd name="T7" fmla="*/ 885 h 8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4"/>
                <a:gd name="T13" fmla="*/ 0 h 885"/>
                <a:gd name="T14" fmla="*/ 2994 w 2994"/>
                <a:gd name="T15" fmla="*/ 885 h 8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4" h="885">
                  <a:moveTo>
                    <a:pt x="2994" y="68"/>
                  </a:moveTo>
                  <a:lnTo>
                    <a:pt x="2994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521" y="1379"/>
              <a:ext cx="272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PCSrc</a:t>
              </a:r>
            </a:p>
          </p:txBody>
        </p:sp>
      </p:grpSp>
      <p:grpSp>
        <p:nvGrpSpPr>
          <p:cNvPr id="14" name="Group 193"/>
          <p:cNvGrpSpPr>
            <a:grpSpLocks/>
          </p:cNvGrpSpPr>
          <p:nvPr/>
        </p:nvGrpSpPr>
        <p:grpSpPr bwMode="auto">
          <a:xfrm>
            <a:off x="539752" y="1125540"/>
            <a:ext cx="7959725" cy="3348037"/>
            <a:chOff x="340" y="709"/>
            <a:chExt cx="5014" cy="2109"/>
          </a:xfrm>
        </p:grpSpPr>
        <p:sp>
          <p:nvSpPr>
            <p:cNvPr id="15" name="Freeform 97"/>
            <p:cNvSpPr>
              <a:spLocks/>
            </p:cNvSpPr>
            <p:nvPr/>
          </p:nvSpPr>
          <p:spPr bwMode="auto">
            <a:xfrm>
              <a:off x="2835" y="1906"/>
              <a:ext cx="2517" cy="640"/>
            </a:xfrm>
            <a:custGeom>
              <a:avLst/>
              <a:gdLst>
                <a:gd name="T0" fmla="*/ 1541 w 2621"/>
                <a:gd name="T1" fmla="*/ 0 h 634"/>
                <a:gd name="T2" fmla="*/ 1613 w 2621"/>
                <a:gd name="T3" fmla="*/ 0 h 634"/>
                <a:gd name="T4" fmla="*/ 1613 w 2621"/>
                <a:gd name="T5" fmla="*/ 709 h 634"/>
                <a:gd name="T6" fmla="*/ 0 w 2621"/>
                <a:gd name="T7" fmla="*/ 709 h 634"/>
                <a:gd name="T8" fmla="*/ 0 w 2621"/>
                <a:gd name="T9" fmla="*/ 452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1"/>
                <a:gd name="T16" fmla="*/ 0 h 634"/>
                <a:gd name="T17" fmla="*/ 2621 w 2621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1" h="634">
                  <a:moveTo>
                    <a:pt x="2506" y="0"/>
                  </a:moveTo>
                  <a:lnTo>
                    <a:pt x="2621" y="0"/>
                  </a:lnTo>
                  <a:lnTo>
                    <a:pt x="2621" y="634"/>
                  </a:lnTo>
                  <a:lnTo>
                    <a:pt x="0" y="634"/>
                  </a:lnTo>
                  <a:lnTo>
                    <a:pt x="0" y="404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3107" y="1766"/>
              <a:ext cx="182" cy="159"/>
              <a:chOff x="3348" y="2160"/>
              <a:chExt cx="405" cy="231"/>
            </a:xfrm>
          </p:grpSpPr>
          <p:sp>
            <p:nvSpPr>
              <p:cNvPr id="118" name="Oval 6"/>
              <p:cNvSpPr>
                <a:spLocks noChangeArrowheads="1"/>
              </p:cNvSpPr>
              <p:nvPr/>
            </p:nvSpPr>
            <p:spPr bwMode="auto">
              <a:xfrm>
                <a:off x="3348" y="2160"/>
                <a:ext cx="403" cy="231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angle 7"/>
              <p:cNvSpPr>
                <a:spLocks noChangeArrowheads="1"/>
              </p:cNvSpPr>
              <p:nvPr/>
            </p:nvSpPr>
            <p:spPr bwMode="auto">
              <a:xfrm>
                <a:off x="3350" y="2189"/>
                <a:ext cx="40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100" kern="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3447" y="2128"/>
              <a:ext cx="15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2903" y="1638"/>
              <a:ext cx="70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265" y="1561"/>
              <a:ext cx="639" cy="80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rIns="9144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Data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265" y="1849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 Address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292" y="2078"/>
              <a:ext cx="3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Data_in</a:t>
              </a: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3878" y="1924"/>
              <a:ext cx="38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477" y="1963"/>
              <a:ext cx="3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Data_out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4903" y="2050"/>
              <a:ext cx="23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4930" y="1906"/>
              <a:ext cx="106" cy="173"/>
              <a:chOff x="5281" y="2534"/>
              <a:chExt cx="114" cy="173"/>
            </a:xfrm>
          </p:grpSpPr>
          <p:sp>
            <p:nvSpPr>
              <p:cNvPr id="116" name="Line 21"/>
              <p:cNvSpPr>
                <a:spLocks noChangeShapeType="1"/>
              </p:cNvSpPr>
              <p:nvPr/>
            </p:nvSpPr>
            <p:spPr bwMode="auto">
              <a:xfrm flipH="1">
                <a:off x="5309" y="2649"/>
                <a:ext cx="29" cy="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22"/>
              <p:cNvSpPr>
                <a:spLocks noChangeArrowheads="1"/>
              </p:cNvSpPr>
              <p:nvPr/>
            </p:nvSpPr>
            <p:spPr bwMode="auto">
              <a:xfrm>
                <a:off x="5281" y="2534"/>
                <a:ext cx="1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32</a:t>
                </a:r>
              </a:p>
            </p:txBody>
          </p:sp>
        </p:grpSp>
        <p:sp>
          <p:nvSpPr>
            <p:cNvPr id="26" name="Freeform 23"/>
            <p:cNvSpPr>
              <a:spLocks/>
            </p:cNvSpPr>
            <p:nvPr/>
          </p:nvSpPr>
          <p:spPr bwMode="auto">
            <a:xfrm rot="-5400000">
              <a:off x="3367" y="1772"/>
              <a:ext cx="749" cy="272"/>
            </a:xfrm>
            <a:custGeom>
              <a:avLst/>
              <a:gdLst>
                <a:gd name="T0" fmla="*/ 0 w 768"/>
                <a:gd name="T1" fmla="*/ 0 h 288"/>
                <a:gd name="T2" fmla="*/ 107 w 768"/>
                <a:gd name="T3" fmla="*/ 145 h 288"/>
                <a:gd name="T4" fmla="*/ 462 w 768"/>
                <a:gd name="T5" fmla="*/ 145 h 288"/>
                <a:gd name="T6" fmla="*/ 568 w 768"/>
                <a:gd name="T7" fmla="*/ 0 h 288"/>
                <a:gd name="T8" fmla="*/ 356 w 768"/>
                <a:gd name="T9" fmla="*/ 0 h 288"/>
                <a:gd name="T10" fmla="*/ 285 w 768"/>
                <a:gd name="T11" fmla="*/ 48 h 288"/>
                <a:gd name="T12" fmla="*/ 213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656" y="1673"/>
              <a:ext cx="222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A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L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371" y="1302"/>
              <a:ext cx="3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ALU result</a:t>
              </a: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5249" y="1764"/>
              <a:ext cx="105" cy="173"/>
              <a:chOff x="4244" y="2392"/>
              <a:chExt cx="114" cy="173"/>
            </a:xfrm>
          </p:grpSpPr>
          <p:sp>
            <p:nvSpPr>
              <p:cNvPr id="114" name="Rectangle 28"/>
              <p:cNvSpPr>
                <a:spLocks noChangeArrowheads="1"/>
              </p:cNvSpPr>
              <p:nvPr/>
            </p:nvSpPr>
            <p:spPr bwMode="auto">
              <a:xfrm>
                <a:off x="4244" y="2392"/>
                <a:ext cx="1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32</a:t>
                </a:r>
              </a:p>
            </p:txBody>
          </p:sp>
          <p:sp>
            <p:nvSpPr>
              <p:cNvPr id="115" name="Line 29"/>
              <p:cNvSpPr>
                <a:spLocks noChangeShapeType="1"/>
              </p:cNvSpPr>
              <p:nvPr/>
            </p:nvSpPr>
            <p:spPr bwMode="auto">
              <a:xfrm flipH="1">
                <a:off x="4272" y="2507"/>
                <a:ext cx="29" cy="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925" y="2001"/>
              <a:ext cx="43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 flipV="1">
              <a:off x="1991" y="1330"/>
              <a:ext cx="1615" cy="72"/>
            </a:xfrm>
            <a:custGeom>
              <a:avLst/>
              <a:gdLst>
                <a:gd name="T0" fmla="*/ 0 w 374"/>
                <a:gd name="T1" fmla="*/ 0 h 87"/>
                <a:gd name="T2" fmla="*/ 0 w 374"/>
                <a:gd name="T3" fmla="*/ 9 h 87"/>
                <a:gd name="T4" fmla="*/ 2147483646 w 374"/>
                <a:gd name="T5" fmla="*/ 9 h 87"/>
                <a:gd name="T6" fmla="*/ 0 60000 65536"/>
                <a:gd name="T7" fmla="*/ 0 60000 65536"/>
                <a:gd name="T8" fmla="*/ 0 60000 65536"/>
                <a:gd name="T9" fmla="*/ 0 w 374"/>
                <a:gd name="T10" fmla="*/ 0 h 87"/>
                <a:gd name="T11" fmla="*/ 374 w 374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87">
                  <a:moveTo>
                    <a:pt x="0" y="0"/>
                  </a:moveTo>
                  <a:lnTo>
                    <a:pt x="0" y="87"/>
                  </a:lnTo>
                  <a:lnTo>
                    <a:pt x="374" y="87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991" y="1676"/>
              <a:ext cx="3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V="1">
              <a:off x="1991" y="1963"/>
              <a:ext cx="3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268" y="2219"/>
              <a:ext cx="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2257" y="1647"/>
              <a:ext cx="26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2230" y="1561"/>
              <a:ext cx="7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 5</a:t>
              </a:r>
            </a:p>
          </p:txBody>
        </p:sp>
        <p:grpSp>
          <p:nvGrpSpPr>
            <p:cNvPr id="37" name="Group 186"/>
            <p:cNvGrpSpPr>
              <a:grpSpLocks/>
            </p:cNvGrpSpPr>
            <p:nvPr/>
          </p:nvGrpSpPr>
          <p:grpSpPr bwMode="auto">
            <a:xfrm>
              <a:off x="2363" y="1504"/>
              <a:ext cx="562" cy="806"/>
              <a:chOff x="2363" y="1504"/>
              <a:chExt cx="630" cy="806"/>
            </a:xfrm>
          </p:grpSpPr>
          <p:sp>
            <p:nvSpPr>
              <p:cNvPr id="107" name="Text Box 32"/>
              <p:cNvSpPr txBox="1">
                <a:spLocks noChangeArrowheads="1"/>
              </p:cNvSpPr>
              <p:nvPr/>
            </p:nvSpPr>
            <p:spPr bwMode="auto">
              <a:xfrm>
                <a:off x="2363" y="1504"/>
                <a:ext cx="630" cy="806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200" b="1" kern="0">
                  <a:solidFill>
                    <a:srgbClr val="000000"/>
                  </a:solidFill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200" b="1" kern="0">
                  <a:solidFill>
                    <a:srgbClr val="000000"/>
                  </a:solidFill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b="1" kern="0">
                    <a:solidFill>
                      <a:srgbClr val="000000"/>
                    </a:solidFill>
                  </a:rPr>
                  <a:t>Registers</a:t>
                </a:r>
              </a:p>
            </p:txBody>
          </p:sp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2363" y="1619"/>
                <a:ext cx="2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 RA</a:t>
                </a:r>
              </a:p>
            </p:txBody>
          </p:sp>
          <p:sp>
            <p:nvSpPr>
              <p:cNvPr id="109" name="Rectangle 34"/>
              <p:cNvSpPr>
                <a:spLocks noChangeArrowheads="1"/>
              </p:cNvSpPr>
              <p:nvPr/>
            </p:nvSpPr>
            <p:spPr bwMode="auto">
              <a:xfrm>
                <a:off x="2390" y="1877"/>
                <a:ext cx="23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RB</a:t>
                </a:r>
              </a:p>
            </p:txBody>
          </p:sp>
          <p:sp>
            <p:nvSpPr>
              <p:cNvPr id="110" name="Rectangle 35"/>
              <p:cNvSpPr>
                <a:spLocks noChangeArrowheads="1"/>
              </p:cNvSpPr>
              <p:nvPr/>
            </p:nvSpPr>
            <p:spPr bwMode="auto">
              <a:xfrm>
                <a:off x="2721" y="1601"/>
                <a:ext cx="23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BusA</a:t>
                </a:r>
              </a:p>
            </p:txBody>
          </p:sp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2721" y="1935"/>
                <a:ext cx="23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BusB</a:t>
                </a:r>
              </a:p>
            </p:txBody>
          </p:sp>
          <p:sp>
            <p:nvSpPr>
              <p:cNvPr id="112" name="Rectangle 42"/>
              <p:cNvSpPr>
                <a:spLocks noChangeArrowheads="1"/>
              </p:cNvSpPr>
              <p:nvPr/>
            </p:nvSpPr>
            <p:spPr bwMode="auto">
              <a:xfrm>
                <a:off x="2390" y="2163"/>
                <a:ext cx="239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RW</a:t>
                </a:r>
              </a:p>
            </p:txBody>
          </p:sp>
          <p:sp>
            <p:nvSpPr>
              <p:cNvPr id="113" name="Rectangle 45"/>
              <p:cNvSpPr>
                <a:spLocks noChangeArrowheads="1"/>
              </p:cNvSpPr>
              <p:nvPr/>
            </p:nvSpPr>
            <p:spPr bwMode="auto">
              <a:xfrm>
                <a:off x="2721" y="2166"/>
                <a:ext cx="23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000000"/>
                    </a:solidFill>
                  </a:rPr>
                  <a:t>BusW</a:t>
                </a:r>
              </a:p>
            </p:txBody>
          </p:sp>
        </p:grp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1859" y="1735"/>
              <a:ext cx="10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 32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1193" y="1504"/>
              <a:ext cx="638" cy="80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1246" y="1964"/>
              <a:ext cx="3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954" y="2059"/>
              <a:ext cx="239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299" y="1792"/>
              <a:ext cx="5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Instruction</a:t>
              </a:r>
            </a:p>
          </p:txBody>
        </p:sp>
        <p:sp>
          <p:nvSpPr>
            <p:cNvPr id="43" name="Text Box 51"/>
            <p:cNvSpPr txBox="1">
              <a:spLocks noChangeArrowheads="1"/>
            </p:cNvSpPr>
            <p:nvPr/>
          </p:nvSpPr>
          <p:spPr bwMode="auto">
            <a:xfrm>
              <a:off x="1273" y="1504"/>
              <a:ext cx="50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Instruction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1831" y="1878"/>
              <a:ext cx="16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H="1">
              <a:off x="1885" y="1850"/>
              <a:ext cx="26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6" name="Group 54"/>
            <p:cNvGrpSpPr>
              <a:grpSpLocks/>
            </p:cNvGrpSpPr>
            <p:nvPr/>
          </p:nvGrpSpPr>
          <p:grpSpPr bwMode="auto">
            <a:xfrm>
              <a:off x="848" y="1791"/>
              <a:ext cx="106" cy="519"/>
              <a:chOff x="2572" y="3082"/>
              <a:chExt cx="115" cy="519"/>
            </a:xfrm>
          </p:grpSpPr>
          <p:sp>
            <p:nvSpPr>
              <p:cNvPr id="105" name="Text Box 55"/>
              <p:cNvSpPr txBox="1">
                <a:spLocks noChangeArrowheads="1"/>
              </p:cNvSpPr>
              <p:nvPr/>
            </p:nvSpPr>
            <p:spPr bwMode="auto">
              <a:xfrm rot="-5400000">
                <a:off x="2413" y="3327"/>
                <a:ext cx="433" cy="115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06" name="Text Box 56"/>
              <p:cNvSpPr txBox="1">
                <a:spLocks noChangeArrowheads="1"/>
              </p:cNvSpPr>
              <p:nvPr/>
            </p:nvSpPr>
            <p:spPr bwMode="auto">
              <a:xfrm rot="-5400000">
                <a:off x="2587" y="3067"/>
                <a:ext cx="86" cy="115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800" kern="0">
                    <a:solidFill>
                      <a:srgbClr val="000000"/>
                    </a:solidFill>
                  </a:rPr>
                  <a:t>00</a:t>
                </a:r>
              </a:p>
            </p:txBody>
          </p:sp>
        </p:grp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H="1" flipV="1">
              <a:off x="1043" y="1584"/>
              <a:ext cx="0" cy="47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930" y="1359"/>
              <a:ext cx="204" cy="23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600" kern="0">
                  <a:solidFill>
                    <a:srgbClr val="000000"/>
                  </a:solidFill>
                </a:rPr>
                <a:t> +1</a:t>
              </a:r>
            </a:p>
          </p:txBody>
        </p:sp>
        <p:grpSp>
          <p:nvGrpSpPr>
            <p:cNvPr id="49" name="Group 59"/>
            <p:cNvGrpSpPr>
              <a:grpSpLocks/>
            </p:cNvGrpSpPr>
            <p:nvPr/>
          </p:nvGrpSpPr>
          <p:grpSpPr bwMode="auto">
            <a:xfrm>
              <a:off x="1014" y="1718"/>
              <a:ext cx="152" cy="115"/>
              <a:chOff x="946" y="1872"/>
              <a:chExt cx="152" cy="115"/>
            </a:xfrm>
          </p:grpSpPr>
          <p:sp>
            <p:nvSpPr>
              <p:cNvPr id="103" name="Rectangle 60"/>
              <p:cNvSpPr>
                <a:spLocks noChangeArrowheads="1"/>
              </p:cNvSpPr>
              <p:nvPr/>
            </p:nvSpPr>
            <p:spPr bwMode="auto">
              <a:xfrm>
                <a:off x="993" y="1872"/>
                <a:ext cx="10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30</a:t>
                </a:r>
              </a:p>
            </p:txBody>
          </p:sp>
          <p:sp>
            <p:nvSpPr>
              <p:cNvPr id="104" name="Line 61"/>
              <p:cNvSpPr>
                <a:spLocks noChangeShapeType="1"/>
              </p:cNvSpPr>
              <p:nvPr/>
            </p:nvSpPr>
            <p:spPr bwMode="auto">
              <a:xfrm flipH="1">
                <a:off x="946" y="1929"/>
                <a:ext cx="52" cy="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991" y="1330"/>
              <a:ext cx="4" cy="14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2097" y="1561"/>
              <a:ext cx="10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Rs</a:t>
              </a: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 flipH="1">
              <a:off x="2257" y="1935"/>
              <a:ext cx="26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2230" y="1849"/>
              <a:ext cx="7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 5</a:t>
              </a:r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2043" y="2251"/>
              <a:ext cx="1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Rd</a:t>
              </a: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 flipH="1">
              <a:off x="2880" y="1302"/>
              <a:ext cx="27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2789" y="1215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Imm26</a:t>
              </a: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2097" y="1848"/>
              <a:ext cx="10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000000"/>
                  </a:solidFill>
                </a:rPr>
                <a:t>Rt</a:t>
              </a:r>
            </a:p>
          </p:txBody>
        </p:sp>
        <p:grpSp>
          <p:nvGrpSpPr>
            <p:cNvPr id="58" name="Group 70"/>
            <p:cNvGrpSpPr>
              <a:grpSpLocks/>
            </p:cNvGrpSpPr>
            <p:nvPr/>
          </p:nvGrpSpPr>
          <p:grpSpPr bwMode="auto">
            <a:xfrm>
              <a:off x="2176" y="2021"/>
              <a:ext cx="92" cy="403"/>
              <a:chOff x="2515" y="1642"/>
              <a:chExt cx="115" cy="403"/>
            </a:xfrm>
          </p:grpSpPr>
          <p:sp>
            <p:nvSpPr>
              <p:cNvPr id="99" name="AutoShape 71"/>
              <p:cNvSpPr>
                <a:spLocks noChangeArrowheads="1"/>
              </p:cNvSpPr>
              <p:nvPr/>
            </p:nvSpPr>
            <p:spPr bwMode="auto">
              <a:xfrm rot="-5400000">
                <a:off x="2371" y="1786"/>
                <a:ext cx="403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tangle 72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01" name="Rectangle 73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02" name="Rectangle 74"/>
              <p:cNvSpPr>
                <a:spLocks noChangeArrowheads="1"/>
              </p:cNvSpPr>
              <p:nvPr/>
            </p:nvSpPr>
            <p:spPr bwMode="auto">
              <a:xfrm flipH="1">
                <a:off x="2515" y="1933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>
              <a:off x="2070" y="2337"/>
              <a:ext cx="27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Rectangle 76"/>
            <p:cNvSpPr>
              <a:spLocks noChangeArrowheads="1"/>
            </p:cNvSpPr>
            <p:nvPr/>
          </p:nvSpPr>
          <p:spPr bwMode="auto">
            <a:xfrm>
              <a:off x="2043" y="2396"/>
              <a:ext cx="8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 5</a:t>
              </a:r>
            </a:p>
          </p:txBody>
        </p:sp>
        <p:sp>
          <p:nvSpPr>
            <p:cNvPr id="61" name="Freeform 77"/>
            <p:cNvSpPr>
              <a:spLocks/>
            </p:cNvSpPr>
            <p:nvPr/>
          </p:nvSpPr>
          <p:spPr bwMode="auto">
            <a:xfrm>
              <a:off x="2096" y="1963"/>
              <a:ext cx="80" cy="116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759 h 87"/>
                <a:gd name="T4" fmla="*/ 32 w 87"/>
                <a:gd name="T5" fmla="*/ 2759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2" name="Group 81"/>
            <p:cNvGrpSpPr>
              <a:grpSpLocks/>
            </p:cNvGrpSpPr>
            <p:nvPr/>
          </p:nvGrpSpPr>
          <p:grpSpPr bwMode="auto">
            <a:xfrm>
              <a:off x="3356" y="1934"/>
              <a:ext cx="91" cy="403"/>
              <a:chOff x="2515" y="1642"/>
              <a:chExt cx="115" cy="403"/>
            </a:xfrm>
          </p:grpSpPr>
          <p:sp>
            <p:nvSpPr>
              <p:cNvPr id="95" name="AutoShape 82"/>
              <p:cNvSpPr>
                <a:spLocks noChangeArrowheads="1"/>
              </p:cNvSpPr>
              <p:nvPr/>
            </p:nvSpPr>
            <p:spPr bwMode="auto">
              <a:xfrm rot="-5400000">
                <a:off x="2371" y="1786"/>
                <a:ext cx="403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83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97" name="Rectangle 84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98" name="Rectangle 85"/>
              <p:cNvSpPr>
                <a:spLocks noChangeArrowheads="1"/>
              </p:cNvSpPr>
              <p:nvPr/>
            </p:nvSpPr>
            <p:spPr bwMode="auto">
              <a:xfrm flipH="1">
                <a:off x="2515" y="1933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63" name="Group 86"/>
            <p:cNvGrpSpPr>
              <a:grpSpLocks/>
            </p:cNvGrpSpPr>
            <p:nvPr/>
          </p:nvGrpSpPr>
          <p:grpSpPr bwMode="auto">
            <a:xfrm>
              <a:off x="5142" y="1704"/>
              <a:ext cx="106" cy="403"/>
              <a:chOff x="2515" y="1642"/>
              <a:chExt cx="115" cy="403"/>
            </a:xfrm>
          </p:grpSpPr>
          <p:sp>
            <p:nvSpPr>
              <p:cNvPr id="91" name="AutoShape 87"/>
              <p:cNvSpPr>
                <a:spLocks noChangeArrowheads="1"/>
              </p:cNvSpPr>
              <p:nvPr/>
            </p:nvSpPr>
            <p:spPr bwMode="auto">
              <a:xfrm rot="-5400000">
                <a:off x="2371" y="1786"/>
                <a:ext cx="403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93" name="Rectangle 89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94" name="Rectangle 90"/>
              <p:cNvSpPr>
                <a:spLocks noChangeArrowheads="1"/>
              </p:cNvSpPr>
              <p:nvPr/>
            </p:nvSpPr>
            <p:spPr bwMode="auto">
              <a:xfrm flipH="1">
                <a:off x="2515" y="1933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64" name="Freeform 91"/>
            <p:cNvSpPr>
              <a:spLocks/>
            </p:cNvSpPr>
            <p:nvPr/>
          </p:nvSpPr>
          <p:spPr bwMode="auto">
            <a:xfrm>
              <a:off x="4105" y="1446"/>
              <a:ext cx="1037" cy="478"/>
            </a:xfrm>
            <a:custGeom>
              <a:avLst/>
              <a:gdLst>
                <a:gd name="T0" fmla="*/ 0 w 1123"/>
                <a:gd name="T1" fmla="*/ 728 h 460"/>
                <a:gd name="T2" fmla="*/ 0 w 1123"/>
                <a:gd name="T3" fmla="*/ 0 h 460"/>
                <a:gd name="T4" fmla="*/ 365 w 1123"/>
                <a:gd name="T5" fmla="*/ 0 h 460"/>
                <a:gd name="T6" fmla="*/ 365 w 1123"/>
                <a:gd name="T7" fmla="*/ 500 h 460"/>
                <a:gd name="T8" fmla="*/ 432 w 1123"/>
                <a:gd name="T9" fmla="*/ 500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460"/>
                <a:gd name="T17" fmla="*/ 1123 w 1123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460">
                  <a:moveTo>
                    <a:pt x="0" y="460"/>
                  </a:moveTo>
                  <a:lnTo>
                    <a:pt x="0" y="0"/>
                  </a:lnTo>
                  <a:lnTo>
                    <a:pt x="950" y="0"/>
                  </a:lnTo>
                  <a:lnTo>
                    <a:pt x="950" y="316"/>
                  </a:lnTo>
                  <a:lnTo>
                    <a:pt x="1123" y="316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Freeform 92"/>
            <p:cNvSpPr>
              <a:spLocks/>
            </p:cNvSpPr>
            <p:nvPr/>
          </p:nvSpPr>
          <p:spPr bwMode="auto">
            <a:xfrm>
              <a:off x="1991" y="2310"/>
              <a:ext cx="184" cy="57"/>
            </a:xfrm>
            <a:custGeom>
              <a:avLst/>
              <a:gdLst>
                <a:gd name="T0" fmla="*/ 0 w 374"/>
                <a:gd name="T1" fmla="*/ 0 h 87"/>
                <a:gd name="T2" fmla="*/ 0 w 374"/>
                <a:gd name="T3" fmla="*/ 1 h 87"/>
                <a:gd name="T4" fmla="*/ 0 w 374"/>
                <a:gd name="T5" fmla="*/ 1 h 87"/>
                <a:gd name="T6" fmla="*/ 0 60000 65536"/>
                <a:gd name="T7" fmla="*/ 0 60000 65536"/>
                <a:gd name="T8" fmla="*/ 0 60000 65536"/>
                <a:gd name="T9" fmla="*/ 0 w 374"/>
                <a:gd name="T10" fmla="*/ 0 h 87"/>
                <a:gd name="T11" fmla="*/ 374 w 374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87">
                  <a:moveTo>
                    <a:pt x="0" y="0"/>
                  </a:moveTo>
                  <a:lnTo>
                    <a:pt x="0" y="87"/>
                  </a:lnTo>
                  <a:lnTo>
                    <a:pt x="374" y="8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Freeform 93"/>
            <p:cNvSpPr>
              <a:spLocks/>
            </p:cNvSpPr>
            <p:nvPr/>
          </p:nvSpPr>
          <p:spPr bwMode="auto">
            <a:xfrm>
              <a:off x="3084" y="2001"/>
              <a:ext cx="1179" cy="424"/>
            </a:xfrm>
            <a:custGeom>
              <a:avLst/>
              <a:gdLst>
                <a:gd name="T0" fmla="*/ 0 w 1210"/>
                <a:gd name="T1" fmla="*/ 0 h 432"/>
                <a:gd name="T2" fmla="*/ 0 w 1210"/>
                <a:gd name="T3" fmla="*/ 345 h 432"/>
                <a:gd name="T4" fmla="*/ 759 w 1210"/>
                <a:gd name="T5" fmla="*/ 345 h 432"/>
                <a:gd name="T6" fmla="*/ 759 w 1210"/>
                <a:gd name="T7" fmla="*/ 137 h 432"/>
                <a:gd name="T8" fmla="*/ 865 w 1210"/>
                <a:gd name="T9" fmla="*/ 137 h 432"/>
                <a:gd name="T10" fmla="*/ 886 w 1210"/>
                <a:gd name="T11" fmla="*/ 137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0"/>
                <a:gd name="T19" fmla="*/ 0 h 432"/>
                <a:gd name="T20" fmla="*/ 1210 w 1210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0" h="432">
                  <a:moveTo>
                    <a:pt x="0" y="0"/>
                  </a:moveTo>
                  <a:lnTo>
                    <a:pt x="0" y="432"/>
                  </a:lnTo>
                  <a:lnTo>
                    <a:pt x="1037" y="432"/>
                  </a:lnTo>
                  <a:lnTo>
                    <a:pt x="1037" y="173"/>
                  </a:lnTo>
                  <a:lnTo>
                    <a:pt x="1181" y="173"/>
                  </a:lnTo>
                  <a:lnTo>
                    <a:pt x="1210" y="173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Freeform 101"/>
            <p:cNvSpPr>
              <a:spLocks/>
            </p:cNvSpPr>
            <p:nvPr/>
          </p:nvSpPr>
          <p:spPr bwMode="auto">
            <a:xfrm>
              <a:off x="1043" y="1107"/>
              <a:ext cx="2563" cy="251"/>
            </a:xfrm>
            <a:custGeom>
              <a:avLst/>
              <a:gdLst>
                <a:gd name="T0" fmla="*/ 0 w 2909"/>
                <a:gd name="T1" fmla="*/ 657 h 230"/>
                <a:gd name="T2" fmla="*/ 0 w 2909"/>
                <a:gd name="T3" fmla="*/ 0 h 230"/>
                <a:gd name="T4" fmla="*/ 636 w 2909"/>
                <a:gd name="T5" fmla="*/ 0 h 230"/>
                <a:gd name="T6" fmla="*/ 0 60000 65536"/>
                <a:gd name="T7" fmla="*/ 0 60000 65536"/>
                <a:gd name="T8" fmla="*/ 0 60000 65536"/>
                <a:gd name="T9" fmla="*/ 0 w 2909"/>
                <a:gd name="T10" fmla="*/ 0 h 230"/>
                <a:gd name="T11" fmla="*/ 2909 w 2909"/>
                <a:gd name="T12" fmla="*/ 230 h 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9" h="230">
                  <a:moveTo>
                    <a:pt x="0" y="230"/>
                  </a:moveTo>
                  <a:lnTo>
                    <a:pt x="0" y="0"/>
                  </a:lnTo>
                  <a:lnTo>
                    <a:pt x="2909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8" name="Group 102"/>
            <p:cNvGrpSpPr>
              <a:grpSpLocks/>
            </p:cNvGrpSpPr>
            <p:nvPr/>
          </p:nvGrpSpPr>
          <p:grpSpPr bwMode="auto">
            <a:xfrm>
              <a:off x="612" y="1856"/>
              <a:ext cx="91" cy="403"/>
              <a:chOff x="2515" y="1642"/>
              <a:chExt cx="115" cy="403"/>
            </a:xfrm>
          </p:grpSpPr>
          <p:sp>
            <p:nvSpPr>
              <p:cNvPr id="87" name="AutoShape 103"/>
              <p:cNvSpPr>
                <a:spLocks noChangeArrowheads="1"/>
              </p:cNvSpPr>
              <p:nvPr/>
            </p:nvSpPr>
            <p:spPr bwMode="auto">
              <a:xfrm rot="-5400000">
                <a:off x="2371" y="1786"/>
                <a:ext cx="403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Rectangle 104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b="1" ker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90" name="Rectangle 106"/>
              <p:cNvSpPr>
                <a:spLocks noChangeArrowheads="1"/>
              </p:cNvSpPr>
              <p:nvPr/>
            </p:nvSpPr>
            <p:spPr bwMode="auto">
              <a:xfrm flipH="1">
                <a:off x="2515" y="1933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69" name="Group 108"/>
            <p:cNvGrpSpPr>
              <a:grpSpLocks/>
            </p:cNvGrpSpPr>
            <p:nvPr/>
          </p:nvGrpSpPr>
          <p:grpSpPr bwMode="auto">
            <a:xfrm>
              <a:off x="3356" y="958"/>
              <a:ext cx="105" cy="172"/>
              <a:chOff x="3198" y="1126"/>
              <a:chExt cx="105" cy="172"/>
            </a:xfrm>
          </p:grpSpPr>
          <p:sp>
            <p:nvSpPr>
              <p:cNvPr id="85" name="Rectangle 109"/>
              <p:cNvSpPr>
                <a:spLocks noChangeArrowheads="1"/>
              </p:cNvSpPr>
              <p:nvPr/>
            </p:nvSpPr>
            <p:spPr bwMode="auto">
              <a:xfrm>
                <a:off x="3198" y="1126"/>
                <a:ext cx="10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30</a:t>
                </a:r>
              </a:p>
            </p:txBody>
          </p:sp>
          <p:sp>
            <p:nvSpPr>
              <p:cNvPr id="86" name="Line 110"/>
              <p:cNvSpPr>
                <a:spLocks noChangeShapeType="1"/>
              </p:cNvSpPr>
              <p:nvPr/>
            </p:nvSpPr>
            <p:spPr bwMode="auto">
              <a:xfrm flipH="1">
                <a:off x="3224" y="1240"/>
                <a:ext cx="27" cy="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" name="Line 111"/>
            <p:cNvSpPr>
              <a:spLocks noChangeShapeType="1"/>
            </p:cNvSpPr>
            <p:nvPr/>
          </p:nvSpPr>
          <p:spPr bwMode="auto">
            <a:xfrm flipH="1">
              <a:off x="3167" y="1463"/>
              <a:ext cx="53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1" name="Group 113"/>
            <p:cNvGrpSpPr>
              <a:grpSpLocks/>
            </p:cNvGrpSpPr>
            <p:nvPr/>
          </p:nvGrpSpPr>
          <p:grpSpPr bwMode="auto">
            <a:xfrm>
              <a:off x="748" y="709"/>
              <a:ext cx="105" cy="172"/>
              <a:chOff x="1018" y="922"/>
              <a:chExt cx="114" cy="172"/>
            </a:xfrm>
          </p:grpSpPr>
          <p:sp>
            <p:nvSpPr>
              <p:cNvPr id="83" name="Rectangle 114"/>
              <p:cNvSpPr>
                <a:spLocks noChangeArrowheads="1"/>
              </p:cNvSpPr>
              <p:nvPr/>
            </p:nvSpPr>
            <p:spPr bwMode="auto">
              <a:xfrm>
                <a:off x="1018" y="922"/>
                <a:ext cx="1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30</a:t>
                </a:r>
              </a:p>
            </p:txBody>
          </p:sp>
          <p:sp>
            <p:nvSpPr>
              <p:cNvPr id="84" name="Line 115"/>
              <p:cNvSpPr>
                <a:spLocks noChangeShapeType="1"/>
              </p:cNvSpPr>
              <p:nvPr/>
            </p:nvSpPr>
            <p:spPr bwMode="auto">
              <a:xfrm flipH="1">
                <a:off x="1046" y="1036"/>
                <a:ext cx="29" cy="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" name="Rectangle 116"/>
            <p:cNvSpPr>
              <a:spLocks noChangeArrowheads="1"/>
            </p:cNvSpPr>
            <p:nvPr/>
          </p:nvSpPr>
          <p:spPr bwMode="auto">
            <a:xfrm>
              <a:off x="1073" y="712"/>
              <a:ext cx="134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100" kern="0">
                  <a:solidFill>
                    <a:srgbClr val="000000"/>
                  </a:solidFill>
                </a:rPr>
                <a:t>Jump or Branch Target Address</a:t>
              </a: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>
              <a:off x="703" y="2060"/>
              <a:ext cx="1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4" name="Group 118"/>
            <p:cNvGrpSpPr>
              <a:grpSpLocks/>
            </p:cNvGrpSpPr>
            <p:nvPr/>
          </p:nvGrpSpPr>
          <p:grpSpPr bwMode="auto">
            <a:xfrm>
              <a:off x="748" y="958"/>
              <a:ext cx="105" cy="172"/>
              <a:chOff x="3198" y="1126"/>
              <a:chExt cx="105" cy="172"/>
            </a:xfrm>
          </p:grpSpPr>
          <p:sp>
            <p:nvSpPr>
              <p:cNvPr id="81" name="Rectangle 119"/>
              <p:cNvSpPr>
                <a:spLocks noChangeArrowheads="1"/>
              </p:cNvSpPr>
              <p:nvPr/>
            </p:nvSpPr>
            <p:spPr bwMode="auto">
              <a:xfrm>
                <a:off x="3198" y="1126"/>
                <a:ext cx="10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900" kern="0">
                    <a:solidFill>
                      <a:srgbClr val="000000"/>
                    </a:solidFill>
                  </a:rPr>
                  <a:t> 30</a:t>
                </a:r>
              </a:p>
            </p:txBody>
          </p:sp>
          <p:sp>
            <p:nvSpPr>
              <p:cNvPr id="82" name="Line 120"/>
              <p:cNvSpPr>
                <a:spLocks noChangeShapeType="1"/>
              </p:cNvSpPr>
              <p:nvPr/>
            </p:nvSpPr>
            <p:spPr bwMode="auto">
              <a:xfrm flipH="1">
                <a:off x="3224" y="1240"/>
                <a:ext cx="27" cy="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5" name="Freeform 121"/>
            <p:cNvSpPr>
              <a:spLocks/>
            </p:cNvSpPr>
            <p:nvPr/>
          </p:nvSpPr>
          <p:spPr bwMode="auto">
            <a:xfrm>
              <a:off x="431" y="1107"/>
              <a:ext cx="612" cy="817"/>
            </a:xfrm>
            <a:custGeom>
              <a:avLst/>
              <a:gdLst>
                <a:gd name="T0" fmla="*/ 612 w 612"/>
                <a:gd name="T1" fmla="*/ 0 h 817"/>
                <a:gd name="T2" fmla="*/ 0 w 612"/>
                <a:gd name="T3" fmla="*/ 0 h 817"/>
                <a:gd name="T4" fmla="*/ 0 w 612"/>
                <a:gd name="T5" fmla="*/ 817 h 817"/>
                <a:gd name="T6" fmla="*/ 181 w 612"/>
                <a:gd name="T7" fmla="*/ 817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2"/>
                <a:gd name="T13" fmla="*/ 0 h 817"/>
                <a:gd name="T14" fmla="*/ 612 w 612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2" h="817">
                  <a:moveTo>
                    <a:pt x="612" y="0"/>
                  </a:moveTo>
                  <a:lnTo>
                    <a:pt x="0" y="0"/>
                  </a:lnTo>
                  <a:lnTo>
                    <a:pt x="0" y="817"/>
                  </a:lnTo>
                  <a:lnTo>
                    <a:pt x="181" y="817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Freeform 122"/>
            <p:cNvSpPr>
              <a:spLocks/>
            </p:cNvSpPr>
            <p:nvPr/>
          </p:nvSpPr>
          <p:spPr bwMode="auto">
            <a:xfrm>
              <a:off x="340" y="858"/>
              <a:ext cx="3493" cy="1315"/>
            </a:xfrm>
            <a:custGeom>
              <a:avLst/>
              <a:gdLst>
                <a:gd name="T0" fmla="*/ 3493 w 3493"/>
                <a:gd name="T1" fmla="*/ 181 h 1315"/>
                <a:gd name="T2" fmla="*/ 3493 w 3493"/>
                <a:gd name="T3" fmla="*/ 0 h 1315"/>
                <a:gd name="T4" fmla="*/ 0 w 3493"/>
                <a:gd name="T5" fmla="*/ 0 h 1315"/>
                <a:gd name="T6" fmla="*/ 0 w 3493"/>
                <a:gd name="T7" fmla="*/ 1315 h 1315"/>
                <a:gd name="T8" fmla="*/ 272 w 3493"/>
                <a:gd name="T9" fmla="*/ 1315 h 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93"/>
                <a:gd name="T16" fmla="*/ 0 h 1315"/>
                <a:gd name="T17" fmla="*/ 3493 w 3493"/>
                <a:gd name="T18" fmla="*/ 1315 h 1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93" h="1315">
                  <a:moveTo>
                    <a:pt x="3493" y="181"/>
                  </a:moveTo>
                  <a:lnTo>
                    <a:pt x="3493" y="0"/>
                  </a:lnTo>
                  <a:lnTo>
                    <a:pt x="0" y="0"/>
                  </a:lnTo>
                  <a:lnTo>
                    <a:pt x="0" y="1315"/>
                  </a:lnTo>
                  <a:lnTo>
                    <a:pt x="272" y="1315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Freeform 125"/>
            <p:cNvSpPr>
              <a:spLocks/>
            </p:cNvSpPr>
            <p:nvPr/>
          </p:nvSpPr>
          <p:spPr bwMode="auto">
            <a:xfrm>
              <a:off x="3198" y="1924"/>
              <a:ext cx="158" cy="363"/>
            </a:xfrm>
            <a:custGeom>
              <a:avLst/>
              <a:gdLst>
                <a:gd name="T0" fmla="*/ 0 w 159"/>
                <a:gd name="T1" fmla="*/ 0 h 363"/>
                <a:gd name="T2" fmla="*/ 0 w 159"/>
                <a:gd name="T3" fmla="*/ 363 h 363"/>
                <a:gd name="T4" fmla="*/ 147 w 159"/>
                <a:gd name="T5" fmla="*/ 363 h 363"/>
                <a:gd name="T6" fmla="*/ 0 60000 65536"/>
                <a:gd name="T7" fmla="*/ 0 60000 65536"/>
                <a:gd name="T8" fmla="*/ 0 60000 65536"/>
                <a:gd name="T9" fmla="*/ 0 w 159"/>
                <a:gd name="T10" fmla="*/ 0 h 363"/>
                <a:gd name="T11" fmla="*/ 159 w 159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363">
                  <a:moveTo>
                    <a:pt x="0" y="0"/>
                  </a:moveTo>
                  <a:lnTo>
                    <a:pt x="0" y="363"/>
                  </a:lnTo>
                  <a:lnTo>
                    <a:pt x="159" y="363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" name="Line 126"/>
            <p:cNvSpPr>
              <a:spLocks noChangeShapeType="1"/>
            </p:cNvSpPr>
            <p:nvPr/>
          </p:nvSpPr>
          <p:spPr bwMode="auto">
            <a:xfrm>
              <a:off x="3190" y="1334"/>
              <a:ext cx="0" cy="4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Rectangle 127"/>
            <p:cNvSpPr>
              <a:spLocks noChangeArrowheads="1"/>
            </p:cNvSpPr>
            <p:nvPr/>
          </p:nvSpPr>
          <p:spPr bwMode="auto">
            <a:xfrm>
              <a:off x="3243" y="1425"/>
              <a:ext cx="2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900" kern="0">
                  <a:solidFill>
                    <a:srgbClr val="000000"/>
                  </a:solidFill>
                </a:rPr>
                <a:t>Imm16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3606" y="1039"/>
              <a:ext cx="272" cy="38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Next</a:t>
              </a:r>
            </a:p>
            <a:p>
              <a:pPr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PC</a:t>
              </a:r>
            </a:p>
          </p:txBody>
        </p:sp>
      </p:grpSp>
      <p:grpSp>
        <p:nvGrpSpPr>
          <p:cNvPr id="120" name="Group 191"/>
          <p:cNvGrpSpPr>
            <a:grpSpLocks/>
          </p:cNvGrpSpPr>
          <p:nvPr/>
        </p:nvGrpSpPr>
        <p:grpSpPr bwMode="auto">
          <a:xfrm>
            <a:off x="3321050" y="1757365"/>
            <a:ext cx="5246688" cy="4192587"/>
            <a:chOff x="2092" y="1107"/>
            <a:chExt cx="3305" cy="2641"/>
          </a:xfrm>
        </p:grpSpPr>
        <p:grpSp>
          <p:nvGrpSpPr>
            <p:cNvPr id="121" name="Group 181"/>
            <p:cNvGrpSpPr>
              <a:grpSpLocks/>
            </p:cNvGrpSpPr>
            <p:nvPr/>
          </p:nvGrpSpPr>
          <p:grpSpPr bwMode="auto">
            <a:xfrm>
              <a:off x="2092" y="1107"/>
              <a:ext cx="3305" cy="2641"/>
              <a:chOff x="2092" y="1107"/>
              <a:chExt cx="3305" cy="2641"/>
            </a:xfrm>
          </p:grpSpPr>
          <p:sp>
            <p:nvSpPr>
              <p:cNvPr id="124" name="Line 172"/>
              <p:cNvSpPr>
                <a:spLocks noChangeShapeType="1"/>
              </p:cNvSpPr>
              <p:nvPr/>
            </p:nvSpPr>
            <p:spPr bwMode="auto">
              <a:xfrm flipV="1">
                <a:off x="2222" y="2432"/>
                <a:ext cx="0" cy="104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Line 171"/>
              <p:cNvSpPr>
                <a:spLocks noChangeShapeType="1"/>
              </p:cNvSpPr>
              <p:nvPr/>
            </p:nvSpPr>
            <p:spPr bwMode="auto">
              <a:xfrm flipV="1">
                <a:off x="2650" y="2319"/>
                <a:ext cx="0" cy="113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Freeform 169"/>
              <p:cNvSpPr>
                <a:spLocks/>
              </p:cNvSpPr>
              <p:nvPr/>
            </p:nvSpPr>
            <p:spPr bwMode="auto">
              <a:xfrm>
                <a:off x="2653" y="2341"/>
                <a:ext cx="749" cy="1180"/>
              </a:xfrm>
              <a:custGeom>
                <a:avLst/>
                <a:gdLst>
                  <a:gd name="T0" fmla="*/ 0 w 771"/>
                  <a:gd name="T1" fmla="*/ 1464 h 1157"/>
                  <a:gd name="T2" fmla="*/ 546 w 771"/>
                  <a:gd name="T3" fmla="*/ 1464 h 1157"/>
                  <a:gd name="T4" fmla="*/ 546 w 771"/>
                  <a:gd name="T5" fmla="*/ 0 h 1157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1157"/>
                  <a:gd name="T11" fmla="*/ 771 w 771"/>
                  <a:gd name="T12" fmla="*/ 1157 h 1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1157">
                    <a:moveTo>
                      <a:pt x="0" y="1157"/>
                    </a:moveTo>
                    <a:lnTo>
                      <a:pt x="771" y="1157"/>
                    </a:lnTo>
                    <a:lnTo>
                      <a:pt x="771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79"/>
              <p:cNvSpPr>
                <a:spLocks noChangeArrowheads="1"/>
              </p:cNvSpPr>
              <p:nvPr/>
            </p:nvSpPr>
            <p:spPr bwMode="auto">
              <a:xfrm>
                <a:off x="2092" y="2884"/>
                <a:ext cx="266" cy="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RegDst</a:t>
                </a:r>
              </a:p>
            </p:txBody>
          </p:sp>
          <p:sp>
            <p:nvSpPr>
              <p:cNvPr id="128" name="Rectangle 80"/>
              <p:cNvSpPr>
                <a:spLocks noChangeArrowheads="1"/>
              </p:cNvSpPr>
              <p:nvPr/>
            </p:nvSpPr>
            <p:spPr bwMode="auto">
              <a:xfrm>
                <a:off x="3220" y="3262"/>
                <a:ext cx="363" cy="1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ALUSrc</a:t>
                </a:r>
              </a:p>
            </p:txBody>
          </p:sp>
          <p:sp>
            <p:nvSpPr>
              <p:cNvPr id="129" name="Rectangle 37"/>
              <p:cNvSpPr>
                <a:spLocks noChangeArrowheads="1"/>
              </p:cNvSpPr>
              <p:nvPr/>
            </p:nvSpPr>
            <p:spPr bwMode="auto">
              <a:xfrm>
                <a:off x="2477" y="2884"/>
                <a:ext cx="368" cy="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000" kern="0">
                    <a:solidFill>
                      <a:srgbClr val="FF0000"/>
                    </a:solidFill>
                  </a:rPr>
                  <a:t>RegWrite</a:t>
                </a:r>
              </a:p>
            </p:txBody>
          </p:sp>
          <p:grpSp>
            <p:nvGrpSpPr>
              <p:cNvPr id="130" name="Group 180"/>
              <p:cNvGrpSpPr>
                <a:grpSpLocks/>
              </p:cNvGrpSpPr>
              <p:nvPr/>
            </p:nvGrpSpPr>
            <p:grpSpPr bwMode="auto">
              <a:xfrm>
                <a:off x="2631" y="1107"/>
                <a:ext cx="2766" cy="2641"/>
                <a:chOff x="2631" y="1107"/>
                <a:chExt cx="2766" cy="2641"/>
              </a:xfrm>
            </p:grpSpPr>
            <p:sp>
              <p:nvSpPr>
                <p:cNvPr id="131" name="Freeform 128"/>
                <p:cNvSpPr>
                  <a:spLocks/>
                </p:cNvSpPr>
                <p:nvPr/>
              </p:nvSpPr>
              <p:spPr bwMode="auto">
                <a:xfrm>
                  <a:off x="3878" y="1107"/>
                  <a:ext cx="113" cy="23"/>
                </a:xfrm>
                <a:custGeom>
                  <a:avLst/>
                  <a:gdLst>
                    <a:gd name="T0" fmla="*/ 113 w 113"/>
                    <a:gd name="T1" fmla="*/ 0 h 1587"/>
                    <a:gd name="T2" fmla="*/ 113 w 113"/>
                    <a:gd name="T3" fmla="*/ 0 h 1587"/>
                    <a:gd name="T4" fmla="*/ 0 w 113"/>
                    <a:gd name="T5" fmla="*/ 0 h 1587"/>
                    <a:gd name="T6" fmla="*/ 0 60000 65536"/>
                    <a:gd name="T7" fmla="*/ 0 60000 65536"/>
                    <a:gd name="T8" fmla="*/ 0 60000 65536"/>
                    <a:gd name="T9" fmla="*/ 0 w 113"/>
                    <a:gd name="T10" fmla="*/ 0 h 1587"/>
                    <a:gd name="T11" fmla="*/ 113 w 113"/>
                    <a:gd name="T12" fmla="*/ 1587 h 158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3" h="1587">
                      <a:moveTo>
                        <a:pt x="113" y="1587"/>
                      </a:moveTo>
                      <a:lnTo>
                        <a:pt x="11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3878" y="1221"/>
                  <a:ext cx="113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878" y="1334"/>
                  <a:ext cx="113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14" y="1116"/>
                  <a:ext cx="476" cy="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en-US" sz="1000" kern="0">
                      <a:solidFill>
                        <a:srgbClr val="FF0000"/>
                      </a:solidFill>
                    </a:rPr>
                    <a:t>J, Beq, Bne</a:t>
                  </a:r>
                </a:p>
              </p:txBody>
            </p:sp>
            <p:sp>
              <p:nvSpPr>
                <p:cNvPr id="135" name="Line 133"/>
                <p:cNvSpPr>
                  <a:spLocks noChangeShapeType="1"/>
                </p:cNvSpPr>
                <p:nvPr/>
              </p:nvSpPr>
              <p:spPr bwMode="auto">
                <a:xfrm>
                  <a:off x="3991" y="1107"/>
                  <a:ext cx="0" cy="2641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6" name="Freeform 140"/>
                <p:cNvSpPr>
                  <a:spLocks/>
                </p:cNvSpPr>
                <p:nvPr/>
              </p:nvSpPr>
              <p:spPr bwMode="auto">
                <a:xfrm>
                  <a:off x="5125" y="2115"/>
                  <a:ext cx="68" cy="1633"/>
                </a:xfrm>
                <a:custGeom>
                  <a:avLst/>
                  <a:gdLst>
                    <a:gd name="T0" fmla="*/ 0 w 1843"/>
                    <a:gd name="T1" fmla="*/ 0 h 835"/>
                    <a:gd name="T2" fmla="*/ 0 w 1843"/>
                    <a:gd name="T3" fmla="*/ 2613915 h 835"/>
                    <a:gd name="T4" fmla="*/ 0 w 1843"/>
                    <a:gd name="T5" fmla="*/ 2613915 h 835"/>
                    <a:gd name="T6" fmla="*/ 0 60000 65536"/>
                    <a:gd name="T7" fmla="*/ 0 60000 65536"/>
                    <a:gd name="T8" fmla="*/ 0 60000 65536"/>
                    <a:gd name="T9" fmla="*/ 0 w 1843"/>
                    <a:gd name="T10" fmla="*/ 0 h 835"/>
                    <a:gd name="T11" fmla="*/ 1843 w 1843"/>
                    <a:gd name="T12" fmla="*/ 835 h 8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43" h="835">
                      <a:moveTo>
                        <a:pt x="1843" y="0"/>
                      </a:moveTo>
                      <a:lnTo>
                        <a:pt x="1843" y="835"/>
                      </a:lnTo>
                      <a:lnTo>
                        <a:pt x="0" y="835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7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4785" y="2364"/>
                  <a:ext cx="0" cy="13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" name="Line 164"/>
                <p:cNvSpPr>
                  <a:spLocks noChangeShapeType="1"/>
                </p:cNvSpPr>
                <p:nvPr/>
              </p:nvSpPr>
              <p:spPr bwMode="auto">
                <a:xfrm flipH="1" flipV="1">
                  <a:off x="4377" y="2364"/>
                  <a:ext cx="0" cy="1384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9" name="Rectangle 99"/>
                <p:cNvSpPr>
                  <a:spLocks noChangeArrowheads="1"/>
                </p:cNvSpPr>
                <p:nvPr/>
              </p:nvSpPr>
              <p:spPr bwMode="auto">
                <a:xfrm>
                  <a:off x="4989" y="3294"/>
                  <a:ext cx="408" cy="1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en-US" sz="1000" kern="0">
                      <a:solidFill>
                        <a:srgbClr val="FF0000"/>
                      </a:solidFill>
                    </a:rPr>
                    <a:t>MemtoReg</a:t>
                  </a:r>
                </a:p>
              </p:txBody>
            </p:sp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81" y="3022"/>
                  <a:ext cx="408" cy="1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en-US" sz="1000" kern="0">
                      <a:solidFill>
                        <a:srgbClr val="FF0000"/>
                      </a:solidFill>
                    </a:rPr>
                    <a:t>MemRead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173" y="3294"/>
                  <a:ext cx="408" cy="1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/>
                  </a:pPr>
                  <a:r>
                    <a:rPr lang="en-US" altLang="en-US" sz="1000" kern="0">
                      <a:solidFill>
                        <a:srgbClr val="FF0000"/>
                      </a:solidFill>
                    </a:rPr>
                    <a:t>MemWrite</a:t>
                  </a:r>
                </a:p>
              </p:txBody>
            </p:sp>
            <p:sp>
              <p:nvSpPr>
                <p:cNvPr id="142" name="Line 174"/>
                <p:cNvSpPr>
                  <a:spLocks noChangeShapeType="1"/>
                </p:cNvSpPr>
                <p:nvPr/>
              </p:nvSpPr>
              <p:spPr bwMode="auto">
                <a:xfrm>
                  <a:off x="2631" y="3748"/>
                  <a:ext cx="256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kern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2" name="Freeform 189"/>
            <p:cNvSpPr>
              <a:spLocks/>
            </p:cNvSpPr>
            <p:nvPr/>
          </p:nvSpPr>
          <p:spPr bwMode="auto">
            <a:xfrm>
              <a:off x="2643" y="1842"/>
              <a:ext cx="464" cy="1683"/>
            </a:xfrm>
            <a:custGeom>
              <a:avLst/>
              <a:gdLst>
                <a:gd name="T0" fmla="*/ 22 w 10000"/>
                <a:gd name="T1" fmla="*/ 0 h 10000"/>
                <a:gd name="T2" fmla="*/ 16 w 10000"/>
                <a:gd name="T3" fmla="*/ 0 h 10000"/>
                <a:gd name="T4" fmla="*/ 16 w 10000"/>
                <a:gd name="T5" fmla="*/ 237 h 10000"/>
                <a:gd name="T6" fmla="*/ 0 w 10000"/>
                <a:gd name="T7" fmla="*/ 283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000">
                  <a:moveTo>
                    <a:pt x="10000" y="0"/>
                  </a:moveTo>
                  <a:lnTo>
                    <a:pt x="7538" y="0"/>
                  </a:lnTo>
                  <a:lnTo>
                    <a:pt x="7538" y="8360"/>
                  </a:lnTo>
                  <a:cubicBezTo>
                    <a:pt x="4151" y="9082"/>
                    <a:pt x="4700" y="8937"/>
                    <a:pt x="0" y="1000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" name="Rectangle 190"/>
            <p:cNvSpPr>
              <a:spLocks noChangeArrowheads="1"/>
            </p:cNvSpPr>
            <p:nvPr/>
          </p:nvSpPr>
          <p:spPr bwMode="auto">
            <a:xfrm>
              <a:off x="2880" y="2884"/>
              <a:ext cx="227" cy="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ExtOp</a:t>
              </a:r>
            </a:p>
          </p:txBody>
        </p:sp>
      </p:grpSp>
      <p:grpSp>
        <p:nvGrpSpPr>
          <p:cNvPr id="143" name="Group 173"/>
          <p:cNvGrpSpPr>
            <a:grpSpLocks/>
          </p:cNvGrpSpPr>
          <p:nvPr/>
        </p:nvGrpSpPr>
        <p:grpSpPr bwMode="auto">
          <a:xfrm>
            <a:off x="2916238" y="4473577"/>
            <a:ext cx="1497012" cy="1692275"/>
            <a:chOff x="1837" y="2818"/>
            <a:chExt cx="943" cy="1066"/>
          </a:xfrm>
        </p:grpSpPr>
        <p:grpSp>
          <p:nvGrpSpPr>
            <p:cNvPr id="144" name="Group 148"/>
            <p:cNvGrpSpPr>
              <a:grpSpLocks/>
            </p:cNvGrpSpPr>
            <p:nvPr/>
          </p:nvGrpSpPr>
          <p:grpSpPr bwMode="auto">
            <a:xfrm>
              <a:off x="2152" y="3362"/>
              <a:ext cx="628" cy="522"/>
              <a:chOff x="2342" y="2794"/>
              <a:chExt cx="555" cy="518"/>
            </a:xfrm>
          </p:grpSpPr>
          <p:sp>
            <p:nvSpPr>
              <p:cNvPr id="147" name="Oval 149"/>
              <p:cNvSpPr>
                <a:spLocks noChangeArrowheads="1"/>
              </p:cNvSpPr>
              <p:nvPr/>
            </p:nvSpPr>
            <p:spPr bwMode="auto">
              <a:xfrm>
                <a:off x="2342" y="2794"/>
                <a:ext cx="555" cy="518"/>
              </a:xfrm>
              <a:prstGeom prst="ellipse">
                <a:avLst/>
              </a:prstGeom>
              <a:solidFill>
                <a:srgbClr val="FF99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Rectangle 150"/>
              <p:cNvSpPr>
                <a:spLocks noChangeArrowheads="1"/>
              </p:cNvSpPr>
              <p:nvPr/>
            </p:nvSpPr>
            <p:spPr bwMode="auto">
              <a:xfrm>
                <a:off x="2362" y="2859"/>
                <a:ext cx="510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400" kern="0">
                    <a:solidFill>
                      <a:srgbClr val="FF0000"/>
                    </a:solidFill>
                  </a:rPr>
                  <a:t>Main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400" kern="0">
                    <a:solidFill>
                      <a:srgbClr val="FF0000"/>
                    </a:solidFill>
                  </a:rPr>
                  <a:t>Control</a:t>
                </a:r>
              </a:p>
            </p:txBody>
          </p:sp>
        </p:grpSp>
        <p:sp>
          <p:nvSpPr>
            <p:cNvPr id="145" name="Freeform 153"/>
            <p:cNvSpPr>
              <a:spLocks/>
            </p:cNvSpPr>
            <p:nvPr/>
          </p:nvSpPr>
          <p:spPr bwMode="auto">
            <a:xfrm rot="-5400000" flipH="1" flipV="1">
              <a:off x="1667" y="3146"/>
              <a:ext cx="816" cy="159"/>
            </a:xfrm>
            <a:custGeom>
              <a:avLst/>
              <a:gdLst>
                <a:gd name="T0" fmla="*/ 0 w 1843"/>
                <a:gd name="T1" fmla="*/ 0 h 835"/>
                <a:gd name="T2" fmla="*/ 0 w 1843"/>
                <a:gd name="T3" fmla="*/ 0 h 835"/>
                <a:gd name="T4" fmla="*/ 0 w 1843"/>
                <a:gd name="T5" fmla="*/ 0 h 835"/>
                <a:gd name="T6" fmla="*/ 0 60000 65536"/>
                <a:gd name="T7" fmla="*/ 0 60000 65536"/>
                <a:gd name="T8" fmla="*/ 0 60000 65536"/>
                <a:gd name="T9" fmla="*/ 0 w 1843"/>
                <a:gd name="T10" fmla="*/ 0 h 835"/>
                <a:gd name="T11" fmla="*/ 1843 w 1843"/>
                <a:gd name="T12" fmla="*/ 835 h 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3" h="835">
                  <a:moveTo>
                    <a:pt x="1843" y="0"/>
                  </a:moveTo>
                  <a:lnTo>
                    <a:pt x="1843" y="835"/>
                  </a:lnTo>
                  <a:lnTo>
                    <a:pt x="0" y="83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6" name="Rectangle 154"/>
            <p:cNvSpPr>
              <a:spLocks noChangeArrowheads="1"/>
            </p:cNvSpPr>
            <p:nvPr/>
          </p:nvSpPr>
          <p:spPr bwMode="auto">
            <a:xfrm>
              <a:off x="1837" y="2954"/>
              <a:ext cx="134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Op</a:t>
              </a:r>
            </a:p>
          </p:txBody>
        </p:sp>
      </p:grpSp>
      <p:grpSp>
        <p:nvGrpSpPr>
          <p:cNvPr id="149" name="Group 163"/>
          <p:cNvGrpSpPr>
            <a:grpSpLocks/>
          </p:cNvGrpSpPr>
          <p:nvPr/>
        </p:nvGrpSpPr>
        <p:grpSpPr bwMode="auto">
          <a:xfrm>
            <a:off x="3163890" y="3500440"/>
            <a:ext cx="3063875" cy="1620837"/>
            <a:chOff x="3163823" y="3500438"/>
            <a:chExt cx="3063940" cy="1620193"/>
          </a:xfrm>
        </p:grpSpPr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 flipV="1">
              <a:off x="5939625" y="3500438"/>
              <a:ext cx="800" cy="9970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1" name="Group 142"/>
            <p:cNvGrpSpPr>
              <a:grpSpLocks/>
            </p:cNvGrpSpPr>
            <p:nvPr/>
          </p:nvGrpSpPr>
          <p:grpSpPr bwMode="auto">
            <a:xfrm>
              <a:off x="5651500" y="4497481"/>
              <a:ext cx="576263" cy="623150"/>
              <a:chOff x="2141" y="3558"/>
              <a:chExt cx="691" cy="417"/>
            </a:xfrm>
          </p:grpSpPr>
          <p:sp>
            <p:nvSpPr>
              <p:cNvPr id="156" name="Oval 143"/>
              <p:cNvSpPr>
                <a:spLocks noChangeArrowheads="1"/>
              </p:cNvSpPr>
              <p:nvPr/>
            </p:nvSpPr>
            <p:spPr bwMode="auto">
              <a:xfrm>
                <a:off x="2141" y="3558"/>
                <a:ext cx="691" cy="417"/>
              </a:xfrm>
              <a:prstGeom prst="ellipse">
                <a:avLst/>
              </a:prstGeom>
              <a:solidFill>
                <a:srgbClr val="FF99CC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Rectangle 144"/>
              <p:cNvSpPr>
                <a:spLocks noChangeArrowheads="1"/>
              </p:cNvSpPr>
              <p:nvPr/>
            </p:nvSpPr>
            <p:spPr bwMode="auto">
              <a:xfrm>
                <a:off x="2141" y="3591"/>
                <a:ext cx="691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400" kern="0">
                    <a:solidFill>
                      <a:srgbClr val="FF0000"/>
                    </a:solidFill>
                  </a:rPr>
                  <a:t>ALU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400" kern="0">
                    <a:solidFill>
                      <a:srgbClr val="FF0000"/>
                    </a:solidFill>
                  </a:rPr>
                  <a:t>Ctrl</a:t>
                </a:r>
              </a:p>
            </p:txBody>
          </p:sp>
        </p:grpSp>
        <p:sp>
          <p:nvSpPr>
            <p:cNvPr id="152" name="Rectangle 141"/>
            <p:cNvSpPr>
              <a:spLocks noChangeArrowheads="1"/>
            </p:cNvSpPr>
            <p:nvPr/>
          </p:nvSpPr>
          <p:spPr bwMode="auto">
            <a:xfrm>
              <a:off x="5688013" y="4260056"/>
              <a:ext cx="514350" cy="174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ALUop</a:t>
              </a:r>
            </a:p>
          </p:txBody>
        </p:sp>
        <p:sp>
          <p:nvSpPr>
            <p:cNvPr id="153" name="Freeform 168"/>
            <p:cNvSpPr>
              <a:spLocks/>
            </p:cNvSpPr>
            <p:nvPr/>
          </p:nvSpPr>
          <p:spPr bwMode="auto">
            <a:xfrm rot="-5400000" flipH="1" flipV="1">
              <a:off x="4809173" y="3912553"/>
              <a:ext cx="1109184" cy="575468"/>
            </a:xfrm>
            <a:custGeom>
              <a:avLst/>
              <a:gdLst>
                <a:gd name="T0" fmla="*/ 2147483646 w 1843"/>
                <a:gd name="T1" fmla="*/ 0 h 835"/>
                <a:gd name="T2" fmla="*/ 2147483646 w 1843"/>
                <a:gd name="T3" fmla="*/ 2147483646 h 835"/>
                <a:gd name="T4" fmla="*/ 0 w 1843"/>
                <a:gd name="T5" fmla="*/ 2147483646 h 835"/>
                <a:gd name="T6" fmla="*/ 0 60000 65536"/>
                <a:gd name="T7" fmla="*/ 0 60000 65536"/>
                <a:gd name="T8" fmla="*/ 0 60000 65536"/>
                <a:gd name="T9" fmla="*/ 0 w 1843"/>
                <a:gd name="T10" fmla="*/ 0 h 835"/>
                <a:gd name="T11" fmla="*/ 1843 w 1843"/>
                <a:gd name="T12" fmla="*/ 835 h 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3" h="835">
                  <a:moveTo>
                    <a:pt x="1843" y="0"/>
                  </a:moveTo>
                  <a:lnTo>
                    <a:pt x="1843" y="835"/>
                  </a:lnTo>
                  <a:lnTo>
                    <a:pt x="0" y="835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4933950" y="4356099"/>
              <a:ext cx="285750" cy="21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000" kern="0">
                  <a:solidFill>
                    <a:srgbClr val="FF0000"/>
                  </a:solidFill>
                </a:rPr>
                <a:t>func</a:t>
              </a: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3163823" y="4961944"/>
              <a:ext cx="2532116" cy="158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oval" w="sm" len="sm"/>
              <a:tailEnd type="triangle"/>
            </a:ln>
            <a:effectLst/>
          </p:spPr>
        </p:cxnSp>
      </p:grpSp>
      <p:grpSp>
        <p:nvGrpSpPr>
          <p:cNvPr id="158" name="Group 13"/>
          <p:cNvGrpSpPr>
            <a:grpSpLocks/>
          </p:cNvGrpSpPr>
          <p:nvPr/>
        </p:nvGrpSpPr>
        <p:grpSpPr bwMode="auto">
          <a:xfrm>
            <a:off x="1108075" y="3622675"/>
            <a:ext cx="6102350" cy="565150"/>
            <a:chOff x="842696" y="3611190"/>
            <a:chExt cx="6101708" cy="566700"/>
          </a:xfrm>
        </p:grpSpPr>
        <p:sp>
          <p:nvSpPr>
            <p:cNvPr id="159" name="Freeform 158"/>
            <p:cNvSpPr/>
            <p:nvPr/>
          </p:nvSpPr>
          <p:spPr>
            <a:xfrm>
              <a:off x="1018890" y="3740131"/>
              <a:ext cx="5881068" cy="437759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153813" y="3650987"/>
              <a:ext cx="0" cy="523719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oval" w="sm" len="sm"/>
            </a:ln>
            <a:effectLst/>
          </p:spPr>
        </p:cxnSp>
        <p:sp>
          <p:nvSpPr>
            <p:cNvPr id="161" name="TextBox 129"/>
            <p:cNvSpPr txBox="1">
              <a:spLocks noChangeArrowheads="1"/>
            </p:cNvSpPr>
            <p:nvPr/>
          </p:nvSpPr>
          <p:spPr bwMode="auto">
            <a:xfrm>
              <a:off x="842696" y="3959188"/>
              <a:ext cx="27957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400" kern="0">
                  <a:solidFill>
                    <a:srgbClr val="000000"/>
                  </a:solidFill>
                </a:rPr>
                <a:t>clk</a:t>
              </a:r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1110956" y="3611190"/>
              <a:ext cx="87303" cy="46164"/>
            </a:xfrm>
            <a:prstGeom prst="triangle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>
              <a:off x="6857101" y="3698742"/>
              <a:ext cx="87303" cy="46163"/>
            </a:xfrm>
            <a:prstGeom prst="triangle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3666562" y="3614374"/>
              <a:ext cx="87303" cy="46164"/>
            </a:xfrm>
            <a:prstGeom prst="triangle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3711007" y="3652578"/>
              <a:ext cx="0" cy="525312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76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0306" y="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Design: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Outputs</a:t>
            </a:r>
            <a:endParaRPr kumimoji="0" lang="en-US" sz="4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8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402851"/>
              </p:ext>
            </p:extLst>
          </p:nvPr>
        </p:nvGraphicFramePr>
        <p:xfrm>
          <a:off x="277906" y="762001"/>
          <a:ext cx="8534402" cy="1956401"/>
        </p:xfrm>
        <a:graphic>
          <a:graphicData uri="http://schemas.openxmlformats.org/drawingml/2006/table">
            <a:tbl>
              <a:tblPr firstRow="1" bandCol="1"/>
              <a:tblGrid>
                <a:gridCol w="838200"/>
                <a:gridCol w="914400"/>
                <a:gridCol w="914400"/>
                <a:gridCol w="762000"/>
                <a:gridCol w="837672"/>
                <a:gridCol w="853546"/>
                <a:gridCol w="853546"/>
                <a:gridCol w="884236"/>
                <a:gridCol w="822856"/>
                <a:gridCol w="853546"/>
              </a:tblGrid>
              <a:tr h="356201"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254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40000"/>
                        <a:lumOff val="60000"/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3101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54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6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1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19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alpha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306" y="27750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Control Design: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Inputs</a:t>
            </a:r>
            <a:endParaRPr kumimoji="0" lang="en-US" sz="4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12"/>
          <p:cNvSpPr txBox="1">
            <a:spLocks/>
          </p:cNvSpPr>
          <p:nvPr/>
        </p:nvSpPr>
        <p:spPr bwMode="auto">
          <a:xfrm>
            <a:off x="457200" y="4800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the input (opcode) and output (control signals), let’s design the circuit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9" name="Group 131"/>
          <p:cNvGraphicFramePr>
            <a:graphicFrameLocks/>
          </p:cNvGraphicFramePr>
          <p:nvPr/>
        </p:nvGraphicFramePr>
        <p:xfrm>
          <a:off x="381000" y="1219200"/>
          <a:ext cx="8229600" cy="3437509"/>
        </p:xfrm>
        <a:graphic>
          <a:graphicData uri="http://schemas.openxmlformats.org/drawingml/2006/table">
            <a:tbl>
              <a:tblPr/>
              <a:tblGrid>
                <a:gridCol w="1524000"/>
                <a:gridCol w="901700"/>
                <a:gridCol w="901700"/>
                <a:gridCol w="901700"/>
                <a:gridCol w="901700"/>
                <a:gridCol w="901700"/>
                <a:gridCol w="901700"/>
                <a:gridCol w="1295400"/>
              </a:tblGrid>
              <a:tr h="549275"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40000"/>
                        <a:lumOff val="60000"/>
                      </a:srgbClr>
                    </a:solidFill>
                  </a:tcPr>
                </a:tc>
              </a:tr>
              <a:tr h="5461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5461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  <a:tr h="5492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ADA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B08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6349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23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2B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35" name="TextBox 34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prstClr val="black"/>
                  </a:solidFill>
                  <a:latin typeface="Arial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2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Combinational Circuit Implementation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pic>
        <p:nvPicPr>
          <p:cNvPr id="8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14400"/>
            <a:ext cx="4800600" cy="5181600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Text Box 118"/>
          <p:cNvSpPr txBox="1">
            <a:spLocks noChangeArrowheads="1"/>
          </p:cNvSpPr>
          <p:nvPr/>
        </p:nvSpPr>
        <p:spPr bwMode="auto">
          <a:xfrm>
            <a:off x="381000" y="5181600"/>
            <a:ext cx="1981200" cy="83099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charset="0"/>
              </a:rPr>
              <a:t>Control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charset="0"/>
              </a:rPr>
              <a:t>Logic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Rectangle 199"/>
          <p:cNvSpPr>
            <a:spLocks noChangeArrowheads="1"/>
          </p:cNvSpPr>
          <p:nvPr/>
        </p:nvSpPr>
        <p:spPr bwMode="auto">
          <a:xfrm>
            <a:off x="762000" y="1749623"/>
            <a:ext cx="9233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6934200" y="3505200"/>
            <a:ext cx="304800" cy="2514600"/>
          </a:xfrm>
          <a:prstGeom prst="leftBrac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199"/>
          <p:cNvSpPr>
            <a:spLocks noChangeArrowheads="1"/>
          </p:cNvSpPr>
          <p:nvPr/>
        </p:nvSpPr>
        <p:spPr bwMode="auto">
          <a:xfrm>
            <a:off x="7086600" y="4495800"/>
            <a:ext cx="161583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2389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Big Picture: Instruction Execution</a:t>
            </a:r>
            <a:endParaRPr kumimoji="0" lang="en-US" sz="4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Instruction Execution =</a:t>
            </a:r>
          </a:p>
          <a:p>
            <a:pPr marL="801687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Read contents of one or more storage elements (register/memory)</a:t>
            </a:r>
          </a:p>
          <a:p>
            <a:pPr marL="801687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Perform computation through some combinational logic</a:t>
            </a:r>
          </a:p>
          <a:p>
            <a:pPr marL="801687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Write results to one or more storage elements (register/memory)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these performed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within a clock period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Clock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Read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Compute</a:t>
              </a: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</a:rPr>
                <a:t>Write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rgbClr val="8FB08C">
                  <a:lumMod val="40000"/>
                  <a:lumOff val="60000"/>
                </a:srgb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Don’t want to read a storage element when it is being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itchFamily="34" charset="0"/>
                </a:rPr>
                <a:t>written.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5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Single Cycle Implementation: 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Shortcoming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Calculate cycle time assuming negligible delays: memory (2ns), ALU/adders (2ns), register file access (1ns)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9" name="Group 59"/>
          <p:cNvGraphicFramePr>
            <a:graphicFrameLocks/>
          </p:cNvGraphicFramePr>
          <p:nvPr/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/>
              <a:tblGrid>
                <a:gridCol w="1321130"/>
                <a:gridCol w="812470"/>
                <a:gridCol w="774567"/>
                <a:gridCol w="965465"/>
                <a:gridCol w="969389"/>
                <a:gridCol w="969389"/>
                <a:gridCol w="969389"/>
              </a:tblGrid>
              <a:tr h="25558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08C">
                        <a:lumMod val="60000"/>
                        <a:lumOff val="4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8C7B70"/>
                      </a:solidFill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mpd="sng">
                      <a:solidFill>
                        <a:srgbClr val="8C7B7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8C7B70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mpd="sng">
                      <a:solidFill>
                        <a:srgbClr val="8C7B70"/>
                      </a:solidFill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</a:tr>
              <a:tr h="37941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8C7B70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mpd="sng">
                      <a:solidFill>
                        <a:srgbClr val="8C7B70"/>
                      </a:solidFill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solidFill>
                        <a:srgbClr val="8C7B70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7B7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mpd="sng">
                      <a:solidFill>
                        <a:srgbClr val="8C7B70"/>
                      </a:solidFill>
                    </a:lnR>
                    <a:lnT w="12700" cmpd="sng">
                      <a:solidFill>
                        <a:srgbClr val="8C7B70"/>
                      </a:solidFill>
                    </a:lnT>
                    <a:lnB w="12700" cmpd="sng">
                      <a:solidFill>
                        <a:srgbClr val="8C7B7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B08C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All instructions take as much time as the slowest one (i.e., load)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sym typeface="Wingdings" pitchFamily="2" charset="2"/>
              </a:rPr>
              <a:t>	 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23653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Solution 1: 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Multicycle Implementation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Break up the instructions into execution steps: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 fetch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Instruction decode and register read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ALU operation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Memory read/write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Register write</a:t>
            </a:r>
          </a:p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 execution step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takes one clock cycle</a:t>
            </a:r>
          </a:p>
          <a:p>
            <a:pPr marL="1074738" marR="0" lvl="1" indent="-495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 Cycle time is much shorter, i.e., clock frequency is much higher</a:t>
            </a:r>
          </a:p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Instructions take 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variable number of clock cycles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 to complete execution</a:t>
            </a:r>
          </a:p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Not covered in class</a:t>
            </a:r>
          </a:p>
        </p:txBody>
      </p:sp>
    </p:spTree>
    <p:extLst>
      <p:ext uri="{BB962C8B-B14F-4D97-AF65-F5344CB8AC3E}">
        <p14:creationId xmlns:p14="http://schemas.microsoft.com/office/powerpoint/2010/main" val="21043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Solution 2: Pipelining</a:t>
            </a:r>
            <a:endParaRPr kumimoji="0" lang="en-US" sz="4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Break up the instructions into execution steps one per clock cycle</a:t>
            </a:r>
          </a:p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Allow </a:t>
            </a:r>
            <a:r>
              <a:rPr kumimoji="0" 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different instructions to be in different execution steps simultaneously</a:t>
            </a:r>
          </a:p>
          <a:p>
            <a:pPr marL="349250" marR="0" lvl="0" indent="-3492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will be covered if</a:t>
            </a:r>
            <a:r>
              <a:rPr kumimoji="0" lang="ar-OM" sz="2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will 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have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 time.</a:t>
            </a:r>
          </a:p>
        </p:txBody>
      </p:sp>
    </p:spTree>
    <p:extLst>
      <p:ext uri="{BB962C8B-B14F-4D97-AF65-F5344CB8AC3E}">
        <p14:creationId xmlns:p14="http://schemas.microsoft.com/office/powerpoint/2010/main" val="35734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smtClean="0">
                <a:latin typeface="Comic Sans MS"/>
              </a:rPr>
              <a:t>Performance Example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Assume the following operation times for components: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Instruction and data memories: 200 </a:t>
            </a:r>
            <a:r>
              <a:rPr lang="en-US" altLang="en-US" kern="0" dirty="0" err="1" smtClean="0">
                <a:solidFill>
                  <a:srgbClr val="000000"/>
                </a:solidFill>
                <a:latin typeface="Arial"/>
              </a:rPr>
              <a:t>ps</a:t>
            </a:r>
            <a:endParaRPr lang="en-US" altLang="en-US" kern="0" dirty="0" smtClean="0">
              <a:solidFill>
                <a:srgbClr val="000000"/>
              </a:solidFill>
              <a:latin typeface="Arial"/>
            </a:endParaRP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ALU and adders: 180 </a:t>
            </a:r>
            <a:r>
              <a:rPr lang="en-US" altLang="en-US" kern="0" dirty="0" err="1" smtClean="0">
                <a:solidFill>
                  <a:srgbClr val="000000"/>
                </a:solidFill>
                <a:latin typeface="Arial"/>
              </a:rPr>
              <a:t>ps</a:t>
            </a:r>
            <a:endParaRPr lang="en-US" altLang="en-US" kern="0" dirty="0" smtClean="0">
              <a:solidFill>
                <a:srgbClr val="000000"/>
              </a:solidFill>
              <a:latin typeface="Arial"/>
            </a:endParaRP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Decode and Register file access (read or write): 150 </a:t>
            </a:r>
            <a:r>
              <a:rPr lang="en-US" altLang="en-US" kern="0" dirty="0" err="1" smtClean="0">
                <a:solidFill>
                  <a:srgbClr val="000000"/>
                </a:solidFill>
                <a:latin typeface="Arial"/>
              </a:rPr>
              <a:t>ps</a:t>
            </a:r>
            <a:endParaRPr lang="en-US" altLang="en-US" kern="0" dirty="0" smtClean="0">
              <a:solidFill>
                <a:srgbClr val="000000"/>
              </a:solidFill>
              <a:latin typeface="Arial"/>
            </a:endParaRP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Ignore the delays in PC, mux, extender, and wires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Which of the following would be faster and by how much?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Single-cycle implementation for all instructions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err="1" smtClean="0">
                <a:solidFill>
                  <a:srgbClr val="000000"/>
                </a:solidFill>
                <a:latin typeface="Arial"/>
              </a:rPr>
              <a:t>Multicycle</a:t>
            </a: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 implementation optimized for every class of instructions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Assume the following instruction mix: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Arial"/>
              </a:rPr>
              <a:t>40% ALU, 20% Loads, 10% stores, 20% branches, &amp; 10% jumps</a:t>
            </a:r>
          </a:p>
        </p:txBody>
      </p:sp>
    </p:spTree>
    <p:extLst>
      <p:ext uri="{BB962C8B-B14F-4D97-AF65-F5344CB8AC3E}">
        <p14:creationId xmlns:p14="http://schemas.microsoft.com/office/powerpoint/2010/main" val="34216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lIns="0" rIns="0"/>
          <a:lstStyle/>
          <a:p>
            <a:pPr eaLnBrk="1" hangingPunct="1"/>
            <a:r>
              <a:rPr lang="en-US" altLang="en-US" sz="3400" dirty="0" smtClean="0"/>
              <a:t>Alternative: </a:t>
            </a:r>
            <a:r>
              <a:rPr lang="en-US" altLang="en-US" sz="3400" dirty="0" err="1" smtClean="0"/>
              <a:t>Multicycle</a:t>
            </a:r>
            <a:r>
              <a:rPr lang="en-US" altLang="en-US" sz="3400" dirty="0" smtClean="0"/>
              <a:t> Implementation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9401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Break instruction execution into </a:t>
            </a:r>
            <a:r>
              <a:rPr lang="en-US" altLang="en-US" dirty="0" smtClean="0">
                <a:solidFill>
                  <a:srgbClr val="FF0000"/>
                </a:solidFill>
              </a:rPr>
              <a:t>five steps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Instruction fetch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Instruction decode, register read, target address for jump/branch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Execution, memory address calculation, or branch outcome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Memory access or ALU instruction completion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Load instruction completion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One clock cycle per step </a:t>
            </a:r>
            <a:r>
              <a:rPr lang="en-US" altLang="en-US" dirty="0" smtClean="0">
                <a:solidFill>
                  <a:schemeClr val="tx2"/>
                </a:solidFill>
              </a:rPr>
              <a:t>(clock cycle is reduced)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First 2 steps are the same for all instructions</a:t>
            </a:r>
            <a:endParaRPr lang="en-US" altLang="en-US" dirty="0" smtClean="0"/>
          </a:p>
        </p:txBody>
      </p:sp>
      <p:graphicFrame>
        <p:nvGraphicFramePr>
          <p:cNvPr id="898095" name="Group 47"/>
          <p:cNvGraphicFramePr>
            <a:graphicFrameLocks noGrp="1"/>
          </p:cNvGraphicFramePr>
          <p:nvPr/>
        </p:nvGraphicFramePr>
        <p:xfrm>
          <a:off x="1331913" y="5094288"/>
          <a:ext cx="6553200" cy="1036638"/>
        </p:xfrm>
        <a:graphic>
          <a:graphicData uri="http://schemas.openxmlformats.org/drawingml/2006/table">
            <a:tbl>
              <a:tblPr/>
              <a:tblGrid>
                <a:gridCol w="2046287"/>
                <a:gridCol w="1338263"/>
                <a:gridCol w="1730375"/>
                <a:gridCol w="1438275"/>
              </a:tblGrid>
              <a:tr h="365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# cycles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cycles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 &amp; Store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smtClean="0">
                <a:latin typeface="Comic Sans MS"/>
              </a:rPr>
              <a:t>Solution</a:t>
            </a:r>
            <a:endParaRPr lang="en-US" altLang="en-US" kern="0" dirty="0" smtClean="0">
              <a:latin typeface="Comic Sans MS"/>
            </a:endParaRPr>
          </a:p>
        </p:txBody>
      </p:sp>
      <p:graphicFrame>
        <p:nvGraphicFramePr>
          <p:cNvPr id="8" name="Group 68"/>
          <p:cNvGraphicFramePr>
            <a:graphicFrameLocks/>
          </p:cNvGraphicFramePr>
          <p:nvPr/>
        </p:nvGraphicFramePr>
        <p:xfrm>
          <a:off x="457200" y="1143000"/>
          <a:ext cx="8229600" cy="2268539"/>
        </p:xfrm>
        <a:graphic>
          <a:graphicData uri="http://schemas.openxmlformats.org/drawingml/2006/table">
            <a:tbl>
              <a:tblPr/>
              <a:tblGrid>
                <a:gridCol w="1082675"/>
                <a:gridCol w="1212850"/>
                <a:gridCol w="1060450"/>
                <a:gridCol w="1203325"/>
                <a:gridCol w="1314450"/>
                <a:gridCol w="1087438"/>
                <a:gridCol w="1268412"/>
              </a:tblGrid>
              <a:tr h="57912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530 ps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468313" y="3502025"/>
            <a:ext cx="82073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7663" indent="-347663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2000" kern="0" smtClean="0">
                <a:solidFill>
                  <a:srgbClr val="000000"/>
                </a:solidFill>
              </a:rPr>
              <a:t>For fixed single-cycle implementation:</a:t>
            </a:r>
          </a:p>
          <a:p>
            <a:pPr lvl="1"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1800" kern="0" smtClean="0">
                <a:solidFill>
                  <a:srgbClr val="000000"/>
                </a:solidFill>
              </a:rPr>
              <a:t>Clock cycle =</a:t>
            </a:r>
          </a:p>
          <a:p>
            <a:pPr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2000" kern="0" smtClean="0">
                <a:solidFill>
                  <a:srgbClr val="000000"/>
                </a:solidFill>
              </a:rPr>
              <a:t>For multi-cycle implementation:</a:t>
            </a:r>
          </a:p>
          <a:p>
            <a:pPr lvl="1"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1800" kern="0" smtClean="0">
                <a:solidFill>
                  <a:srgbClr val="000000"/>
                </a:solidFill>
              </a:rPr>
              <a:t>Clock cycle =</a:t>
            </a:r>
          </a:p>
          <a:p>
            <a:pPr lvl="1"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1800" kern="0" smtClean="0">
                <a:solidFill>
                  <a:srgbClr val="000000"/>
                </a:solidFill>
              </a:rPr>
              <a:t>Average CPI =</a:t>
            </a:r>
          </a:p>
          <a:p>
            <a:pPr fontAlgn="base">
              <a:spcBef>
                <a:spcPct val="60000"/>
              </a:spcBef>
              <a:spcAft>
                <a:spcPct val="0"/>
              </a:spcAft>
              <a:defRPr/>
            </a:pPr>
            <a:r>
              <a:rPr lang="en-US" altLang="en-US" sz="2000" kern="0" smtClean="0">
                <a:solidFill>
                  <a:srgbClr val="000000"/>
                </a:solidFill>
              </a:rPr>
              <a:t>Speedup =</a:t>
            </a:r>
          </a:p>
        </p:txBody>
      </p:sp>
      <p:grpSp>
        <p:nvGrpSpPr>
          <p:cNvPr id="10" name="Group 1"/>
          <p:cNvGrpSpPr>
            <a:grpSpLocks/>
          </p:cNvGrpSpPr>
          <p:nvPr/>
        </p:nvGrpSpPr>
        <p:grpSpPr bwMode="auto">
          <a:xfrm>
            <a:off x="3600450" y="3141663"/>
            <a:ext cx="2936875" cy="215900"/>
            <a:chOff x="3600450" y="3141663"/>
            <a:chExt cx="2937510" cy="215900"/>
          </a:xfrm>
        </p:grpSpPr>
        <p:sp>
          <p:nvSpPr>
            <p:cNvPr id="11" name="Line 69"/>
            <p:cNvSpPr>
              <a:spLocks noChangeShapeType="1"/>
            </p:cNvSpPr>
            <p:nvPr/>
          </p:nvSpPr>
          <p:spPr bwMode="auto">
            <a:xfrm flipH="1">
              <a:off x="3600450" y="3249613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70"/>
            <p:cNvSpPr txBox="1">
              <a:spLocks noChangeArrowheads="1"/>
            </p:cNvSpPr>
            <p:nvPr/>
          </p:nvSpPr>
          <p:spPr bwMode="auto">
            <a:xfrm>
              <a:off x="4069080" y="3141663"/>
              <a:ext cx="2468880" cy="21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800" kern="0" smtClean="0">
                  <a:solidFill>
                    <a:srgbClr val="000000"/>
                  </a:solidFill>
                </a:rPr>
                <a:t>Decode and write PC</a:t>
              </a:r>
            </a:p>
          </p:txBody>
        </p:sp>
      </p:grp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2735263" y="5337175"/>
            <a:ext cx="462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</a:rPr>
              <a:t>0.4×4 + 0.2×5 + 0.1×4+ 0.2×3 + 0.1×2 = 3.8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2592388" y="4899025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kern="0" smtClean="0">
                <a:solidFill>
                  <a:srgbClr val="000000"/>
                </a:solidFill>
              </a:rPr>
              <a:t>max (200, 150, 180) = 200 ps (maximum delay at any step)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2592388" y="3968750"/>
            <a:ext cx="554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kern="0" smtClean="0">
                <a:solidFill>
                  <a:srgbClr val="000000"/>
                </a:solidFill>
              </a:rPr>
              <a:t>880 ps determined by longest delay (load instruction)</a:t>
            </a: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2051050" y="5803900"/>
            <a:ext cx="5060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000" kern="0" smtClean="0">
                <a:solidFill>
                  <a:srgbClr val="000000"/>
                </a:solidFill>
              </a:rPr>
              <a:t>880 ps / (3.8 × 200 ps) = 880 / 760 = 1.16</a:t>
            </a: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4708525" y="2789238"/>
            <a:ext cx="2927350" cy="215900"/>
            <a:chOff x="4709160" y="2788920"/>
            <a:chExt cx="2926080" cy="215900"/>
          </a:xfrm>
        </p:grpSpPr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5120640" y="2788920"/>
              <a:ext cx="2514600" cy="21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800" kern="0" smtClean="0">
                  <a:solidFill>
                    <a:srgbClr val="000000"/>
                  </a:solidFill>
                </a:rPr>
                <a:t>Compare and write PC</a:t>
              </a:r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 flipH="1">
              <a:off x="4709160" y="2896870"/>
              <a:ext cx="411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Identified Control Signals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990600"/>
          <a:ext cx="8229600" cy="5053101"/>
        </p:xfrm>
        <a:graphic>
          <a:graphicData uri="http://schemas.openxmlformats.org/drawingml/2006/table">
            <a:tbl>
              <a:tblPr firstRow="1" bandRow="1"/>
              <a:tblGrid>
                <a:gridCol w="1981200"/>
                <a:gridCol w="2743200"/>
                <a:gridCol w="3505200"/>
              </a:tblGrid>
              <a:tr h="42580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90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9049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9049">
                        <a:lumMod val="40000"/>
                        <a:lumOff val="60000"/>
                      </a:srgbClr>
                    </a:solidFill>
                  </a:tcPr>
                </a:tc>
              </a:tr>
              <a:tr h="70389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 smtClean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Decode / Operand Fetch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</a:tr>
              <a:tr h="6444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Decode/Operand Fetch</a:t>
                      </a:r>
                    </a:p>
                    <a:p>
                      <a:pPr algn="ctr"/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Enable</a:t>
                      </a:r>
                      <a:r>
                        <a:rPr lang="en-US" baseline="0" dirty="0" smtClean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4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Select the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</a:tr>
              <a:tr h="6444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Select the operation to be performed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714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 smtClean="0"/>
                        <a:t> / </a:t>
                      </a:r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Enable reading/writing</a:t>
                      </a:r>
                      <a:r>
                        <a:rPr lang="en-US" baseline="0" dirty="0" smtClean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</a:tr>
              <a:tr h="6444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Result 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Select the result to be written back to register 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47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2000" b="1" kern="1200" dirty="0" err="1" smtClean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 smtClean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Memory / Result 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dirty="0" smtClean="0"/>
                        <a:t>Select the next PC 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B4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490540" y="1238250"/>
          <a:ext cx="8207375" cy="4870490"/>
        </p:xfrm>
        <a:graphic>
          <a:graphicData uri="http://schemas.openxmlformats.org/drawingml/2006/table">
            <a:tbl>
              <a:tblPr/>
              <a:tblGrid>
                <a:gridCol w="1182687"/>
                <a:gridCol w="3578225"/>
                <a:gridCol w="3446463"/>
              </a:tblGrid>
              <a:tr h="36574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Signal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Effect when ‘0’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Effect when ‘1’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5354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RegDst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 register = Rt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 register = Rd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RegWrite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Destination register is written with the data value on BusW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ExtOp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16-bit immediate is zero-extended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16-bit immediate is sign-extended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ALUSrc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 ALU operand comes from the second register file output (BusB)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 ALU operand comes from the extended 16-bit immediate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MemRead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memory is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Data_out ← Memory[address]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MemWrite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memory is written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Memory[address] ← Data_in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54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MemtoReg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BusW = ALU result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BusW = Data_out from Memory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8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Beq, Bne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 ← PC + 4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 ← Branch target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branch is taken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54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 ← PC + 4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 ← Jump target address</a:t>
                      </a:r>
                    </a:p>
                  </a:txBody>
                  <a:tcPr marT="54856" marB="5485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53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>
                <a:latin typeface="Comic Sans MS"/>
              </a:rPr>
              <a:t>Main 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150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7" name="Group 288"/>
          <p:cNvGraphicFramePr>
            <a:graphicFrameLocks/>
          </p:cNvGraphicFramePr>
          <p:nvPr/>
        </p:nvGraphicFramePr>
        <p:xfrm>
          <a:off x="468315" y="1196977"/>
          <a:ext cx="8193087" cy="4359277"/>
        </p:xfrm>
        <a:graphic>
          <a:graphicData uri="http://schemas.openxmlformats.org/drawingml/2006/table">
            <a:tbl>
              <a:tblPr/>
              <a:tblGrid>
                <a:gridCol w="746879"/>
                <a:gridCol w="788565"/>
                <a:gridCol w="748615"/>
                <a:gridCol w="826777"/>
                <a:gridCol w="946627"/>
                <a:gridCol w="552342"/>
                <a:gridCol w="550606"/>
                <a:gridCol w="472445"/>
                <a:gridCol w="866727"/>
                <a:gridCol w="828514"/>
                <a:gridCol w="864990"/>
              </a:tblGrid>
              <a:tr h="67065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Dst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Src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Bne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toReg</a:t>
                      </a:r>
                    </a:p>
                  </a:txBody>
                  <a:tcPr marL="27432" marR="27432" marT="91453" marB="9145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= Rd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0=BusB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1=sign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slti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1=sign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andi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0=zero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0=zero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xori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0=zero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Rt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1=sign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1=sign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1=Imm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0=BusB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bne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0=BusB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2" marR="27432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71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>
                <a:latin typeface="Comic Sans MS"/>
              </a:rPr>
              <a:t>Main Control Signal Values</a:t>
            </a:r>
            <a:endParaRPr lang="en-US" altLang="en-US" kern="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781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2" y="1196977"/>
            <a:ext cx="5122863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RegDst	=	R-type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RegWrite	=	(sw + beq + bne + j)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ExtOp	=	(andi + ori + xori)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ALUSrc	=	(R-type + beq + bne) 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MemRead	=	lw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MemtoReg	=	lw</a:t>
            </a:r>
          </a:p>
          <a:p>
            <a:pPr marL="0" indent="0" eaLnBrk="1" hangingPunct="1">
              <a:spcBef>
                <a:spcPct val="80000"/>
              </a:spcBef>
              <a:buNone/>
              <a:tabLst>
                <a:tab pos="1600200" algn="l"/>
                <a:tab pos="2062163" algn="l"/>
              </a:tabLst>
              <a:defRPr/>
            </a:pPr>
            <a:r>
              <a:rPr lang="en-US" altLang="en-US" kern="0">
                <a:solidFill>
                  <a:srgbClr val="000000"/>
                </a:solidFill>
                <a:latin typeface="Arial"/>
              </a:rPr>
              <a:t>MemWrite	=	sw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>
                <a:latin typeface="Comic Sans MS"/>
              </a:rPr>
              <a:t>Logic Equations for Control Signals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651125" y="1916113"/>
            <a:ext cx="2470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651125" y="2565400"/>
            <a:ext cx="2089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2651125" y="3213100"/>
            <a:ext cx="25352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5759452" y="1341440"/>
            <a:ext cx="2881313" cy="4237037"/>
            <a:chOff x="5759450" y="1341438"/>
            <a:chExt cx="2881630" cy="423703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6024582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275407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527820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780232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7032645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283470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535882" y="4319588"/>
              <a:ext cx="0" cy="12588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5759450" y="1752600"/>
              <a:ext cx="2881630" cy="2789237"/>
            </a:xfrm>
            <a:prstGeom prst="roundRect">
              <a:avLst>
                <a:gd name="adj" fmla="val 11213"/>
              </a:avLst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067550" y="1477963"/>
              <a:ext cx="1588" cy="4587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645275" y="1341438"/>
              <a:ext cx="384175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600" kern="0">
                  <a:solidFill>
                    <a:srgbClr val="FF0000"/>
                  </a:solidFill>
                </a:rPr>
                <a:t>Op</a:t>
              </a:r>
              <a:r>
                <a:rPr lang="en-US" altLang="en-US" sz="1600" kern="0" baseline="30000">
                  <a:solidFill>
                    <a:srgbClr val="FF0000"/>
                  </a:solidFill>
                </a:rPr>
                <a:t>6</a:t>
              </a:r>
            </a:p>
          </p:txBody>
        </p: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5945188" y="2530475"/>
              <a:ext cx="168275" cy="960437"/>
              <a:chOff x="3865" y="1555"/>
              <a:chExt cx="106" cy="605"/>
            </a:xfrm>
          </p:grpSpPr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919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 rot="-5400000">
                <a:off x="3745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R-type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6161088" y="2530475"/>
              <a:ext cx="168275" cy="960437"/>
              <a:chOff x="3971" y="1555"/>
              <a:chExt cx="106" cy="605"/>
            </a:xfrm>
          </p:grpSpPr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4025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Text Box 26"/>
              <p:cNvSpPr txBox="1">
                <a:spLocks noChangeArrowheads="1"/>
              </p:cNvSpPr>
              <p:nvPr/>
            </p:nvSpPr>
            <p:spPr bwMode="auto">
              <a:xfrm rot="-5400000">
                <a:off x="3851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addi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Group 61"/>
            <p:cNvGrpSpPr>
              <a:grpSpLocks/>
            </p:cNvGrpSpPr>
            <p:nvPr/>
          </p:nvGrpSpPr>
          <p:grpSpPr bwMode="auto">
            <a:xfrm>
              <a:off x="6376988" y="2530475"/>
              <a:ext cx="169863" cy="960437"/>
              <a:chOff x="4077" y="1555"/>
              <a:chExt cx="107" cy="605"/>
            </a:xfrm>
          </p:grpSpPr>
          <p:sp>
            <p:nvSpPr>
              <p:cNvPr id="56" name="Line 27"/>
              <p:cNvSpPr>
                <a:spLocks noChangeShapeType="1"/>
              </p:cNvSpPr>
              <p:nvPr/>
            </p:nvSpPr>
            <p:spPr bwMode="auto">
              <a:xfrm>
                <a:off x="4131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7" name="Text Box 28"/>
              <p:cNvSpPr txBox="1">
                <a:spLocks noChangeArrowheads="1"/>
              </p:cNvSpPr>
              <p:nvPr/>
            </p:nvSpPr>
            <p:spPr bwMode="auto">
              <a:xfrm rot="-5400000">
                <a:off x="3958" y="1760"/>
                <a:ext cx="346" cy="1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slti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6604000" y="2530475"/>
              <a:ext cx="168275" cy="960437"/>
              <a:chOff x="4184" y="1555"/>
              <a:chExt cx="106" cy="605"/>
            </a:xfrm>
          </p:grpSpPr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>
                <a:off x="4237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Text Box 30"/>
              <p:cNvSpPr txBox="1">
                <a:spLocks noChangeArrowheads="1"/>
              </p:cNvSpPr>
              <p:nvPr/>
            </p:nvSpPr>
            <p:spPr bwMode="auto">
              <a:xfrm rot="-5400000">
                <a:off x="4064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andi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6821488" y="2530475"/>
              <a:ext cx="168275" cy="960437"/>
              <a:chOff x="4290" y="1555"/>
              <a:chExt cx="106" cy="605"/>
            </a:xfrm>
          </p:grpSpPr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>
                <a:off x="4343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4170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ori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64"/>
            <p:cNvGrpSpPr>
              <a:grpSpLocks/>
            </p:cNvGrpSpPr>
            <p:nvPr/>
          </p:nvGrpSpPr>
          <p:grpSpPr bwMode="auto">
            <a:xfrm>
              <a:off x="7037388" y="2530475"/>
              <a:ext cx="168275" cy="960437"/>
              <a:chOff x="4396" y="1555"/>
              <a:chExt cx="106" cy="605"/>
            </a:xfrm>
          </p:grpSpPr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>
                <a:off x="4449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 rot="-5400000">
                <a:off x="4276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xori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7240588" y="2530475"/>
              <a:ext cx="168275" cy="960437"/>
              <a:chOff x="4502" y="1555"/>
              <a:chExt cx="106" cy="605"/>
            </a:xfrm>
          </p:grpSpPr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4556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36"/>
              <p:cNvSpPr txBox="1">
                <a:spLocks noChangeArrowheads="1"/>
              </p:cNvSpPr>
              <p:nvPr/>
            </p:nvSpPr>
            <p:spPr bwMode="auto">
              <a:xfrm rot="-5400000">
                <a:off x="4382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lw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7456488" y="2530475"/>
              <a:ext cx="168275" cy="960437"/>
              <a:chOff x="4608" y="1555"/>
              <a:chExt cx="106" cy="605"/>
            </a:xfrm>
          </p:grpSpPr>
          <p:sp>
            <p:nvSpPr>
              <p:cNvPr id="46" name="Line 37"/>
              <p:cNvSpPr>
                <a:spLocks noChangeShapeType="1"/>
              </p:cNvSpPr>
              <p:nvPr/>
            </p:nvSpPr>
            <p:spPr bwMode="auto">
              <a:xfrm>
                <a:off x="4662" y="1555"/>
                <a:ext cx="0" cy="6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38"/>
              <p:cNvSpPr txBox="1">
                <a:spLocks noChangeArrowheads="1"/>
              </p:cNvSpPr>
              <p:nvPr/>
            </p:nvSpPr>
            <p:spPr bwMode="auto">
              <a:xfrm rot="-5400000">
                <a:off x="4488" y="1761"/>
                <a:ext cx="34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 anchorCtr="1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en-US" sz="1200" kern="0">
                    <a:solidFill>
                      <a:srgbClr val="000000"/>
                    </a:solidFill>
                  </a:rPr>
                  <a:t>sw</a:t>
                </a:r>
                <a:endParaRPr lang="en-US" altLang="en-US" sz="1200" kern="0" baseline="30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7997825" y="2519363"/>
              <a:ext cx="0" cy="30591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 rot="-5400000">
              <a:off x="7751763" y="4949825"/>
              <a:ext cx="5127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Beq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8213725" y="2519363"/>
              <a:ext cx="0" cy="30591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 rot="-5400000">
              <a:off x="7926388" y="4941888"/>
              <a:ext cx="549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Bne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 rot="-5400000">
              <a:off x="5592782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RegDst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 rot="-5400000">
              <a:off x="5846782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RegWrite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 rot="-5400000">
              <a:off x="6100782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ExtOp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 rot="-5400000">
              <a:off x="6354782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ALUSrc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 rot="-5400000">
              <a:off x="6607195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MemRead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 rot="-5400000">
              <a:off x="6861195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MemtoReg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 rot="-5400000">
              <a:off x="7115195" y="4937125"/>
              <a:ext cx="830262" cy="169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MemWrite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5843587" y="3490913"/>
              <a:ext cx="2706053" cy="8239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Logic Equations</a:t>
              </a:r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8429625" y="2519363"/>
              <a:ext cx="0" cy="30591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 rot="-5400000">
              <a:off x="8142288" y="4941888"/>
              <a:ext cx="549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1200" kern="0">
                  <a:solidFill>
                    <a:srgbClr val="FF0000"/>
                  </a:solidFill>
                </a:rPr>
                <a:t>J</a:t>
              </a:r>
              <a:endParaRPr lang="en-US" altLang="en-US" sz="1200" kern="0" baseline="30000">
                <a:solidFill>
                  <a:srgbClr val="FF0000"/>
                </a:solidFill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872162" y="1943100"/>
              <a:ext cx="2677477" cy="5937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</a:rPr>
                <a:t>Decoder</a:t>
              </a:r>
            </a:p>
          </p:txBody>
        </p:sp>
      </p:grpSp>
      <p:grpSp>
        <p:nvGrpSpPr>
          <p:cNvPr id="62" name="Group 71"/>
          <p:cNvGrpSpPr>
            <a:grpSpLocks/>
          </p:cNvGrpSpPr>
          <p:nvPr/>
        </p:nvGrpSpPr>
        <p:grpSpPr bwMode="auto">
          <a:xfrm>
            <a:off x="6024563" y="3490915"/>
            <a:ext cx="1517650" cy="828675"/>
            <a:chOff x="6024582" y="3490912"/>
            <a:chExt cx="1517631" cy="828676"/>
          </a:xfrm>
        </p:grpSpPr>
        <p:cxnSp>
          <p:nvCxnSpPr>
            <p:cNvPr id="63" name="Straight Connector 62"/>
            <p:cNvCxnSpPr>
              <a:stCxn id="60" idx="1"/>
              <a:endCxn id="13" idx="0"/>
            </p:cNvCxnSpPr>
            <p:nvPr/>
          </p:nvCxnSpPr>
          <p:spPr>
            <a:xfrm rot="16200000" flipH="1" flipV="1">
              <a:off x="5613418" y="3902076"/>
              <a:ext cx="828676" cy="635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64" name="Straight Connector 63"/>
            <p:cNvCxnSpPr>
              <a:stCxn id="48" idx="1"/>
              <a:endCxn id="17" idx="0"/>
            </p:cNvCxnSpPr>
            <p:nvPr/>
          </p:nvCxnSpPr>
          <p:spPr>
            <a:xfrm rot="16200000" flipH="1" flipV="1">
              <a:off x="6765135" y="3758408"/>
              <a:ext cx="828676" cy="2936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65" name="Straight Connector 64"/>
            <p:cNvCxnSpPr>
              <a:stCxn id="48" idx="1"/>
              <a:endCxn id="18" idx="0"/>
            </p:cNvCxnSpPr>
            <p:nvPr/>
          </p:nvCxnSpPr>
          <p:spPr>
            <a:xfrm rot="16200000" flipH="1" flipV="1">
              <a:off x="6890546" y="3883819"/>
              <a:ext cx="828676" cy="4286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46" idx="1"/>
              <a:endCxn id="19" idx="0"/>
            </p:cNvCxnSpPr>
            <p:nvPr/>
          </p:nvCxnSpPr>
          <p:spPr>
            <a:xfrm rot="16200000" flipH="1" flipV="1">
              <a:off x="7124700" y="3902076"/>
              <a:ext cx="828676" cy="635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860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7" name="Group 2"/>
          <p:cNvGraphicFramePr>
            <a:graphicFrameLocks/>
          </p:cNvGraphicFramePr>
          <p:nvPr/>
        </p:nvGraphicFramePr>
        <p:xfrm>
          <a:off x="1176340" y="1128715"/>
          <a:ext cx="4105275" cy="5108575"/>
        </p:xfrm>
        <a:graphic>
          <a:graphicData uri="http://schemas.openxmlformats.org/drawingml/2006/table">
            <a:tbl>
              <a:tblPr/>
              <a:tblGrid>
                <a:gridCol w="1014499"/>
                <a:gridCol w="1023676"/>
                <a:gridCol w="970045"/>
                <a:gridCol w="1097055"/>
              </a:tblGrid>
              <a:tr h="328625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</a:t>
                      </a: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2" marR="27432" marT="18288" marB="182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</a:t>
                      </a: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4-bit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Encoding</a:t>
                      </a: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318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ALUCtrl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4" marR="27434" marT="18288" marB="182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2" marR="27432" marT="18288" marB="182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slti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andi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xori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XOR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bne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2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4" marR="27434" marT="18288" marB="182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18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>
                <a:latin typeface="Comic Sans MS"/>
              </a:rPr>
              <a:t>ALU Control Truth Table</a:t>
            </a:r>
          </a:p>
        </p:txBody>
      </p:sp>
      <p:sp>
        <p:nvSpPr>
          <p:cNvPr id="9" name="Text Box 119"/>
          <p:cNvSpPr txBox="1">
            <a:spLocks noChangeArrowheads="1"/>
          </p:cNvSpPr>
          <p:nvPr/>
        </p:nvSpPr>
        <p:spPr bwMode="auto">
          <a:xfrm>
            <a:off x="5630863" y="3154363"/>
            <a:ext cx="2836862" cy="16430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Other ALU control encodings are also possible. The idea is to choose a binary encoding that will simplify the logic</a:t>
            </a:r>
          </a:p>
        </p:txBody>
      </p:sp>
      <p:sp>
        <p:nvSpPr>
          <p:cNvPr id="10" name="Text Box 122"/>
          <p:cNvSpPr txBox="1">
            <a:spLocks noChangeArrowheads="1"/>
          </p:cNvSpPr>
          <p:nvPr/>
        </p:nvSpPr>
        <p:spPr bwMode="auto">
          <a:xfrm>
            <a:off x="5630865" y="1785938"/>
            <a:ext cx="2847975" cy="11858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The 4-bit ALUCtrl is encoded according to the ALU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9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12/15/2016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55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 dirty="0"/>
              <a:t>Dr. Hadi Hassan                                                              </a:t>
            </a:r>
            <a:r>
              <a:rPr lang="en-US" altLang="en-US" dirty="0">
                <a:solidFill>
                  <a:prstClr val="black"/>
                </a:solidFill>
                <a:latin typeface="Garamond"/>
              </a:rPr>
              <a:t>Processor: </a:t>
            </a:r>
            <a:r>
              <a:rPr lang="en-US" altLang="en-US" dirty="0" err="1">
                <a:solidFill>
                  <a:prstClr val="black"/>
                </a:solidFill>
                <a:latin typeface="Garamond"/>
              </a:rPr>
              <a:t>Datapath</a:t>
            </a:r>
            <a:endParaRPr lang="en-US" altLang="en-US" dirty="0">
              <a:solidFill>
                <a:prstClr val="black"/>
              </a:solidFill>
              <a:latin typeface="Garamond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Generating Control Signals: </a:t>
            </a:r>
            <a:r>
              <a:rPr kumimoji="0" lang="en-US" sz="4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Idea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control signals are generated based on the instruction to be executed: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Opcode </a:t>
            </a: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 Instruction Format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Example: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R-Format instruction 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 = 1 (use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) )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R-Type instruction has additional information: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The 6-bit "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" (function code,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) field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Idea: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B400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Design a combinatorial circuit to generate these signals based on Opcode and possibly Function code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A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control unit 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Wingdings" pitchFamily="2" charset="2"/>
              </a:rPr>
              <a:t>is needed (a draft design is shown next)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6349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67200" y="2016780"/>
            <a:ext cx="4284130" cy="599421"/>
            <a:chOff x="4267200" y="2016780"/>
            <a:chExt cx="4284130" cy="599421"/>
          </a:xfrm>
        </p:grpSpPr>
        <p:grpSp>
          <p:nvGrpSpPr>
            <p:cNvPr id="10" name="Group 9"/>
            <p:cNvGrpSpPr/>
            <p:nvPr/>
          </p:nvGrpSpPr>
          <p:grpSpPr>
            <a:xfrm>
              <a:off x="4267200" y="2286000"/>
              <a:ext cx="4284130" cy="330201"/>
              <a:chOff x="1828800" y="3860800"/>
              <a:chExt cx="4284130" cy="33020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28800" y="3860800"/>
                <a:ext cx="838199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opcode</a:t>
                </a:r>
                <a:endParaRPr kumimoji="0" lang="en-S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66999" y="3860800"/>
                <a:ext cx="664633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rs</a:t>
                </a:r>
                <a:endParaRPr kumimoji="0" lang="en-S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31633" y="3860800"/>
                <a:ext cx="647700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rt</a:t>
                </a:r>
                <a:endParaRPr kumimoji="0" lang="en-S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79333" y="3860800"/>
                <a:ext cx="647700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rd</a:t>
                </a:r>
                <a:endParaRPr kumimoji="0" lang="en-S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7033" y="3860800"/>
                <a:ext cx="647700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shamt</a:t>
                </a:r>
                <a:endParaRPr kumimoji="0" lang="en-SG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74732" y="3860801"/>
                <a:ext cx="838198" cy="33020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Courier New" pitchFamily="49" charset="0"/>
                  </a:rPr>
                  <a:t>funct</a:t>
                </a:r>
                <a:endParaRPr kumimoji="0" lang="en-S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417734" y="2024390"/>
              <a:ext cx="647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[15:11]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08381" y="2016780"/>
              <a:ext cx="647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[5:0]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2821</Words>
  <Application>Microsoft Office PowerPoint</Application>
  <PresentationFormat>On-screen Show (4:3)</PresentationFormat>
  <Paragraphs>1290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Comic Sans MS</vt:lpstr>
      <vt:lpstr>Courier New</vt:lpstr>
      <vt:lpstr>Garamond</vt:lpstr>
      <vt:lpstr>Times New Roman</vt:lpstr>
      <vt:lpstr>Verdana</vt:lpstr>
      <vt:lpstr>Wingdings</vt:lpstr>
      <vt:lpstr>1_Default Design</vt:lpstr>
      <vt:lpstr>2_Default Design</vt:lpstr>
      <vt:lpstr>3_Default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Alternative: Multicycle Implementation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 Saadi</dc:creator>
  <cp:lastModifiedBy>Hadi Alsaadi</cp:lastModifiedBy>
  <cp:revision>10</cp:revision>
  <dcterms:created xsi:type="dcterms:W3CDTF">2016-12-09T17:32:19Z</dcterms:created>
  <dcterms:modified xsi:type="dcterms:W3CDTF">2016-12-15T10:46:27Z</dcterms:modified>
</cp:coreProperties>
</file>