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3"/>
  </p:notesMasterIdLst>
  <p:sldIdLst>
    <p:sldId id="257" r:id="rId3"/>
    <p:sldId id="258" r:id="rId4"/>
    <p:sldId id="270" r:id="rId5"/>
    <p:sldId id="271" r:id="rId6"/>
    <p:sldId id="269" r:id="rId7"/>
    <p:sldId id="268" r:id="rId8"/>
    <p:sldId id="259" r:id="rId9"/>
    <p:sldId id="267" r:id="rId10"/>
    <p:sldId id="266" r:id="rId11"/>
    <p:sldId id="265" r:id="rId12"/>
    <p:sldId id="264" r:id="rId13"/>
    <p:sldId id="260" r:id="rId14"/>
    <p:sldId id="272" r:id="rId15"/>
    <p:sldId id="273" r:id="rId16"/>
    <p:sldId id="274" r:id="rId17"/>
    <p:sldId id="263" r:id="rId18"/>
    <p:sldId id="286" r:id="rId19"/>
    <p:sldId id="287" r:id="rId20"/>
    <p:sldId id="288" r:id="rId21"/>
    <p:sldId id="262" r:id="rId22"/>
    <p:sldId id="310" r:id="rId23"/>
    <p:sldId id="289" r:id="rId24"/>
    <p:sldId id="305" r:id="rId25"/>
    <p:sldId id="306" r:id="rId26"/>
    <p:sldId id="300" r:id="rId27"/>
    <p:sldId id="301" r:id="rId28"/>
    <p:sldId id="302" r:id="rId29"/>
    <p:sldId id="307" r:id="rId30"/>
    <p:sldId id="303" r:id="rId31"/>
    <p:sldId id="30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ABA12-56A6-4607-B3EB-59426DEB0E85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C9351-690F-44B6-9E8A-D5FB7CD66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1879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3149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422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311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3334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6078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0407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8173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3954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5661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735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3175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7853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075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2048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6482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2333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01180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5420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3754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5953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43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82251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851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923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682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4167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295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892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1222A-E56E-41D4-B490-65139F1150F2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784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it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CE894C-5B20-4BDD-A786-E30C09B99A78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668430-B1DB-41E4-A0AD-741080AEC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94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85442F-35C8-41B3-A424-7B62BC96C2C8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0B36155-C60C-43D0-BA9F-BAF731C7F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55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6CF32E-D850-4667-8986-EB028EA6DF1F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A2B480-8033-48D5-A1AF-CC37B4E1E4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8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53848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5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143000"/>
            <a:ext cx="109728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255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it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CE894C-5B20-4BDD-A786-E30C09B99A78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668430-B1DB-41E4-A0AD-741080AEC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73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A3EBBD0-292E-4F89-A14E-0409559AB982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590AAA-E2FA-4FEC-A17E-CDC0B5127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1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B89E35-2B22-4ACF-AF0D-150ABDB3EF4A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2D91427-D4E2-4C76-B9F2-E96AFF698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83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590DA5F-F26E-432C-990D-4D586F3A9B8C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3547278-D905-46B7-B302-4A201ED81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674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3DDBFB-3EA3-455A-8A25-668E44EAB9E6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8D1C8F-B135-4C50-8B9E-0AA8DEEC3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141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13CE3C-1111-4CF0-9339-005DB4A2281C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37FA6C2-7BC4-4F7C-A5F2-A1813BFD3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81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A3EBBD0-292E-4F89-A14E-0409559AB982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590AAA-E2FA-4FEC-A17E-CDC0B5127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849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9E8FBF-09DC-4888-A1EA-595AA3881778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F21572A-1F78-47D9-8DC5-EC19DB87F9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619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7D93C6-99F9-4ED3-A7A5-8F011540D692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76E8DCA-3F6C-40A6-BFCF-10199F4E4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378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79650E-3745-4795-97A3-4E7CAD659242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CC7397-8DB6-4955-917F-B068B69A7F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48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85442F-35C8-41B3-A424-7B62BC96C2C8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0B36155-C60C-43D0-BA9F-BAF731C7F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12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6CF32E-D850-4667-8986-EB028EA6DF1F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A2B480-8033-48D5-A1AF-CC37B4E1E4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534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53848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1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143000"/>
            <a:ext cx="109728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3217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B89E35-2B22-4ACF-AF0D-150ABDB3EF4A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2D91427-D4E2-4C76-B9F2-E96AFF698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47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590DA5F-F26E-432C-990D-4D586F3A9B8C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3547278-D905-46B7-B302-4A201ED81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29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3DDBFB-3EA3-455A-8A25-668E44EAB9E6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8D1C8F-B135-4C50-8B9E-0AA8DEEC3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7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13CE3C-1111-4CF0-9339-005DB4A2281C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37FA6C2-7BC4-4F7C-A5F2-A1813BFD3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07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9E8FBF-09DC-4888-A1EA-595AA3881778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F21572A-1F78-47D9-8DC5-EC19DB87F9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C7D93C6-99F9-4ED3-A7A5-8F011540D692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76E8DCA-3F6C-40A6-BFCF-10199F4E4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91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79650E-3745-4795-97A3-4E7CAD659242}" type="datetime1">
              <a:rPr lang="en-US"/>
              <a:pPr>
                <a:defRPr/>
              </a:pPr>
              <a:t>12/20/2016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CC7397-8DB6-4955-917F-B068B69A7F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02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rcuit"/>
          <p:cNvPicPr>
            <a:picLocks noChangeAspect="1" noChangeArrowheads="1"/>
          </p:cNvPicPr>
          <p:nvPr/>
        </p:nvPicPr>
        <p:blipFill>
          <a:blip r:embed="rId15">
            <a:lum bright="24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solidFill>
                  <a:srgbClr val="000000"/>
                </a:solidFill>
                <a:latin typeface="+mn-lt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4063ED-1930-4118-A813-384B023564B7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12/20/2016</a:t>
            </a:fld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solidFill>
                  <a:srgbClr val="000000"/>
                </a:solidFill>
                <a:latin typeface="+mn-lt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5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CC112B-D1E7-41D9-81AE-25A142357A0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63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›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›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rcuit"/>
          <p:cNvPicPr>
            <a:picLocks noChangeAspect="1" noChangeArrowheads="1"/>
          </p:cNvPicPr>
          <p:nvPr/>
        </p:nvPicPr>
        <p:blipFill>
          <a:blip r:embed="rId15">
            <a:lum bright="24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solidFill>
                  <a:srgbClr val="000000"/>
                </a:solidFill>
                <a:latin typeface="+mn-lt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4063ED-1930-4118-A813-384B023564B7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12/20/2016</a:t>
            </a:fld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solidFill>
                  <a:srgbClr val="000000"/>
                </a:solidFill>
                <a:latin typeface="+mn-lt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5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CC112B-D1E7-41D9-81AE-25A142357A0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1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›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›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Computer Architecture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By </a:t>
            </a:r>
          </a:p>
          <a:p>
            <a:r>
              <a:rPr lang="en-US" altLang="en-US" dirty="0" err="1" smtClean="0"/>
              <a:t>Dr.Hadi</a:t>
            </a:r>
            <a:r>
              <a:rPr lang="en-US" altLang="en-US" dirty="0" smtClean="0"/>
              <a:t> Hassan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60311" y="2568860"/>
            <a:ext cx="9444251" cy="884024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+mj-ea"/>
                <a:cs typeface="Arial"/>
              </a:rPr>
              <a:t>Integer Multiplication and Division</a:t>
            </a:r>
          </a:p>
        </p:txBody>
      </p:sp>
    </p:spTree>
    <p:extLst>
      <p:ext uri="{BB962C8B-B14F-4D97-AF65-F5344CB8AC3E}">
        <p14:creationId xmlns:p14="http://schemas.microsoft.com/office/powerpoint/2010/main" val="41755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295" y="777921"/>
            <a:ext cx="792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Since both $prod and $</a:t>
            </a:r>
            <a:r>
              <a:rPr lang="en-US" sz="2400" dirty="0" err="1" smtClean="0"/>
              <a:t>Mplier</a:t>
            </a:r>
            <a:r>
              <a:rPr lang="en-US" sz="2400" dirty="0" smtClean="0"/>
              <a:t> are  shifted right, and the L.H. $prod is 0’s at initial state,  the $</a:t>
            </a:r>
            <a:r>
              <a:rPr lang="en-US" sz="2400" dirty="0" err="1" smtClean="0"/>
              <a:t>Mplier</a:t>
            </a:r>
            <a:r>
              <a:rPr lang="en-US" sz="2400" dirty="0" smtClean="0"/>
              <a:t> can be loaded in the right half of the $prod. This eliminates the $</a:t>
            </a:r>
            <a:r>
              <a:rPr lang="en-US" sz="2400" dirty="0" err="1" smtClean="0"/>
              <a:t>Mplier</a:t>
            </a:r>
            <a:r>
              <a:rPr lang="en-US" sz="2400" dirty="0" smtClean="0"/>
              <a:t> register, and therefore simplify the hardware.</a:t>
            </a:r>
            <a:endParaRPr lang="en-US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99696" y="201320"/>
            <a:ext cx="7793038" cy="46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/>
            <a:r>
              <a:rPr lang="en-US" altLang="en-US" sz="2800" kern="0" dirty="0">
                <a:solidFill>
                  <a:srgbClr val="C00000"/>
                </a:solidFill>
              </a:rPr>
              <a:t>3</a:t>
            </a:r>
            <a:r>
              <a:rPr lang="en-US" altLang="en-US" sz="2800" kern="0" dirty="0" smtClean="0">
                <a:solidFill>
                  <a:srgbClr val="C00000"/>
                </a:solidFill>
              </a:rPr>
              <a:t>. Third Version of Multiplication </a:t>
            </a:r>
            <a:endParaRPr lang="en-US" altLang="en-US" sz="2800" kern="0" dirty="0">
              <a:solidFill>
                <a:srgbClr val="C00000"/>
              </a:solidFill>
            </a:endParaRPr>
          </a:p>
        </p:txBody>
      </p:sp>
      <p:pic>
        <p:nvPicPr>
          <p:cNvPr id="8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068" y="350308"/>
            <a:ext cx="4876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 descr="f03-06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07" y="2461881"/>
            <a:ext cx="5340350" cy="272256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460501" y="5311580"/>
            <a:ext cx="4297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Multiplier (shifts right)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 rot="5400000">
            <a:off x="2813844" y="4875675"/>
            <a:ext cx="457200" cy="274637"/>
          </a:xfrm>
          <a:prstGeom prst="leftArrow">
            <a:avLst>
              <a:gd name="adj1" fmla="val 50000"/>
              <a:gd name="adj2" fmla="val 41619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 rot="5400000">
            <a:off x="3607692" y="4891595"/>
            <a:ext cx="457200" cy="274637"/>
          </a:xfrm>
          <a:prstGeom prst="leftArrow">
            <a:avLst>
              <a:gd name="adj1" fmla="val 50000"/>
              <a:gd name="adj2" fmla="val 41619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8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36299"/>
              </p:ext>
            </p:extLst>
          </p:nvPr>
        </p:nvGraphicFramePr>
        <p:xfrm>
          <a:off x="627796" y="109181"/>
          <a:ext cx="10649804" cy="61638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2063"/>
                <a:gridCol w="3866056"/>
                <a:gridCol w="1611763"/>
                <a:gridCol w="2129961"/>
                <a:gridCol w="2129961"/>
              </a:tblGrid>
              <a:tr h="395777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Mcand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=0110; $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Mplier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=0101; $Prod= 00011110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Iteration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Step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$</a:t>
                      </a:r>
                      <a:r>
                        <a:rPr lang="en-US" sz="1600" b="1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Mcand</a:t>
                      </a:r>
                      <a:endParaRPr lang="en-US" sz="16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$Product</a:t>
                      </a:r>
                    </a:p>
                  </a:txBody>
                  <a:tcPr marL="68580" marR="68580" marT="0" marB="0"/>
                </a:tc>
              </a:tr>
              <a:tr h="2568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initial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0000 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0101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655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1" dirty="0" smtClean="0"/>
                        <a:t>a.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$Mplier0= 1;</a:t>
                      </a:r>
                    </a:p>
                    <a:p>
                      <a:r>
                        <a:rPr lang="en-US" sz="1600" b="1" dirty="0" smtClean="0"/>
                        <a:t>(L.H</a:t>
                      </a:r>
                      <a:r>
                        <a:rPr lang="en-US" sz="1600" b="1" baseline="0" dirty="0" smtClean="0"/>
                        <a:t> )</a:t>
                      </a:r>
                      <a:r>
                        <a:rPr lang="en-US" sz="1600" b="1" dirty="0" smtClean="0"/>
                        <a:t>$Prod=(L.H)$Prod+$</a:t>
                      </a:r>
                      <a:r>
                        <a:rPr lang="en-US" sz="1600" b="1" dirty="0" err="1" smtClean="0"/>
                        <a:t>Mcand</a:t>
                      </a:r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b.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  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$Prod</a:t>
                      </a:r>
                      <a:r>
                        <a:rPr lang="en-US" sz="1600" b="1" dirty="0" smtClean="0"/>
                        <a:t> ( Shift Right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 -------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-------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</a:t>
                      </a:r>
                      <a:endParaRPr lang="en-US" sz="16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/>
                        <a:t>0110 </a:t>
                      </a:r>
                      <a:r>
                        <a:rPr lang="en-US" sz="1600" b="1" u="sng" dirty="0" smtClean="0"/>
                        <a:t>0101</a:t>
                      </a:r>
                    </a:p>
                    <a:p>
                      <a:pPr algn="ctr"/>
                      <a:r>
                        <a:rPr lang="en-US" sz="1600" b="1" dirty="0" smtClean="0"/>
                        <a:t> 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sz="1600" b="1" dirty="0" smtClean="0"/>
                        <a:t>0</a:t>
                      </a:r>
                      <a:r>
                        <a:rPr lang="en-US" sz="1600" b="1" u="sng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/>
                </a:tc>
              </a:tr>
              <a:tr h="28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 iteration 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0011 00</a:t>
                      </a:r>
                      <a:r>
                        <a:rPr lang="en-US" sz="1600" b="1" u="sng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200" b="1" u="sng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19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1" dirty="0" smtClean="0"/>
                        <a:t>a.$Mplier0= 0;    no operation</a:t>
                      </a:r>
                    </a:p>
                    <a:p>
                      <a:r>
                        <a:rPr lang="en-US" sz="1600" b="1" dirty="0" smtClean="0"/>
                        <a:t>b. $Prod ( Shift Right 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-------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--------</a:t>
                      </a:r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sz="1600" b="1" dirty="0" smtClean="0"/>
                        <a:t>0</a:t>
                      </a:r>
                      <a:r>
                        <a:rPr lang="en-US" sz="1600" b="1" baseline="0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600" b="1" baseline="0" dirty="0" smtClean="0"/>
                        <a:t>100</a:t>
                      </a:r>
                      <a:r>
                        <a:rPr lang="en-US" sz="1600" b="1" u="sng" baseline="0" dirty="0" smtClean="0"/>
                        <a:t>1</a:t>
                      </a:r>
                      <a:endParaRPr lang="en-US" sz="1600" b="1" u="sng" dirty="0" smtClean="0"/>
                    </a:p>
                  </a:txBody>
                  <a:tcPr/>
                </a:tc>
              </a:tr>
              <a:tr h="286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 iteration 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0001 10</a:t>
                      </a:r>
                      <a:r>
                        <a:rPr lang="en-US" sz="1600" b="1" u="sng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</a:t>
                      </a:r>
                      <a:endParaRPr lang="en-US" sz="1600" b="1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655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 $Mplier0= 1;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(L.H )$Prod=(L.H)$Prod+$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Mcand</a:t>
                      </a:r>
                      <a:endPara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b.$Prod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 Shift Right 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endParaRPr lang="en-US" sz="1600" b="1" dirty="0" smtClean="0"/>
                    </a:p>
                    <a:p>
                      <a:pPr algn="ctr"/>
                      <a:r>
                        <a:rPr lang="en-US" sz="1600" b="1" dirty="0" smtClean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           0110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sz="1600" b="1" dirty="0" smtClean="0"/>
                        <a:t>11 10</a:t>
                      </a:r>
                      <a:r>
                        <a:rPr lang="en-US" sz="1600" b="1" u="sng" dirty="0" smtClean="0"/>
                        <a:t>01</a:t>
                      </a:r>
                    </a:p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001</a:t>
                      </a:r>
                      <a:r>
                        <a:rPr lang="en-US" sz="1600" b="1" dirty="0" smtClean="0"/>
                        <a:t>1 1100</a:t>
                      </a:r>
                      <a:endParaRPr lang="en-US" sz="1600" b="1" u="sng" dirty="0" smtClean="0"/>
                    </a:p>
                  </a:txBody>
                  <a:tcPr/>
                </a:tc>
              </a:tr>
              <a:tr h="305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of iteration 3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 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001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1 1100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19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a.$Mplier0= 0;    no operation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b.$Prod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 Shift Right 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------------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------------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-------------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--------   --------</a:t>
                      </a:r>
                    </a:p>
                    <a:p>
                      <a:pPr algn="ctr"/>
                      <a:r>
                        <a:rPr lang="en-US" dirty="0" smtClean="0"/>
                        <a:t>---------  --------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0001 1110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151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of iteration 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0001 1110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6854" y="395785"/>
            <a:ext cx="11081982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</a:pPr>
            <a:r>
              <a:rPr lang="en-US" altLang="en-US" sz="3200" dirty="0" smtClean="0">
                <a:solidFill>
                  <a:srgbClr val="FF0000"/>
                </a:solidFill>
                <a:latin typeface="+mj-lt"/>
              </a:rPr>
              <a:t>Signed Multiplication</a:t>
            </a:r>
            <a:endParaRPr lang="en-US" altLang="en-US" sz="3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71098" y="978809"/>
            <a:ext cx="11307170" cy="519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 far, we have dealt with unsigned integer multiplication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 Attempt: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Convert multiplier and multiplicand into positive numbers</a:t>
            </a:r>
          </a:p>
          <a:p>
            <a:pPr marL="1144588" marR="0" lvl="2" indent="-23177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If negative then obtain the 2's complement and remember the sign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Perform unsigned multiplication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Compute the sign of the product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If product sign &lt; 0 then obtain the 2's complement of the product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Better Version: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Use the unsigned multiplication hardware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When shifting right, 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extend the sign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of the product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If multiplier is negative, the 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last step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should be a 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subtract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81757"/>
            <a:ext cx="10024281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Arial"/>
              </a:rPr>
              <a:t>Signed Multiplication (Pencil &amp; Paper)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89025"/>
            <a:ext cx="82296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2333625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Case 1: Positive Multiplier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2333625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Multiplicand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1100</a:t>
            </a:r>
            <a:r>
              <a:rPr kumimoji="0" lang="en-US" altLang="en-US" sz="20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-4</a:t>
            </a:r>
            <a:endParaRPr kumimoji="0" lang="en-US" altLang="en-US" sz="20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2333625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Multiplier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×   0101</a:t>
            </a:r>
            <a:r>
              <a:rPr kumimoji="0" lang="en-US" altLang="en-US" sz="20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+5</a:t>
            </a:r>
            <a:endParaRPr kumimoji="0" lang="en-US" altLang="en-US" sz="20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2333625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1111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1100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2333625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1100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2333625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11101100</a:t>
            </a:r>
            <a:r>
              <a:rPr kumimoji="0" lang="en-US" altLang="en-US" sz="20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-20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2333625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Case 2: Negative Multiplier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2333625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Multiplicand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1100</a:t>
            </a:r>
            <a:r>
              <a:rPr kumimoji="0" lang="en-US" altLang="en-US" sz="20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-4</a:t>
            </a:r>
            <a:endParaRPr kumimoji="0" lang="en-US" altLang="en-US" sz="20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2333625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Multiplier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×   1101</a:t>
            </a:r>
            <a:r>
              <a:rPr kumimoji="0" lang="en-US" altLang="en-US" sz="20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-3</a:t>
            </a:r>
            <a:endParaRPr kumimoji="0" lang="en-US" altLang="en-US" sz="20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2333625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1111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1100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2333625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1100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2333625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00100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(2's complement of 1100)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2333625" algn="l"/>
              </a:tabLst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00001100</a:t>
            </a:r>
            <a:r>
              <a:rPr kumimoji="0" lang="en-US" altLang="en-US" sz="20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+12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808288" y="2276475"/>
            <a:ext cx="21240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808288" y="3068638"/>
            <a:ext cx="21240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843213" y="2384425"/>
            <a:ext cx="649287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63600" y="2493963"/>
            <a:ext cx="15843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Sign-extension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592388" y="2492375"/>
            <a:ext cx="250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2843213" y="2673350"/>
            <a:ext cx="3603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627313" y="281622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808288" y="4797425"/>
            <a:ext cx="21240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808288" y="5876925"/>
            <a:ext cx="21240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AutoShape 17"/>
          <p:cNvSpPr>
            <a:spLocks/>
          </p:cNvSpPr>
          <p:nvPr/>
        </p:nvSpPr>
        <p:spPr bwMode="auto">
          <a:xfrm>
            <a:off x="2482850" y="2420938"/>
            <a:ext cx="73025" cy="468312"/>
          </a:xfrm>
          <a:prstGeom prst="leftBrace">
            <a:avLst>
              <a:gd name="adj1" fmla="val 5344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2843213" y="4903788"/>
            <a:ext cx="649287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592388" y="5011738"/>
            <a:ext cx="250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63600" y="5013325"/>
            <a:ext cx="15843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Sign-extension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2843213" y="5192713"/>
            <a:ext cx="3603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627313" y="5335588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AutoShape 23"/>
          <p:cNvSpPr>
            <a:spLocks/>
          </p:cNvSpPr>
          <p:nvPr/>
        </p:nvSpPr>
        <p:spPr bwMode="auto">
          <a:xfrm>
            <a:off x="2484438" y="4940300"/>
            <a:ext cx="73025" cy="468313"/>
          </a:xfrm>
          <a:prstGeom prst="leftBrace">
            <a:avLst>
              <a:gd name="adj1" fmla="val 5344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108075"/>
            <a:ext cx="8229600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ALU produces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32-bit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result +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Sign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bit 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Check for overflow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No overflow 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Extend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sign-bit of result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Overflow 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Invert extended 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sign bit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7782"/>
            <a:ext cx="9737678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Arial"/>
              </a:rPr>
              <a:t>Sequential Signed Multiplier</a:t>
            </a:r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5514976" y="1083202"/>
            <a:ext cx="4335463" cy="4881563"/>
            <a:chOff x="2608" y="799"/>
            <a:chExt cx="2731" cy="3075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740" y="1715"/>
              <a:ext cx="2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= 0</a:t>
              </a: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309" y="1490"/>
              <a:ext cx="53" cy="5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59" y="799"/>
              <a:ext cx="545" cy="187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3810" y="1708"/>
              <a:ext cx="1043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LO[0]?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608" y="2182"/>
              <a:ext cx="2109" cy="4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First 31 iterations: HI = HI + Multiplicand</a:t>
              </a:r>
            </a:p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Last iteration: HI </a:t>
              </a: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= HI – Multiplicand</a:t>
              </a: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3787" y="3226"/>
              <a:ext cx="1086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r>
                <a:rPr kumimoji="0" lang="en-US" altLang="en-US" sz="14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Repetition?</a:t>
              </a: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4059" y="3702"/>
              <a:ext cx="532" cy="172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538" y="1718"/>
              <a:ext cx="2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= 1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5080" y="3226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445" y="3524"/>
              <a:ext cx="3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3" idx="1"/>
              <a:endCxn id="14" idx="0"/>
            </p:cNvCxnSpPr>
            <p:nvPr/>
          </p:nvCxnSpPr>
          <p:spPr bwMode="auto">
            <a:xfrm rot="10800000" flipV="1">
              <a:off x="3663" y="1896"/>
              <a:ext cx="141" cy="280"/>
            </a:xfrm>
            <a:prstGeom prst="bentConnector2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6"/>
            <p:cNvCxnSpPr>
              <a:cxnSpLocks noChangeShapeType="1"/>
              <a:stCxn id="26" idx="2"/>
              <a:endCxn id="13" idx="0"/>
            </p:cNvCxnSpPr>
            <p:nvPr/>
          </p:nvCxnSpPr>
          <p:spPr bwMode="auto">
            <a:xfrm>
              <a:off x="4332" y="1404"/>
              <a:ext cx="0" cy="29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7"/>
            <p:cNvCxnSpPr>
              <a:cxnSpLocks noChangeShapeType="1"/>
              <a:stCxn id="14" idx="2"/>
              <a:endCxn id="27" idx="0"/>
            </p:cNvCxnSpPr>
            <p:nvPr/>
          </p:nvCxnSpPr>
          <p:spPr bwMode="auto">
            <a:xfrm rot="16200000" flipH="1">
              <a:off x="3872" y="2387"/>
              <a:ext cx="252" cy="669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8"/>
            <p:cNvCxnSpPr>
              <a:cxnSpLocks noChangeShapeType="1"/>
              <a:stCxn id="13" idx="3"/>
              <a:endCxn id="27" idx="0"/>
            </p:cNvCxnSpPr>
            <p:nvPr/>
          </p:nvCxnSpPr>
          <p:spPr bwMode="auto">
            <a:xfrm flipH="1">
              <a:off x="4332" y="1896"/>
              <a:ext cx="527" cy="952"/>
            </a:xfrm>
            <a:prstGeom prst="bentConnector4">
              <a:avLst>
                <a:gd name="adj1" fmla="val -25995"/>
                <a:gd name="adj2" fmla="val 86764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9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flipH="1">
              <a:off x="4325" y="3607"/>
              <a:ext cx="5" cy="8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0"/>
            <p:cNvCxnSpPr>
              <a:cxnSpLocks noChangeShapeType="1"/>
              <a:stCxn id="15" idx="3"/>
              <a:endCxn id="11" idx="6"/>
            </p:cNvCxnSpPr>
            <p:nvPr/>
          </p:nvCxnSpPr>
          <p:spPr bwMode="auto">
            <a:xfrm flipH="1" flipV="1">
              <a:off x="4362" y="1519"/>
              <a:ext cx="517" cy="1895"/>
            </a:xfrm>
            <a:prstGeom prst="bentConnector3">
              <a:avLst>
                <a:gd name="adj1" fmla="val -90718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334" y="1161"/>
              <a:ext cx="1995" cy="2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HI = 0, LO = Multiplier 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447" y="2854"/>
              <a:ext cx="1769" cy="20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Shift Right (Sign, HI, LO) 1 bit</a:t>
              </a:r>
            </a:p>
          </p:txBody>
        </p:sp>
        <p:cxnSp>
          <p:nvCxnSpPr>
            <p:cNvPr id="28" name="AutoShape 23"/>
            <p:cNvCxnSpPr>
              <a:cxnSpLocks noChangeShapeType="1"/>
              <a:stCxn id="12" idx="2"/>
              <a:endCxn id="26" idx="0"/>
            </p:cNvCxnSpPr>
            <p:nvPr/>
          </p:nvCxnSpPr>
          <p:spPr bwMode="auto">
            <a:xfrm>
              <a:off x="4332" y="992"/>
              <a:ext cx="0" cy="16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4"/>
            <p:cNvCxnSpPr>
              <a:cxnSpLocks noChangeShapeType="1"/>
              <a:stCxn id="27" idx="2"/>
              <a:endCxn id="15" idx="0"/>
            </p:cNvCxnSpPr>
            <p:nvPr/>
          </p:nvCxnSpPr>
          <p:spPr bwMode="auto">
            <a:xfrm flipH="1">
              <a:off x="4330" y="3064"/>
              <a:ext cx="2" cy="15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55"/>
          <p:cNvGrpSpPr>
            <a:grpSpLocks/>
          </p:cNvGrpSpPr>
          <p:nvPr/>
        </p:nvGrpSpPr>
        <p:grpSpPr bwMode="auto">
          <a:xfrm>
            <a:off x="684213" y="3352800"/>
            <a:ext cx="4032250" cy="2921000"/>
            <a:chOff x="431" y="2112"/>
            <a:chExt cx="2540" cy="1840"/>
          </a:xfrm>
        </p:grpSpPr>
        <p:sp>
          <p:nvSpPr>
            <p:cNvPr id="31" name="Freeform 53"/>
            <p:cNvSpPr>
              <a:spLocks/>
            </p:cNvSpPr>
            <p:nvPr/>
          </p:nvSpPr>
          <p:spPr bwMode="auto">
            <a:xfrm>
              <a:off x="660" y="2863"/>
              <a:ext cx="545" cy="658"/>
            </a:xfrm>
            <a:custGeom>
              <a:avLst/>
              <a:gdLst>
                <a:gd name="T0" fmla="*/ 545 w 545"/>
                <a:gd name="T1" fmla="*/ 0 h 363"/>
                <a:gd name="T2" fmla="*/ 0 w 545"/>
                <a:gd name="T3" fmla="*/ 0 h 363"/>
                <a:gd name="T4" fmla="*/ 0 w 545"/>
                <a:gd name="T5" fmla="*/ 3921 h 363"/>
                <a:gd name="T6" fmla="*/ 204 w 545"/>
                <a:gd name="T7" fmla="*/ 3921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363"/>
                <a:gd name="T14" fmla="*/ 545 w 545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363">
                  <a:moveTo>
                    <a:pt x="545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204" y="363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 type="oval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431" y="2523"/>
              <a:ext cx="771" cy="1270"/>
            </a:xfrm>
            <a:custGeom>
              <a:avLst/>
              <a:gdLst>
                <a:gd name="T0" fmla="*/ 771 w 771"/>
                <a:gd name="T1" fmla="*/ 1111 h 1270"/>
                <a:gd name="T2" fmla="*/ 771 w 771"/>
                <a:gd name="T3" fmla="*/ 1270 h 1270"/>
                <a:gd name="T4" fmla="*/ 0 w 771"/>
                <a:gd name="T5" fmla="*/ 1270 h 1270"/>
                <a:gd name="T6" fmla="*/ 0 w 771"/>
                <a:gd name="T7" fmla="*/ 0 h 1270"/>
                <a:gd name="T8" fmla="*/ 544 w 771"/>
                <a:gd name="T9" fmla="*/ 0 h 1270"/>
                <a:gd name="T10" fmla="*/ 544 w 771"/>
                <a:gd name="T11" fmla="*/ 159 h 1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1"/>
                <a:gd name="T19" fmla="*/ 0 h 1270"/>
                <a:gd name="T20" fmla="*/ 771 w 771"/>
                <a:gd name="T21" fmla="*/ 1270 h 12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1" h="1270">
                  <a:moveTo>
                    <a:pt x="771" y="1111"/>
                  </a:moveTo>
                  <a:lnTo>
                    <a:pt x="771" y="1270"/>
                  </a:lnTo>
                  <a:lnTo>
                    <a:pt x="0" y="1270"/>
                  </a:lnTo>
                  <a:lnTo>
                    <a:pt x="0" y="0"/>
                  </a:lnTo>
                  <a:lnTo>
                    <a:pt x="544" y="0"/>
                  </a:lnTo>
                  <a:lnTo>
                    <a:pt x="544" y="159"/>
                  </a:lnTo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2135" y="3632"/>
              <a:ext cx="612" cy="181"/>
            </a:xfrm>
            <a:custGeom>
              <a:avLst/>
              <a:gdLst>
                <a:gd name="T0" fmla="*/ 0 w 612"/>
                <a:gd name="T1" fmla="*/ 0 h 181"/>
                <a:gd name="T2" fmla="*/ 0 w 612"/>
                <a:gd name="T3" fmla="*/ 181 h 181"/>
                <a:gd name="T4" fmla="*/ 612 w 612"/>
                <a:gd name="T5" fmla="*/ 181 h 181"/>
                <a:gd name="T6" fmla="*/ 612 w 612"/>
                <a:gd name="T7" fmla="*/ 68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2"/>
                <a:gd name="T13" fmla="*/ 0 h 181"/>
                <a:gd name="T14" fmla="*/ 612 w 612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2" h="181">
                  <a:moveTo>
                    <a:pt x="0" y="0"/>
                  </a:moveTo>
                  <a:lnTo>
                    <a:pt x="0" y="181"/>
                  </a:lnTo>
                  <a:lnTo>
                    <a:pt x="612" y="181"/>
                  </a:lnTo>
                  <a:lnTo>
                    <a:pt x="612" y="68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2180" y="3457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H="1" flipV="1">
              <a:off x="2180" y="3593"/>
              <a:ext cx="3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1562" y="2890"/>
              <a:ext cx="1170" cy="526"/>
            </a:xfrm>
            <a:custGeom>
              <a:avLst/>
              <a:gdLst>
                <a:gd name="T0" fmla="*/ 0 w 317"/>
                <a:gd name="T1" fmla="*/ 0 h 662"/>
                <a:gd name="T2" fmla="*/ 58821 w 317"/>
                <a:gd name="T3" fmla="*/ 0 h 662"/>
                <a:gd name="T4" fmla="*/ 58821 w 317"/>
                <a:gd name="T5" fmla="*/ 264 h 662"/>
                <a:gd name="T6" fmla="*/ 0 60000 65536"/>
                <a:gd name="T7" fmla="*/ 0 60000 65536"/>
                <a:gd name="T8" fmla="*/ 0 60000 65536"/>
                <a:gd name="T9" fmla="*/ 0 w 317"/>
                <a:gd name="T10" fmla="*/ 0 h 662"/>
                <a:gd name="T11" fmla="*/ 317 w 317"/>
                <a:gd name="T12" fmla="*/ 662 h 6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662">
                  <a:moveTo>
                    <a:pt x="0" y="0"/>
                  </a:moveTo>
                  <a:lnTo>
                    <a:pt x="317" y="0"/>
                  </a:lnTo>
                  <a:lnTo>
                    <a:pt x="317" y="662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 rot="5400000">
              <a:off x="1063" y="2395"/>
              <a:ext cx="317" cy="908"/>
            </a:xfrm>
            <a:custGeom>
              <a:avLst/>
              <a:gdLst>
                <a:gd name="T0" fmla="*/ 0 w 768"/>
                <a:gd name="T1" fmla="*/ 0 h 2112"/>
                <a:gd name="T2" fmla="*/ 0 w 768"/>
                <a:gd name="T3" fmla="*/ 31 h 2112"/>
                <a:gd name="T4" fmla="*/ 7 w 768"/>
                <a:gd name="T5" fmla="*/ 36 h 2112"/>
                <a:gd name="T6" fmla="*/ 0 w 768"/>
                <a:gd name="T7" fmla="*/ 41 h 2112"/>
                <a:gd name="T8" fmla="*/ 0 w 768"/>
                <a:gd name="T9" fmla="*/ 72 h 2112"/>
                <a:gd name="T10" fmla="*/ 22 w 768"/>
                <a:gd name="T11" fmla="*/ 57 h 2112"/>
                <a:gd name="T12" fmla="*/ 22 w 768"/>
                <a:gd name="T13" fmla="*/ 15 h 2112"/>
                <a:gd name="T14" fmla="*/ 0 w 768"/>
                <a:gd name="T15" fmla="*/ 0 h 2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112"/>
                <a:gd name="T26" fmla="*/ 768 w 768"/>
                <a:gd name="T27" fmla="*/ 2112 h 2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112">
                  <a:moveTo>
                    <a:pt x="0" y="0"/>
                  </a:moveTo>
                  <a:lnTo>
                    <a:pt x="0" y="912"/>
                  </a:lnTo>
                  <a:lnTo>
                    <a:pt x="240" y="1056"/>
                  </a:lnTo>
                  <a:lnTo>
                    <a:pt x="0" y="1200"/>
                  </a:lnTo>
                  <a:lnTo>
                    <a:pt x="0" y="2112"/>
                  </a:lnTo>
                  <a:lnTo>
                    <a:pt x="768" y="1680"/>
                  </a:lnTo>
                  <a:lnTo>
                    <a:pt x="768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66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205" y="3003"/>
              <a:ext cx="0" cy="40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H="1">
              <a:off x="1463" y="2319"/>
              <a:ext cx="2" cy="37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882" y="2768"/>
              <a:ext cx="68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32-bit ALU</a:t>
              </a:r>
            </a:p>
          </p:txBody>
        </p:sp>
        <p:grpSp>
          <p:nvGrpSpPr>
            <p:cNvPr id="41" name="Group 35"/>
            <p:cNvGrpSpPr>
              <a:grpSpLocks/>
            </p:cNvGrpSpPr>
            <p:nvPr/>
          </p:nvGrpSpPr>
          <p:grpSpPr bwMode="auto">
            <a:xfrm>
              <a:off x="2493" y="3396"/>
              <a:ext cx="478" cy="304"/>
              <a:chOff x="3536" y="2966"/>
              <a:chExt cx="765" cy="317"/>
            </a:xfrm>
          </p:grpSpPr>
          <p:sp>
            <p:nvSpPr>
              <p:cNvPr id="56" name="Oval 36"/>
              <p:cNvSpPr>
                <a:spLocks noChangeArrowheads="1"/>
              </p:cNvSpPr>
              <p:nvPr/>
            </p:nvSpPr>
            <p:spPr bwMode="auto">
              <a:xfrm>
                <a:off x="3536" y="2966"/>
                <a:ext cx="765" cy="317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 Box 37"/>
              <p:cNvSpPr txBox="1">
                <a:spLocks noChangeArrowheads="1"/>
              </p:cNvSpPr>
              <p:nvPr/>
            </p:nvSpPr>
            <p:spPr bwMode="auto">
              <a:xfrm>
                <a:off x="3549" y="3024"/>
                <a:ext cx="7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</a:p>
            </p:txBody>
          </p:sp>
        </p:grp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1376" y="3675"/>
              <a:ext cx="32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64 bits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496" y="2387"/>
              <a:ext cx="3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 bits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2203" y="3607"/>
              <a:ext cx="2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write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1636" y="2754"/>
              <a:ext cx="51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add, sub</a:t>
              </a: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2166" y="3836"/>
              <a:ext cx="55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LO[0]</a:t>
              </a: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088" y="2112"/>
              <a:ext cx="737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Multiplicand</a:t>
              </a:r>
              <a:endParaRPr kumimoji="0" lang="en-US" altLang="en-US" sz="1600" b="0" i="0" u="none" strike="noStrike" kern="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1429" y="3337"/>
              <a:ext cx="2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Text Box 45"/>
            <p:cNvSpPr txBox="1">
              <a:spLocks noChangeArrowheads="1"/>
            </p:cNvSpPr>
            <p:nvPr/>
          </p:nvSpPr>
          <p:spPr bwMode="auto">
            <a:xfrm>
              <a:off x="2078" y="3277"/>
              <a:ext cx="5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shift right</a:t>
              </a: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638" y="2385"/>
              <a:ext cx="3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 bits</a:t>
              </a: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868" y="3412"/>
              <a:ext cx="655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HI</a:t>
              </a:r>
              <a:endParaRPr kumimoji="0" lang="en-US" altLang="en-US" sz="1600" b="0" i="0" u="none" strike="noStrike" kern="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1523" y="3412"/>
              <a:ext cx="655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</a:t>
              </a:r>
              <a:endParaRPr kumimoji="0" lang="en-US" altLang="en-US" sz="1600" b="0" i="0" u="none" strike="noStrike" kern="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820" y="3135"/>
              <a:ext cx="3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 bits</a:t>
              </a: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V="1">
              <a:off x="1160" y="3159"/>
              <a:ext cx="90" cy="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502" y="3135"/>
              <a:ext cx="294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1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50815"/>
            <a:ext cx="10447361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Arial"/>
              </a:rPr>
              <a:t>Signed Multiplication Example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Consider: 1100</a:t>
            </a:r>
            <a:r>
              <a: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(-4) × 1101</a:t>
            </a:r>
            <a:r>
              <a: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(-3), Product = 00001100</a:t>
            </a:r>
            <a:r>
              <a:rPr kumimoji="0" lang="en-US" alt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altLang="en-US" sz="2400" b="0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Check for overflow: No overflow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 E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xtend sign bit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Last iteration: add 2's complement of Multiplicand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950913" y="5224463"/>
            <a:ext cx="7626350" cy="341312"/>
            <a:chOff x="599" y="3291"/>
            <a:chExt cx="4804" cy="215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763" y="3294"/>
              <a:ext cx="8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1 1 0 0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99" y="3291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Shift (Sign, HI, LO) right 1 bit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195" y="3291"/>
              <a:ext cx="1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1 1 0 1   1 0 0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950913" y="4214813"/>
            <a:ext cx="4845050" cy="336550"/>
            <a:chOff x="599" y="2655"/>
            <a:chExt cx="3052" cy="212"/>
          </a:xfrm>
        </p:grpSpPr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599" y="2655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LO[0] = 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=&gt; Do Nothing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763" y="2655"/>
              <a:ext cx="8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950913" y="4545013"/>
            <a:ext cx="7626350" cy="342900"/>
            <a:chOff x="599" y="2863"/>
            <a:chExt cx="4804" cy="216"/>
          </a:xfrm>
        </p:grpSpPr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767" y="2863"/>
              <a:ext cx="8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1 1 0 0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599" y="2867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Shift (Sign, HI, LO) right 1 bit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195" y="2867"/>
              <a:ext cx="1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1 1 1 1   0 0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 </a:t>
              </a: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950913" y="3878263"/>
            <a:ext cx="7626350" cy="336550"/>
            <a:chOff x="599" y="2443"/>
            <a:chExt cx="4804" cy="212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767" y="2443"/>
              <a:ext cx="8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1 1 0 0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599" y="2443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Shift (Sign, HI, LO) right 1 bit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195" y="2443"/>
              <a:ext cx="1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1 1 1 0   0 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1 1 </a:t>
              </a: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950913" y="5897563"/>
            <a:ext cx="7626350" cy="336550"/>
            <a:chOff x="599" y="3715"/>
            <a:chExt cx="4804" cy="212"/>
          </a:xfrm>
        </p:grpSpPr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763" y="3715"/>
              <a:ext cx="8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599" y="3715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Shift (Sign, HI, LO) right 1 bit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4195" y="3715"/>
              <a:ext cx="1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0 0 0 0   1 1 0 0</a:t>
              </a:r>
            </a:p>
          </p:txBody>
        </p:sp>
      </p:grp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4386263" y="3541713"/>
            <a:ext cx="1409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5795963" y="320516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5795963" y="5224463"/>
            <a:ext cx="865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6659563" y="4214813"/>
            <a:ext cx="191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791200" y="4551363"/>
            <a:ext cx="868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791200" y="3878263"/>
            <a:ext cx="868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795963" y="5897563"/>
            <a:ext cx="865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5795963" y="4214813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498475" y="4214813"/>
            <a:ext cx="4524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4386263" y="3205163"/>
            <a:ext cx="1409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1 1 0 0</a:t>
            </a: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6659563" y="3205163"/>
            <a:ext cx="191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0 0 0 0   1 1 0 </a:t>
            </a:r>
            <a:r>
              <a:rPr kumimoji="0" lang="en-US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950913" y="3205163"/>
            <a:ext cx="343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Initialize (HI = 0, LO = Multiplier)</a:t>
            </a: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498475" y="3205163"/>
            <a:ext cx="452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498475" y="3541713"/>
            <a:ext cx="4524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4386263" y="4887913"/>
            <a:ext cx="1373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498475" y="4887913"/>
            <a:ext cx="4524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498475" y="5561013"/>
            <a:ext cx="4524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4386263" y="2840038"/>
            <a:ext cx="1409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Multiplicand</a:t>
            </a: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6696075" y="2840038"/>
            <a:ext cx="18811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Product = HI, LO</a:t>
            </a: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5795963" y="2840038"/>
            <a:ext cx="86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498475" y="2840038"/>
            <a:ext cx="3887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82880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498475" y="2840038"/>
            <a:ext cx="8078788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498475" y="3541713"/>
            <a:ext cx="8078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498475" y="6234113"/>
            <a:ext cx="8078788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498475" y="2840038"/>
            <a:ext cx="0" cy="339407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386263" y="2840038"/>
            <a:ext cx="0" cy="3394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>
            <a:off x="6659563" y="2840038"/>
            <a:ext cx="0" cy="3394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8577263" y="2840038"/>
            <a:ext cx="0" cy="339407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498475" y="4214813"/>
            <a:ext cx="8078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950913" y="3205163"/>
            <a:ext cx="0" cy="3028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950913" y="3878263"/>
            <a:ext cx="7626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498475" y="4887913"/>
            <a:ext cx="8078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>
            <a:off x="950913" y="4551363"/>
            <a:ext cx="7626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498475" y="5561013"/>
            <a:ext cx="8078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950913" y="5224463"/>
            <a:ext cx="7626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>
            <a:off x="950913" y="5897563"/>
            <a:ext cx="7626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4" name="Line 60"/>
          <p:cNvSpPr>
            <a:spLocks noChangeShapeType="1"/>
          </p:cNvSpPr>
          <p:nvPr/>
        </p:nvSpPr>
        <p:spPr bwMode="auto">
          <a:xfrm>
            <a:off x="5795963" y="2840038"/>
            <a:ext cx="0" cy="3394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5" name="Line 61"/>
          <p:cNvSpPr>
            <a:spLocks noChangeShapeType="1"/>
          </p:cNvSpPr>
          <p:nvPr/>
        </p:nvSpPr>
        <p:spPr bwMode="auto">
          <a:xfrm>
            <a:off x="498475" y="3205163"/>
            <a:ext cx="8078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66" name="Group 62"/>
          <p:cNvGrpSpPr>
            <a:grpSpLocks/>
          </p:cNvGrpSpPr>
          <p:nvPr/>
        </p:nvGrpSpPr>
        <p:grpSpPr bwMode="auto">
          <a:xfrm>
            <a:off x="950913" y="3402013"/>
            <a:ext cx="7626350" cy="476250"/>
            <a:chOff x="599" y="2143"/>
            <a:chExt cx="4804" cy="300"/>
          </a:xfrm>
        </p:grpSpPr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3651" y="2231"/>
              <a:ext cx="5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68" name="Group 64"/>
            <p:cNvGrpSpPr>
              <a:grpSpLocks/>
            </p:cNvGrpSpPr>
            <p:nvPr/>
          </p:nvGrpSpPr>
          <p:grpSpPr bwMode="auto">
            <a:xfrm>
              <a:off x="599" y="2143"/>
              <a:ext cx="4804" cy="300"/>
              <a:chOff x="599" y="2143"/>
              <a:chExt cx="4804" cy="300"/>
            </a:xfrm>
          </p:grpSpPr>
          <p:sp>
            <p:nvSpPr>
              <p:cNvPr id="69" name="Rectangle 65"/>
              <p:cNvSpPr>
                <a:spLocks noChangeArrowheads="1"/>
              </p:cNvSpPr>
              <p:nvPr/>
            </p:nvSpPr>
            <p:spPr bwMode="auto">
              <a:xfrm>
                <a:off x="4195" y="2231"/>
                <a:ext cx="1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1 1 0 0</a:t>
                </a: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1 1 0 1</a:t>
                </a:r>
              </a:p>
            </p:txBody>
          </p:sp>
          <p:sp>
            <p:nvSpPr>
              <p:cNvPr id="70" name="Rectangle 66"/>
              <p:cNvSpPr>
                <a:spLocks noChangeArrowheads="1"/>
              </p:cNvSpPr>
              <p:nvPr/>
            </p:nvSpPr>
            <p:spPr bwMode="auto">
              <a:xfrm>
                <a:off x="599" y="2231"/>
                <a:ext cx="21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LO[0] = 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=&gt; 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</a:p>
            </p:txBody>
          </p:sp>
          <p:grpSp>
            <p:nvGrpSpPr>
              <p:cNvPr id="71" name="Group 67"/>
              <p:cNvGrpSpPr>
                <a:grpSpLocks/>
              </p:cNvGrpSpPr>
              <p:nvPr/>
            </p:nvGrpSpPr>
            <p:grpSpPr bwMode="auto">
              <a:xfrm>
                <a:off x="3220" y="2143"/>
                <a:ext cx="1565" cy="272"/>
                <a:chOff x="3220" y="2137"/>
                <a:chExt cx="1565" cy="272"/>
              </a:xfrm>
            </p:grpSpPr>
            <p:sp>
              <p:nvSpPr>
                <p:cNvPr id="72" name="Freeform 68"/>
                <p:cNvSpPr>
                  <a:spLocks/>
                </p:cNvSpPr>
                <p:nvPr/>
              </p:nvSpPr>
              <p:spPr bwMode="auto">
                <a:xfrm>
                  <a:off x="3220" y="2205"/>
                  <a:ext cx="227" cy="14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141 h 141"/>
                    <a:gd name="T4" fmla="*/ 4321 w 85"/>
                    <a:gd name="T5" fmla="*/ 141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470" y="2296"/>
                  <a:ext cx="90" cy="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74" name="Freeform 70"/>
                <p:cNvSpPr>
                  <a:spLocks/>
                </p:cNvSpPr>
                <p:nvPr/>
              </p:nvSpPr>
              <p:spPr bwMode="auto">
                <a:xfrm rot="-5400000" flipH="1" flipV="1">
                  <a:off x="3821" y="1831"/>
                  <a:ext cx="159" cy="77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126056 h 141"/>
                    <a:gd name="T4" fmla="*/ 1040 w 85"/>
                    <a:gd name="T5" fmla="*/ 126056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AutoShape 71"/>
                <p:cNvSpPr>
                  <a:spLocks noChangeArrowheads="1"/>
                </p:cNvSpPr>
                <p:nvPr/>
              </p:nvSpPr>
              <p:spPr bwMode="auto">
                <a:xfrm>
                  <a:off x="3855" y="2251"/>
                  <a:ext cx="930" cy="158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Line 72"/>
                <p:cNvSpPr>
                  <a:spLocks noChangeShapeType="1"/>
                </p:cNvSpPr>
                <p:nvPr/>
              </p:nvSpPr>
              <p:spPr bwMode="auto">
                <a:xfrm>
                  <a:off x="3583" y="2341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77" name="Group 73"/>
          <p:cNvGrpSpPr>
            <a:grpSpLocks/>
          </p:cNvGrpSpPr>
          <p:nvPr/>
        </p:nvGrpSpPr>
        <p:grpSpPr bwMode="auto">
          <a:xfrm>
            <a:off x="950913" y="4751388"/>
            <a:ext cx="7626350" cy="473075"/>
            <a:chOff x="599" y="2993"/>
            <a:chExt cx="4804" cy="298"/>
          </a:xfrm>
        </p:grpSpPr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3651" y="3079"/>
              <a:ext cx="5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79" name="Group 75"/>
            <p:cNvGrpSpPr>
              <a:grpSpLocks/>
            </p:cNvGrpSpPr>
            <p:nvPr/>
          </p:nvGrpSpPr>
          <p:grpSpPr bwMode="auto">
            <a:xfrm>
              <a:off x="599" y="2993"/>
              <a:ext cx="4804" cy="298"/>
              <a:chOff x="599" y="2993"/>
              <a:chExt cx="4804" cy="298"/>
            </a:xfrm>
          </p:grpSpPr>
          <p:sp>
            <p:nvSpPr>
              <p:cNvPr id="80" name="Rectangle 76"/>
              <p:cNvSpPr>
                <a:spLocks noChangeArrowheads="1"/>
              </p:cNvSpPr>
              <p:nvPr/>
            </p:nvSpPr>
            <p:spPr bwMode="auto">
              <a:xfrm>
                <a:off x="4195" y="3079"/>
                <a:ext cx="1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1 0 1 1</a:t>
                </a: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1 1</a:t>
                </a: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599" y="3079"/>
                <a:ext cx="21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LO[0] = 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=&gt; 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</a:p>
            </p:txBody>
          </p:sp>
          <p:grpSp>
            <p:nvGrpSpPr>
              <p:cNvPr id="82" name="Group 78"/>
              <p:cNvGrpSpPr>
                <a:grpSpLocks/>
              </p:cNvGrpSpPr>
              <p:nvPr/>
            </p:nvGrpSpPr>
            <p:grpSpPr bwMode="auto">
              <a:xfrm>
                <a:off x="3220" y="2993"/>
                <a:ext cx="1565" cy="272"/>
                <a:chOff x="3220" y="2137"/>
                <a:chExt cx="1565" cy="272"/>
              </a:xfrm>
            </p:grpSpPr>
            <p:sp>
              <p:nvSpPr>
                <p:cNvPr id="83" name="Freeform 79"/>
                <p:cNvSpPr>
                  <a:spLocks/>
                </p:cNvSpPr>
                <p:nvPr/>
              </p:nvSpPr>
              <p:spPr bwMode="auto">
                <a:xfrm>
                  <a:off x="3220" y="2205"/>
                  <a:ext cx="227" cy="14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141 h 141"/>
                    <a:gd name="T4" fmla="*/ 4321 w 85"/>
                    <a:gd name="T5" fmla="*/ 141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470" y="2296"/>
                  <a:ext cx="90" cy="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  <p:sp>
              <p:nvSpPr>
                <p:cNvPr id="85" name="Freeform 81"/>
                <p:cNvSpPr>
                  <a:spLocks/>
                </p:cNvSpPr>
                <p:nvPr/>
              </p:nvSpPr>
              <p:spPr bwMode="auto">
                <a:xfrm rot="-5400000" flipH="1" flipV="1">
                  <a:off x="3821" y="1831"/>
                  <a:ext cx="159" cy="77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126056 h 141"/>
                    <a:gd name="T4" fmla="*/ 1040 w 85"/>
                    <a:gd name="T5" fmla="*/ 126056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" name="AutoShape 82"/>
                <p:cNvSpPr>
                  <a:spLocks noChangeArrowheads="1"/>
                </p:cNvSpPr>
                <p:nvPr/>
              </p:nvSpPr>
              <p:spPr bwMode="auto">
                <a:xfrm>
                  <a:off x="3855" y="2251"/>
                  <a:ext cx="930" cy="158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40000"/>
                    </a:spcBef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40000"/>
                    </a:spcBef>
                    <a:buFont typeface="Wingdings" panose="05000000000000000000" pitchFamily="2" charset="2"/>
                    <a:buChar char="²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40000"/>
                    </a:spcBef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4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4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4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Line 83"/>
                <p:cNvSpPr>
                  <a:spLocks noChangeShapeType="1"/>
                </p:cNvSpPr>
                <p:nvPr/>
              </p:nvSpPr>
              <p:spPr bwMode="auto">
                <a:xfrm>
                  <a:off x="3583" y="2341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950913" y="5418138"/>
            <a:ext cx="7626350" cy="479425"/>
            <a:chOff x="599" y="3413"/>
            <a:chExt cx="4804" cy="302"/>
          </a:xfrm>
        </p:grpSpPr>
        <p:grpSp>
          <p:nvGrpSpPr>
            <p:cNvPr id="89" name="Group 97"/>
            <p:cNvGrpSpPr>
              <a:grpSpLocks/>
            </p:cNvGrpSpPr>
            <p:nvPr/>
          </p:nvGrpSpPr>
          <p:grpSpPr bwMode="auto">
            <a:xfrm>
              <a:off x="599" y="3413"/>
              <a:ext cx="4804" cy="302"/>
              <a:chOff x="599" y="3413"/>
              <a:chExt cx="4804" cy="302"/>
            </a:xfrm>
          </p:grpSpPr>
          <p:sp>
            <p:nvSpPr>
              <p:cNvPr id="91" name="Rectangle 39"/>
              <p:cNvSpPr>
                <a:spLocks noChangeArrowheads="1"/>
              </p:cNvSpPr>
              <p:nvPr/>
            </p:nvSpPr>
            <p:spPr bwMode="auto">
              <a:xfrm>
                <a:off x="2763" y="3503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0 1 0 0</a:t>
                </a:r>
              </a:p>
            </p:txBody>
          </p:sp>
          <p:sp>
            <p:nvSpPr>
              <p:cNvPr id="92" name="Rectangle 85"/>
              <p:cNvSpPr>
                <a:spLocks noChangeArrowheads="1"/>
              </p:cNvSpPr>
              <p:nvPr/>
            </p:nvSpPr>
            <p:spPr bwMode="auto">
              <a:xfrm>
                <a:off x="3651" y="3503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93" name="Rectangle 87"/>
              <p:cNvSpPr>
                <a:spLocks noChangeArrowheads="1"/>
              </p:cNvSpPr>
              <p:nvPr/>
            </p:nvSpPr>
            <p:spPr bwMode="auto">
              <a:xfrm>
                <a:off x="4195" y="3503"/>
                <a:ext cx="1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0 0 0 1</a:t>
                </a: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1 0 0 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4" name="Rectangle 88"/>
              <p:cNvSpPr>
                <a:spLocks noChangeArrowheads="1"/>
              </p:cNvSpPr>
              <p:nvPr/>
            </p:nvSpPr>
            <p:spPr bwMode="auto">
              <a:xfrm>
                <a:off x="599" y="3503"/>
                <a:ext cx="21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LO[0] = 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=&gt; </a:t>
                </a: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SUB (ADD 2's compl)</a:t>
                </a:r>
              </a:p>
            </p:txBody>
          </p:sp>
          <p:sp>
            <p:nvSpPr>
              <p:cNvPr id="95" name="Text Box 91"/>
              <p:cNvSpPr txBox="1">
                <a:spLocks noChangeArrowheads="1"/>
              </p:cNvSpPr>
              <p:nvPr/>
            </p:nvSpPr>
            <p:spPr bwMode="auto">
              <a:xfrm>
                <a:off x="3470" y="3572"/>
                <a:ext cx="90" cy="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6" name="Freeform 92"/>
              <p:cNvSpPr>
                <a:spLocks/>
              </p:cNvSpPr>
              <p:nvPr/>
            </p:nvSpPr>
            <p:spPr bwMode="auto">
              <a:xfrm rot="-5400000" flipH="1" flipV="1">
                <a:off x="3821" y="3107"/>
                <a:ext cx="159" cy="771"/>
              </a:xfrm>
              <a:custGeom>
                <a:avLst/>
                <a:gdLst>
                  <a:gd name="T0" fmla="*/ 0 w 85"/>
                  <a:gd name="T1" fmla="*/ 0 h 141"/>
                  <a:gd name="T2" fmla="*/ 0 w 85"/>
                  <a:gd name="T3" fmla="*/ 126056 h 141"/>
                  <a:gd name="T4" fmla="*/ 1040 w 85"/>
                  <a:gd name="T5" fmla="*/ 126056 h 141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141"/>
                  <a:gd name="T11" fmla="*/ 85 w 85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141">
                    <a:moveTo>
                      <a:pt x="0" y="0"/>
                    </a:moveTo>
                    <a:lnTo>
                      <a:pt x="0" y="141"/>
                    </a:lnTo>
                    <a:lnTo>
                      <a:pt x="85" y="14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97" name="AutoShape 93"/>
              <p:cNvSpPr>
                <a:spLocks noChangeArrowheads="1"/>
              </p:cNvSpPr>
              <p:nvPr/>
            </p:nvSpPr>
            <p:spPr bwMode="auto">
              <a:xfrm>
                <a:off x="3855" y="3527"/>
                <a:ext cx="930" cy="15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Line 94"/>
              <p:cNvSpPr>
                <a:spLocks noChangeShapeType="1"/>
              </p:cNvSpPr>
              <p:nvPr/>
            </p:nvSpPr>
            <p:spPr bwMode="auto">
              <a:xfrm>
                <a:off x="3583" y="3617"/>
                <a:ext cx="2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" name="Arc 98"/>
            <p:cNvSpPr>
              <a:spLocks/>
            </p:cNvSpPr>
            <p:nvPr/>
          </p:nvSpPr>
          <p:spPr bwMode="auto">
            <a:xfrm flipH="1">
              <a:off x="2857" y="3416"/>
              <a:ext cx="204" cy="196"/>
            </a:xfrm>
            <a:custGeom>
              <a:avLst/>
              <a:gdLst>
                <a:gd name="T0" fmla="*/ 0 w 21600"/>
                <a:gd name="T1" fmla="*/ 0 h 36762"/>
                <a:gd name="T2" fmla="*/ 0 w 21600"/>
                <a:gd name="T3" fmla="*/ 0 h 36762"/>
                <a:gd name="T4" fmla="*/ 0 w 21600"/>
                <a:gd name="T5" fmla="*/ 0 h 367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762"/>
                <a:gd name="T11" fmla="*/ 21600 w 21600"/>
                <a:gd name="T12" fmla="*/ 36762 h 36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762" fill="none" extrusionOk="0">
                  <a:moveTo>
                    <a:pt x="11918" y="0"/>
                  </a:moveTo>
                  <a:cubicBezTo>
                    <a:pt x="17964" y="3999"/>
                    <a:pt x="21600" y="10765"/>
                    <a:pt x="21600" y="18014"/>
                  </a:cubicBezTo>
                  <a:cubicBezTo>
                    <a:pt x="21600" y="25761"/>
                    <a:pt x="17451" y="32914"/>
                    <a:pt x="10727" y="36762"/>
                  </a:cubicBezTo>
                </a:path>
                <a:path w="21600" h="36762" stroke="0" extrusionOk="0">
                  <a:moveTo>
                    <a:pt x="11918" y="0"/>
                  </a:moveTo>
                  <a:cubicBezTo>
                    <a:pt x="17964" y="3999"/>
                    <a:pt x="21600" y="10765"/>
                    <a:pt x="21600" y="18014"/>
                  </a:cubicBezTo>
                  <a:cubicBezTo>
                    <a:pt x="21600" y="25761"/>
                    <a:pt x="17451" y="32914"/>
                    <a:pt x="10727" y="36762"/>
                  </a:cubicBezTo>
                  <a:lnTo>
                    <a:pt x="0" y="18014"/>
                  </a:lnTo>
                  <a:lnTo>
                    <a:pt x="11918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99" name="Group 58"/>
          <p:cNvGrpSpPr>
            <a:grpSpLocks/>
          </p:cNvGrpSpPr>
          <p:nvPr/>
        </p:nvGrpSpPr>
        <p:grpSpPr bwMode="auto">
          <a:xfrm>
            <a:off x="7739972" y="-44673"/>
            <a:ext cx="4335463" cy="4881563"/>
            <a:chOff x="2608" y="799"/>
            <a:chExt cx="2731" cy="3075"/>
          </a:xfrm>
        </p:grpSpPr>
        <p:sp>
          <p:nvSpPr>
            <p:cNvPr id="100" name="Text Box 5"/>
            <p:cNvSpPr txBox="1">
              <a:spLocks noChangeArrowheads="1"/>
            </p:cNvSpPr>
            <p:nvPr/>
          </p:nvSpPr>
          <p:spPr bwMode="auto">
            <a:xfrm>
              <a:off x="4740" y="1715"/>
              <a:ext cx="2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= 0</a:t>
              </a:r>
            </a:p>
          </p:txBody>
        </p:sp>
        <p:sp>
          <p:nvSpPr>
            <p:cNvPr id="101" name="Oval 6"/>
            <p:cNvSpPr>
              <a:spLocks noChangeArrowheads="1"/>
            </p:cNvSpPr>
            <p:nvPr/>
          </p:nvSpPr>
          <p:spPr bwMode="auto">
            <a:xfrm>
              <a:off x="4309" y="1490"/>
              <a:ext cx="53" cy="5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AutoShape 7"/>
            <p:cNvSpPr>
              <a:spLocks noChangeArrowheads="1"/>
            </p:cNvSpPr>
            <p:nvPr/>
          </p:nvSpPr>
          <p:spPr bwMode="auto">
            <a:xfrm>
              <a:off x="4059" y="799"/>
              <a:ext cx="545" cy="187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03" name="AutoShape 8"/>
            <p:cNvSpPr>
              <a:spLocks noChangeArrowheads="1"/>
            </p:cNvSpPr>
            <p:nvPr/>
          </p:nvSpPr>
          <p:spPr bwMode="auto">
            <a:xfrm>
              <a:off x="3810" y="1708"/>
              <a:ext cx="1043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LO[0]?</a:t>
              </a:r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2608" y="2182"/>
              <a:ext cx="2109" cy="4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First 31 iterations: HI = HI + Multiplicand</a:t>
              </a:r>
            </a:p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Last iteration: HI </a:t>
              </a: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= HI – Multiplicand</a:t>
              </a:r>
            </a:p>
          </p:txBody>
        </p:sp>
        <p:sp>
          <p:nvSpPr>
            <p:cNvPr id="105" name="AutoShape 10"/>
            <p:cNvSpPr>
              <a:spLocks noChangeArrowheads="1"/>
            </p:cNvSpPr>
            <p:nvPr/>
          </p:nvSpPr>
          <p:spPr bwMode="auto">
            <a:xfrm>
              <a:off x="3787" y="3226"/>
              <a:ext cx="1086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r>
                <a:rPr kumimoji="0" lang="en-US" altLang="en-US" sz="14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Repetition?</a:t>
              </a:r>
            </a:p>
          </p:txBody>
        </p:sp>
        <p:sp>
          <p:nvSpPr>
            <p:cNvPr id="106" name="AutoShape 11"/>
            <p:cNvSpPr>
              <a:spLocks noChangeArrowheads="1"/>
            </p:cNvSpPr>
            <p:nvPr/>
          </p:nvSpPr>
          <p:spPr bwMode="auto">
            <a:xfrm>
              <a:off x="4059" y="3702"/>
              <a:ext cx="532" cy="172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sp>
          <p:nvSpPr>
            <p:cNvPr id="107" name="Text Box 12"/>
            <p:cNvSpPr txBox="1">
              <a:spLocks noChangeArrowheads="1"/>
            </p:cNvSpPr>
            <p:nvPr/>
          </p:nvSpPr>
          <p:spPr bwMode="auto">
            <a:xfrm>
              <a:off x="3538" y="1718"/>
              <a:ext cx="2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= 1</a:t>
              </a:r>
            </a:p>
          </p:txBody>
        </p:sp>
        <p:sp>
          <p:nvSpPr>
            <p:cNvPr id="108" name="Text Box 13"/>
            <p:cNvSpPr txBox="1">
              <a:spLocks noChangeArrowheads="1"/>
            </p:cNvSpPr>
            <p:nvPr/>
          </p:nvSpPr>
          <p:spPr bwMode="auto">
            <a:xfrm>
              <a:off x="5080" y="3226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09" name="Text Box 14"/>
            <p:cNvSpPr txBox="1">
              <a:spLocks noChangeArrowheads="1"/>
            </p:cNvSpPr>
            <p:nvPr/>
          </p:nvSpPr>
          <p:spPr bwMode="auto">
            <a:xfrm>
              <a:off x="4445" y="3524"/>
              <a:ext cx="3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110" name="AutoShape 15"/>
            <p:cNvCxnSpPr>
              <a:cxnSpLocks noChangeShapeType="1"/>
              <a:stCxn id="103" idx="1"/>
              <a:endCxn id="104" idx="0"/>
            </p:cNvCxnSpPr>
            <p:nvPr/>
          </p:nvCxnSpPr>
          <p:spPr bwMode="auto">
            <a:xfrm rot="10800000" flipV="1">
              <a:off x="3663" y="1896"/>
              <a:ext cx="141" cy="280"/>
            </a:xfrm>
            <a:prstGeom prst="bentConnector2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16"/>
            <p:cNvCxnSpPr>
              <a:cxnSpLocks noChangeShapeType="1"/>
              <a:stCxn id="116" idx="2"/>
              <a:endCxn id="103" idx="0"/>
            </p:cNvCxnSpPr>
            <p:nvPr/>
          </p:nvCxnSpPr>
          <p:spPr bwMode="auto">
            <a:xfrm>
              <a:off x="4332" y="1404"/>
              <a:ext cx="0" cy="29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17"/>
            <p:cNvCxnSpPr>
              <a:cxnSpLocks noChangeShapeType="1"/>
              <a:stCxn id="104" idx="2"/>
              <a:endCxn id="117" idx="0"/>
            </p:cNvCxnSpPr>
            <p:nvPr/>
          </p:nvCxnSpPr>
          <p:spPr bwMode="auto">
            <a:xfrm rot="16200000" flipH="1">
              <a:off x="3872" y="2387"/>
              <a:ext cx="252" cy="669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AutoShape 18"/>
            <p:cNvCxnSpPr>
              <a:cxnSpLocks noChangeShapeType="1"/>
              <a:stCxn id="103" idx="3"/>
              <a:endCxn id="117" idx="0"/>
            </p:cNvCxnSpPr>
            <p:nvPr/>
          </p:nvCxnSpPr>
          <p:spPr bwMode="auto">
            <a:xfrm flipH="1">
              <a:off x="4332" y="1896"/>
              <a:ext cx="527" cy="952"/>
            </a:xfrm>
            <a:prstGeom prst="bentConnector4">
              <a:avLst>
                <a:gd name="adj1" fmla="val -25995"/>
                <a:gd name="adj2" fmla="val 86764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19"/>
            <p:cNvCxnSpPr>
              <a:cxnSpLocks noChangeShapeType="1"/>
              <a:stCxn id="105" idx="2"/>
              <a:endCxn id="106" idx="0"/>
            </p:cNvCxnSpPr>
            <p:nvPr/>
          </p:nvCxnSpPr>
          <p:spPr bwMode="auto">
            <a:xfrm flipH="1">
              <a:off x="4325" y="3607"/>
              <a:ext cx="5" cy="8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20"/>
            <p:cNvCxnSpPr>
              <a:cxnSpLocks noChangeShapeType="1"/>
              <a:stCxn id="105" idx="3"/>
              <a:endCxn id="101" idx="6"/>
            </p:cNvCxnSpPr>
            <p:nvPr/>
          </p:nvCxnSpPr>
          <p:spPr bwMode="auto">
            <a:xfrm flipH="1" flipV="1">
              <a:off x="4362" y="1519"/>
              <a:ext cx="517" cy="1895"/>
            </a:xfrm>
            <a:prstGeom prst="bentConnector3">
              <a:avLst>
                <a:gd name="adj1" fmla="val -90718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" name="Rectangle 21"/>
            <p:cNvSpPr>
              <a:spLocks noChangeArrowheads="1"/>
            </p:cNvSpPr>
            <p:nvPr/>
          </p:nvSpPr>
          <p:spPr bwMode="auto">
            <a:xfrm>
              <a:off x="3334" y="1161"/>
              <a:ext cx="1995" cy="2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HI = 0, LO = Multiplier </a:t>
              </a:r>
            </a:p>
          </p:txBody>
        </p:sp>
        <p:sp>
          <p:nvSpPr>
            <p:cNvPr id="117" name="Rectangle 22"/>
            <p:cNvSpPr>
              <a:spLocks noChangeArrowheads="1"/>
            </p:cNvSpPr>
            <p:nvPr/>
          </p:nvSpPr>
          <p:spPr bwMode="auto">
            <a:xfrm>
              <a:off x="3447" y="2854"/>
              <a:ext cx="1769" cy="20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Shift Right (Sign, HI, LO) 1 bit</a:t>
              </a:r>
            </a:p>
          </p:txBody>
        </p:sp>
        <p:cxnSp>
          <p:nvCxnSpPr>
            <p:cNvPr id="118" name="AutoShape 23"/>
            <p:cNvCxnSpPr>
              <a:cxnSpLocks noChangeShapeType="1"/>
              <a:stCxn id="102" idx="2"/>
              <a:endCxn id="116" idx="0"/>
            </p:cNvCxnSpPr>
            <p:nvPr/>
          </p:nvCxnSpPr>
          <p:spPr bwMode="auto">
            <a:xfrm>
              <a:off x="4332" y="992"/>
              <a:ext cx="0" cy="16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AutoShape 24"/>
            <p:cNvCxnSpPr>
              <a:cxnSpLocks noChangeShapeType="1"/>
              <a:stCxn id="117" idx="2"/>
              <a:endCxn id="105" idx="0"/>
            </p:cNvCxnSpPr>
            <p:nvPr/>
          </p:nvCxnSpPr>
          <p:spPr bwMode="auto">
            <a:xfrm flipH="1">
              <a:off x="4330" y="3064"/>
              <a:ext cx="2" cy="15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051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74348" y="0"/>
            <a:ext cx="9893986" cy="76427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The Booth Multiplier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660" y="764275"/>
            <a:ext cx="11618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Booth algorithm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is </a:t>
            </a:r>
            <a:r>
              <a:rPr lang="en-US" altLang="en-US" sz="2400" dirty="0" smtClean="0">
                <a:solidFill>
                  <a:srgbClr val="000000"/>
                </a:solidFill>
                <a:latin typeface="+mj-lt"/>
              </a:rPr>
              <a:t>an elegant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way to multiply signed numbers using same hardware as before and save cycles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5659" y="1600200"/>
            <a:ext cx="1194634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›"/>
              <a:defRPr sz="2100">
                <a:solidFill>
                  <a:schemeClr val="tx1"/>
                </a:solidFill>
                <a:latin typeface="+mn-lt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›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kern="0" dirty="0" smtClean="0">
                <a:solidFill>
                  <a:srgbClr val="FF0000"/>
                </a:solidFill>
              </a:rPr>
              <a:t>Observation</a:t>
            </a:r>
            <a:r>
              <a:rPr lang="en-US" altLang="en-US" kern="0" dirty="0" smtClean="0"/>
              <a:t>: if we can both </a:t>
            </a:r>
            <a:r>
              <a:rPr lang="en-US" altLang="en-US" u="sng" kern="0" dirty="0" smtClean="0"/>
              <a:t>add</a:t>
            </a:r>
            <a:r>
              <a:rPr lang="en-US" altLang="en-US" kern="0" dirty="0" smtClean="0"/>
              <a:t> and </a:t>
            </a:r>
            <a:r>
              <a:rPr lang="en-US" altLang="en-US" u="sng" kern="0" dirty="0" smtClean="0"/>
              <a:t>subtract</a:t>
            </a:r>
            <a:r>
              <a:rPr lang="en-US" altLang="en-US" kern="0" dirty="0" smtClean="0"/>
              <a:t>, there are multiple ways to create a product</a:t>
            </a:r>
          </a:p>
          <a:p>
            <a:pPr>
              <a:tabLst>
                <a:tab pos="736600" algn="l"/>
                <a:tab pos="804863" algn="l"/>
                <a:tab pos="914400" algn="l"/>
                <a:tab pos="1201738" algn="l"/>
                <a:tab pos="1882775" algn="l"/>
                <a:tab pos="2565400" algn="l"/>
              </a:tabLst>
            </a:pPr>
            <a:r>
              <a:rPr lang="en-US" altLang="en-US" kern="0" dirty="0" smtClean="0"/>
              <a:t>Example: multiply 2</a:t>
            </a:r>
            <a:r>
              <a:rPr lang="en-US" altLang="en-US" kern="0" baseline="-25000" dirty="0" smtClean="0"/>
              <a:t>ten</a:t>
            </a:r>
            <a:r>
              <a:rPr lang="en-US" altLang="en-US" kern="0" dirty="0" smtClean="0"/>
              <a:t> by 6</a:t>
            </a:r>
            <a:r>
              <a:rPr lang="en-US" altLang="en-US" kern="0" baseline="-25000" dirty="0" smtClean="0"/>
              <a:t>ten</a:t>
            </a:r>
            <a:r>
              <a:rPr lang="en-US" altLang="en-US" kern="0" dirty="0" smtClean="0"/>
              <a:t> (0010</a:t>
            </a:r>
            <a:r>
              <a:rPr lang="en-US" altLang="en-US" kern="0" baseline="-25000" dirty="0" smtClean="0"/>
              <a:t>two</a:t>
            </a:r>
            <a:r>
              <a:rPr lang="en-US" altLang="en-US" kern="0" dirty="0" smtClean="0"/>
              <a:t> X 0110</a:t>
            </a:r>
            <a:r>
              <a:rPr lang="en-US" altLang="en-US" kern="0" baseline="-25000" dirty="0" smtClean="0"/>
              <a:t>two</a:t>
            </a:r>
            <a:r>
              <a:rPr lang="en-US" altLang="en-US" kern="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kern="0" dirty="0" smtClean="0"/>
              <a:t>Product = (2 X 2) + (2 X 4) 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kern="0" dirty="0" smtClean="0"/>
              <a:t>Product = (2 X -2) + (2 X 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kern="0" dirty="0" smtClean="0"/>
              <a:t>6=-</a:t>
            </a:r>
            <a:r>
              <a:rPr lang="en-US" altLang="en-US" kern="0" dirty="0"/>
              <a:t>2+8                 0110 	= – 00010 + 01000 = 11110 + 01000</a:t>
            </a:r>
            <a:endParaRPr lang="en-US" altLang="en-US" kern="0" dirty="0" smtClean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4052888"/>
            <a:ext cx="3489325" cy="204311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0010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X      0110</a:t>
            </a:r>
            <a:endParaRPr kumimoji="0" lang="en-US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+      0000  shift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+     0010   shift + add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+    0010    shift + add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+   0000   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shift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00001100</a:t>
            </a:r>
            <a:endParaRPr kumimoji="0" lang="en-US" alt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74750" y="3703638"/>
            <a:ext cx="217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00000"/>
                </a:solidFill>
                <a:latin typeface="Helvetica" panose="020B0604020202020204" pitchFamily="34" charset="0"/>
              </a:rPr>
              <a:t>Regular Algorithm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359525" y="4070350"/>
            <a:ext cx="4308475" cy="204311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urier New" panose="02070309020205020404" pitchFamily="49" charset="0"/>
              </a:rPr>
              <a:t>0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010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X      </a:t>
            </a:r>
            <a:r>
              <a:rPr kumimoji="0" lang="en-US" altLang="en-US" sz="1800" b="1" i="0" u="sng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urier New" panose="02070309020205020404" pitchFamily="49" charset="0"/>
              </a:rPr>
              <a:t>0</a:t>
            </a:r>
            <a:r>
              <a:rPr kumimoji="0" lang="en-US" altLang="en-US" sz="18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110</a:t>
            </a:r>
            <a:endParaRPr kumimoji="0" lang="en-US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  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urier New" panose="02070309020205020404" pitchFamily="49" charset="0"/>
              </a:rPr>
              <a:t>0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000   shift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-     0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urier New" panose="02070309020205020404" pitchFamily="49" charset="0"/>
              </a:rPr>
              <a:t>0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10    shift + subtract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 00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urier New" panose="02070309020205020404" pitchFamily="49" charset="0"/>
              </a:rPr>
              <a:t>0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0     shift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+   001</a:t>
            </a:r>
            <a:r>
              <a:rPr kumimoji="0" lang="en-US" altLang="en-US" sz="1800" b="1" i="0" u="sng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urier New" panose="02070309020205020404" pitchFamily="49" charset="0"/>
              </a:rPr>
              <a:t>0</a:t>
            </a:r>
            <a:r>
              <a:rPr kumimoji="0" lang="en-US" altLang="en-US" sz="18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shift + add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00001100</a:t>
            </a:r>
            <a:endParaRPr kumimoji="0" lang="en-US" alt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350125" y="3730625"/>
            <a:ext cx="217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Booth’s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3403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 autoUpdateAnimBg="0"/>
      <p:bldP spid="10" grpId="0" autoUpdateAnimBg="0"/>
      <p:bldP spid="11" grpId="0" build="p" animBg="1" autoUpdateAnimBg="0"/>
      <p:bldP spid="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7998865" y="4571827"/>
            <a:ext cx="3048000" cy="304800"/>
            <a:chOff x="2928" y="1690"/>
            <a:chExt cx="1920" cy="19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928" y="1690"/>
              <a:ext cx="192" cy="19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120" y="1690"/>
              <a:ext cx="192" cy="19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12" y="1690"/>
              <a:ext cx="192" cy="19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504" y="1690"/>
              <a:ext cx="192" cy="19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696" y="1690"/>
              <a:ext cx="192" cy="19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888" y="1690"/>
              <a:ext cx="192" cy="19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080" y="1690"/>
              <a:ext cx="192" cy="19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272" y="1690"/>
              <a:ext cx="192" cy="19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464" y="1690"/>
              <a:ext cx="192" cy="19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656" y="1690"/>
              <a:ext cx="192" cy="192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9446665" y="4555952"/>
            <a:ext cx="1066800" cy="30480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19" name="Group 38"/>
          <p:cNvGrpSpPr>
            <a:grpSpLocks/>
          </p:cNvGrpSpPr>
          <p:nvPr/>
        </p:nvGrpSpPr>
        <p:grpSpPr bwMode="auto">
          <a:xfrm>
            <a:off x="10302328" y="4952827"/>
            <a:ext cx="1049337" cy="898525"/>
            <a:chOff x="4379" y="1930"/>
            <a:chExt cx="661" cy="566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 flipV="1">
              <a:off x="4464" y="1930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379" y="2170"/>
              <a:ext cx="66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Beginning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Of Run</a:t>
              </a:r>
            </a:p>
          </p:txBody>
        </p:sp>
      </p:grpSp>
      <p:grpSp>
        <p:nvGrpSpPr>
          <p:cNvPr id="22" name="Group 39"/>
          <p:cNvGrpSpPr>
            <a:grpSpLocks/>
          </p:cNvGrpSpPr>
          <p:nvPr/>
        </p:nvGrpSpPr>
        <p:grpSpPr bwMode="auto">
          <a:xfrm>
            <a:off x="9583190" y="4952827"/>
            <a:ext cx="774700" cy="898525"/>
            <a:chOff x="3926" y="1930"/>
            <a:chExt cx="488" cy="566"/>
          </a:xfrm>
        </p:grpSpPr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4176" y="1930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926" y="2170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Middle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Of Run</a:t>
              </a:r>
            </a:p>
          </p:txBody>
        </p:sp>
      </p:grpSp>
      <p:grpSp>
        <p:nvGrpSpPr>
          <p:cNvPr id="25" name="Group 40"/>
          <p:cNvGrpSpPr>
            <a:grpSpLocks/>
          </p:cNvGrpSpPr>
          <p:nvPr/>
        </p:nvGrpSpPr>
        <p:grpSpPr bwMode="auto">
          <a:xfrm>
            <a:off x="8760865" y="4952827"/>
            <a:ext cx="774700" cy="898525"/>
            <a:chOff x="3408" y="1930"/>
            <a:chExt cx="488" cy="566"/>
          </a:xfrm>
        </p:grpSpPr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V="1">
              <a:off x="3648" y="1930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3408" y="2170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End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Of Run</a:t>
              </a:r>
            </a:p>
          </p:txBody>
        </p:sp>
      </p:grp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8227465" y="4555952"/>
            <a:ext cx="762000" cy="30480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29" name="Group 41"/>
          <p:cNvGrpSpPr>
            <a:grpSpLocks/>
          </p:cNvGrpSpPr>
          <p:nvPr/>
        </p:nvGrpSpPr>
        <p:grpSpPr bwMode="auto">
          <a:xfrm>
            <a:off x="5851753" y="491611"/>
            <a:ext cx="5786437" cy="1465263"/>
            <a:chOff x="1107" y="2784"/>
            <a:chExt cx="3645" cy="923"/>
          </a:xfrm>
        </p:grpSpPr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107" y="2784"/>
              <a:ext cx="624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Bit a</a:t>
              </a:r>
              <a:r>
                <a:rPr kumimoji="0" lang="en-US" alt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i</a:t>
              </a:r>
              <a:endPara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731" y="2784"/>
              <a:ext cx="672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Bit a</a:t>
              </a:r>
              <a:r>
                <a:rPr kumimoji="0" lang="en-US" alt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i-1</a:t>
              </a:r>
              <a:endPara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2403" y="2784"/>
              <a:ext cx="2349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Explanation</a:t>
              </a: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1107" y="2974"/>
              <a:ext cx="624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1731" y="2974"/>
              <a:ext cx="672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403" y="2974"/>
              <a:ext cx="2349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Begin Run of 1’s</a:t>
              </a: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1107" y="3155"/>
              <a:ext cx="624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1731" y="3155"/>
              <a:ext cx="672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2403" y="3155"/>
              <a:ext cx="2349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Middle of Run of 1’s</a:t>
              </a: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1107" y="3336"/>
              <a:ext cx="624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731" y="3336"/>
              <a:ext cx="672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2403" y="3336"/>
              <a:ext cx="2349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End of Run</a:t>
              </a: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1107" y="3517"/>
              <a:ext cx="624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1731" y="3517"/>
              <a:ext cx="672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400" y="3517"/>
              <a:ext cx="2349" cy="190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Middle of Run of 0’s</a:t>
              </a: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135146" y="323481"/>
            <a:ext cx="5487325" cy="190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Wingdings 3" panose="05040102010807070707" pitchFamily="18" charset="2"/>
              <a:buChar char="}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 3" panose="05040102010807070707" pitchFamily="18" charset="2"/>
              <a:buChar char="}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Scan multiplier bits from right to left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00000"/>
              <a:buFont typeface="Wingdings 3" panose="05040102010807070707" pitchFamily="18" charset="2"/>
              <a:buChar char="}"/>
              <a:tabLst/>
              <a:defRPr/>
            </a:pPr>
            <a:r>
              <a:rPr lang="en-US" altLang="en-US" b="0" dirty="0" smtClean="0">
                <a:solidFill>
                  <a:srgbClr val="000000"/>
                </a:solidFill>
                <a:latin typeface="+mj-lt"/>
              </a:rPr>
              <a:t>Test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 bits of multiplier  at once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“Current” bit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 3" panose="05040102010807070707" pitchFamily="18" charset="2"/>
              <a:buChar char="}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Bit to right of “current” bit a</a:t>
            </a:r>
            <a:r>
              <a:rPr kumimoji="0" lang="en-US" alt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i-1</a:t>
            </a:r>
          </a:p>
        </p:txBody>
      </p:sp>
      <p:grpSp>
        <p:nvGrpSpPr>
          <p:cNvPr id="46" name="Group 33"/>
          <p:cNvGrpSpPr>
            <a:grpSpLocks/>
          </p:cNvGrpSpPr>
          <p:nvPr/>
        </p:nvGrpSpPr>
        <p:grpSpPr bwMode="auto">
          <a:xfrm>
            <a:off x="829695" y="2699220"/>
            <a:ext cx="6864370" cy="3079732"/>
            <a:chOff x="1152" y="2102"/>
            <a:chExt cx="3984" cy="1848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1845" y="2102"/>
              <a:ext cx="816" cy="288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Multiplicand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(32 bits)</a:t>
              </a:r>
            </a:p>
          </p:txBody>
        </p:sp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1344" y="3475"/>
              <a:ext cx="1584" cy="288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Product</a:t>
              </a:r>
              <a:r>
                <a:rPr kumimoji="0" lang="en-US" alt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/>
              </a:r>
              <a:br>
                <a:rPr kumimoji="0" lang="en-US" alt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</a:br>
              <a:r>
                <a:rPr kumimoji="0" lang="en-US" alt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(64 bits)</a:t>
              </a:r>
            </a:p>
          </p:txBody>
        </p:sp>
        <p:sp>
          <p:nvSpPr>
            <p:cNvPr id="49" name="Text Box 6"/>
            <p:cNvSpPr txBox="1">
              <a:spLocks noChangeArrowheads="1"/>
            </p:cNvSpPr>
            <p:nvPr/>
          </p:nvSpPr>
          <p:spPr bwMode="auto">
            <a:xfrm>
              <a:off x="2636" y="3619"/>
              <a:ext cx="3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Write</a:t>
              </a:r>
              <a:endPara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  <p:sp>
          <p:nvSpPr>
            <p:cNvPr id="50" name="AutoShape 7"/>
            <p:cNvSpPr>
              <a:spLocks noChangeArrowheads="1"/>
            </p:cNvSpPr>
            <p:nvPr/>
          </p:nvSpPr>
          <p:spPr bwMode="auto">
            <a:xfrm>
              <a:off x="3888" y="3043"/>
              <a:ext cx="1248" cy="720"/>
            </a:xfrm>
            <a:prstGeom prst="roundRect">
              <a:avLst>
                <a:gd name="adj" fmla="val 34306"/>
              </a:avLst>
            </a:prstGeom>
            <a:solidFill>
              <a:srgbClr val="00CC99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Control</a:t>
              </a:r>
              <a:endPara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1152" y="2707"/>
              <a:ext cx="1344" cy="480"/>
            </a:xfrm>
            <a:custGeom>
              <a:avLst/>
              <a:gdLst>
                <a:gd name="T0" fmla="*/ 0 w 1344"/>
                <a:gd name="T1" fmla="*/ 0 h 480"/>
                <a:gd name="T2" fmla="*/ 336 w 1344"/>
                <a:gd name="T3" fmla="*/ 480 h 480"/>
                <a:gd name="T4" fmla="*/ 1008 w 1344"/>
                <a:gd name="T5" fmla="*/ 480 h 480"/>
                <a:gd name="T6" fmla="*/ 1344 w 1344"/>
                <a:gd name="T7" fmla="*/ 0 h 480"/>
                <a:gd name="T8" fmla="*/ 768 w 1344"/>
                <a:gd name="T9" fmla="*/ 0 h 480"/>
                <a:gd name="T10" fmla="*/ 694 w 1344"/>
                <a:gd name="T11" fmla="*/ 83 h 480"/>
                <a:gd name="T12" fmla="*/ 624 w 1344"/>
                <a:gd name="T13" fmla="*/ 0 h 480"/>
                <a:gd name="T14" fmla="*/ 0 w 1344"/>
                <a:gd name="T15" fmla="*/ 0 h 4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44" h="480">
                  <a:moveTo>
                    <a:pt x="0" y="0"/>
                  </a:moveTo>
                  <a:lnTo>
                    <a:pt x="336" y="480"/>
                  </a:lnTo>
                  <a:lnTo>
                    <a:pt x="1008" y="480"/>
                  </a:lnTo>
                  <a:lnTo>
                    <a:pt x="1344" y="0"/>
                  </a:lnTo>
                  <a:lnTo>
                    <a:pt x="768" y="0"/>
                  </a:lnTo>
                  <a:lnTo>
                    <a:pt x="694" y="83"/>
                  </a:lnTo>
                  <a:lnTo>
                    <a:pt x="6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>
              <a:off x="1824" y="3187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>
              <a:off x="2256" y="2419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4" name="AutoShape 11"/>
            <p:cNvCxnSpPr>
              <a:cxnSpLocks noChangeShapeType="1"/>
            </p:cNvCxnSpPr>
            <p:nvPr/>
          </p:nvCxnSpPr>
          <p:spPr bwMode="auto">
            <a:xfrm rot="16200000" flipV="1">
              <a:off x="1131" y="3103"/>
              <a:ext cx="1074" cy="264"/>
            </a:xfrm>
            <a:prstGeom prst="bentConnector5">
              <a:avLst>
                <a:gd name="adj1" fmla="val -13125"/>
                <a:gd name="adj2" fmla="val 354542"/>
                <a:gd name="adj3" fmla="val 118153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1488" y="2851"/>
              <a:ext cx="6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32-bit ALU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 flipH="1">
              <a:off x="2928" y="3552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 flipV="1">
              <a:off x="3600" y="3470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 flipV="1">
              <a:off x="3264" y="3360"/>
              <a:ext cx="0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 flipH="1">
              <a:off x="2256" y="3408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2455" y="3456"/>
              <a:ext cx="4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Shift Left</a:t>
              </a:r>
              <a:endPara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  <p:sp>
          <p:nvSpPr>
            <p:cNvPr id="61" name="Line 18"/>
            <p:cNvSpPr>
              <a:spLocks noChangeShapeType="1"/>
            </p:cNvSpPr>
            <p:nvPr/>
          </p:nvSpPr>
          <p:spPr bwMode="auto">
            <a:xfrm>
              <a:off x="3600" y="3470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19"/>
            <p:cNvSpPr>
              <a:spLocks noChangeShapeType="1"/>
            </p:cNvSpPr>
            <p:nvPr/>
          </p:nvSpPr>
          <p:spPr bwMode="auto">
            <a:xfrm flipH="1">
              <a:off x="2928" y="3710"/>
              <a:ext cx="6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>
              <a:off x="3264" y="336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21"/>
            <p:cNvSpPr>
              <a:spLocks noChangeShapeType="1"/>
            </p:cNvSpPr>
            <p:nvPr/>
          </p:nvSpPr>
          <p:spPr bwMode="auto">
            <a:xfrm>
              <a:off x="3264" y="326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3264" y="2832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 flipH="1">
              <a:off x="2448" y="2832"/>
              <a:ext cx="8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24"/>
            <p:cNvSpPr txBox="1">
              <a:spLocks noChangeArrowheads="1"/>
            </p:cNvSpPr>
            <p:nvPr/>
          </p:nvSpPr>
          <p:spPr bwMode="auto">
            <a:xfrm>
              <a:off x="2064" y="2688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ADD/</a:t>
              </a:r>
              <a:br>
                <a:rPr kumimoji="0" lang="en-US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</a:br>
              <a:r>
                <a:rPr kumimoji="0" lang="en-US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SUB</a:t>
              </a:r>
              <a:endPara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V="1">
              <a:off x="3388" y="3854"/>
              <a:ext cx="96" cy="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3319" y="3757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2</a:t>
              </a: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 flipH="1" flipV="1">
              <a:off x="2832" y="3758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28"/>
            <p:cNvSpPr>
              <a:spLocks noChangeShapeType="1"/>
            </p:cNvSpPr>
            <p:nvPr/>
          </p:nvSpPr>
          <p:spPr bwMode="auto">
            <a:xfrm flipH="1" flipV="1">
              <a:off x="4512" y="3758"/>
              <a:ext cx="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29"/>
            <p:cNvSpPr>
              <a:spLocks noChangeShapeType="1"/>
            </p:cNvSpPr>
            <p:nvPr/>
          </p:nvSpPr>
          <p:spPr bwMode="auto">
            <a:xfrm flipH="1">
              <a:off x="2832" y="3902"/>
              <a:ext cx="1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2815" y="3744"/>
              <a:ext cx="46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Bits 1:0</a:t>
              </a:r>
              <a:endPara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  <p:sp>
          <p:nvSpPr>
            <p:cNvPr id="74" name="Rectangle 31"/>
            <p:cNvSpPr>
              <a:spLocks noChangeArrowheads="1"/>
            </p:cNvSpPr>
            <p:nvPr/>
          </p:nvSpPr>
          <p:spPr bwMode="auto">
            <a:xfrm>
              <a:off x="1344" y="3477"/>
              <a:ext cx="816" cy="288"/>
            </a:xfrm>
            <a:prstGeom prst="rect">
              <a:avLst/>
            </a:prstGeom>
            <a:solidFill>
              <a:srgbClr val="00CC99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LHPROD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(32 bits)</a:t>
              </a:r>
              <a:endPara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  <p:sp>
          <p:nvSpPr>
            <p:cNvPr id="75" name="Rectangle 32"/>
            <p:cNvSpPr>
              <a:spLocks noChangeArrowheads="1"/>
            </p:cNvSpPr>
            <p:nvPr/>
          </p:nvSpPr>
          <p:spPr bwMode="auto">
            <a:xfrm>
              <a:off x="2160" y="3477"/>
              <a:ext cx="768" cy="288"/>
            </a:xfrm>
            <a:prstGeom prst="rect">
              <a:avLst/>
            </a:prstGeom>
            <a:solidFill>
              <a:srgbClr val="00CC99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MP/RHPROD</a:t>
              </a:r>
              <a:br>
                <a:rPr kumimoji="0" lang="en-US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</a:br>
              <a:r>
                <a:rPr kumimoji="0" lang="en-US" altLang="en-US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(32 bits)</a:t>
              </a:r>
              <a:endPara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-257173" y="-216082"/>
            <a:ext cx="11818936" cy="73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Helvetica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Helvetica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Helvetica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Helvetica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Helvetica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Helvetica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Helvetica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+mj-cs"/>
              </a:rPr>
              <a:t>Implementing Booth’s Algorithm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5867533" y="2299645"/>
            <a:ext cx="6183440" cy="166052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›"/>
              <a:defRPr sz="2100">
                <a:solidFill>
                  <a:schemeClr val="tx1"/>
                </a:solidFill>
                <a:latin typeface="+mn-lt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›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2200" kern="0" dirty="0" smtClean="0"/>
              <a:t>Key idea: test 2 bits of multiplier at once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kern="0" dirty="0" smtClean="0"/>
              <a:t>10 - subtract (beginning of run of 1’s)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kern="0" dirty="0" smtClean="0"/>
              <a:t>01 - add (end of run of 1’s)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kern="0" dirty="0" smtClean="0"/>
              <a:t>00, 11 - do nothing (middle of run of 0’s or 1’s)	</a:t>
            </a:r>
          </a:p>
        </p:txBody>
      </p:sp>
    </p:spTree>
    <p:extLst>
      <p:ext uri="{BB962C8B-B14F-4D97-AF65-F5344CB8AC3E}">
        <p14:creationId xmlns:p14="http://schemas.microsoft.com/office/powerpoint/2010/main" val="209638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7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5464" y="760176"/>
            <a:ext cx="990777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+mj-lt"/>
              </a:rPr>
              <a:t>Operation	Multiplicand	Product	next?</a:t>
            </a:r>
          </a:p>
          <a:p>
            <a:pPr eaLnBrk="0" fontAlgn="base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+mj-lt"/>
              </a:rPr>
              <a:t>0. initial value	0010	0000 </a:t>
            </a:r>
            <a:r>
              <a:rPr lang="en-US" altLang="en-US" sz="1800" dirty="0" smtClean="0">
                <a:solidFill>
                  <a:srgbClr val="FC0128"/>
                </a:solidFill>
                <a:latin typeface="+mj-lt"/>
              </a:rPr>
              <a:t>0111</a:t>
            </a:r>
            <a:r>
              <a:rPr lang="en-US" altLang="en-US" sz="1800" dirty="0" smtClean="0">
                <a:solidFill>
                  <a:srgbClr val="000000"/>
                </a:solidFill>
                <a:latin typeface="+mj-lt"/>
              </a:rPr>
              <a:t> 0	10 -&gt; sub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5300" y="1828800"/>
            <a:ext cx="8191500" cy="324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1a.  P = P - m	1110                 +	1110					1110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0111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	shift P (sign ext)</a:t>
            </a:r>
          </a:p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1b. 	0010	1111 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011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11 -&gt; nop, shift</a:t>
            </a:r>
          </a:p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2.		0010	1111 10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11 -&gt; nop, shift</a:t>
            </a:r>
          </a:p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3.		0010	1111 110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01 -&gt; add</a:t>
            </a:r>
          </a:p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4a.	0010                 +	0010 	</a:t>
            </a:r>
          </a:p>
          <a:p>
            <a:pPr marL="203200" marR="0" lvl="0" indent="-20320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	0001 110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shift</a:t>
            </a:r>
          </a:p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4b.	0010	0000 1110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done		</a:t>
            </a:r>
            <a:endParaRPr kumimoji="0" lang="en-US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26896" y="93649"/>
            <a:ext cx="3066545" cy="37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+mj-cs"/>
              </a:rPr>
              <a:t>Booths Example (2 x 7)</a:t>
            </a:r>
          </a:p>
        </p:txBody>
      </p:sp>
    </p:spTree>
    <p:extLst>
      <p:ext uri="{BB962C8B-B14F-4D97-AF65-F5344CB8AC3E}">
        <p14:creationId xmlns:p14="http://schemas.microsoft.com/office/powerpoint/2010/main" val="31444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00100" y="228600"/>
            <a:ext cx="3169137" cy="37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+mj-cs"/>
              </a:rPr>
              <a:t>Booths Example (2 x -3)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5300" y="1676400"/>
            <a:ext cx="8191500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1a.  P = P - m	1110                 +	1110					1110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1101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	shift P (sign ext)</a:t>
            </a:r>
          </a:p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1b. 	0010	1111 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01 -&gt; add		                          + 0010		</a:t>
            </a:r>
          </a:p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2a.		0001 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	shift P</a:t>
            </a:r>
            <a:endParaRPr kumimoji="0" lang="en-US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2b.	0010	0000 10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10 -&gt; sub		                          +	1110</a:t>
            </a:r>
          </a:p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3a.	0010	1110 10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shift</a:t>
            </a:r>
          </a:p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3b.	0010                 	1111 010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	11 -&gt; nop</a:t>
            </a:r>
            <a:endParaRPr kumimoji="0" lang="en-US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4a		1111 010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shift</a:t>
            </a:r>
          </a:p>
          <a:p>
            <a:pPr marL="203200" marR="0" lvl="0" indent="-203200" algn="l" defTabSz="914400" rtl="0" eaLnBrk="0" fontAlgn="base" latinLnBrk="0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778000" algn="l"/>
                <a:tab pos="3606800" algn="l"/>
                <a:tab pos="6180138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4b.	0010	1111 1010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done		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9113" y="992188"/>
            <a:ext cx="78613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663" algn="l"/>
              </a:tabLs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t>Operation	Multiplicand	Product	next?</a:t>
            </a:r>
          </a:p>
          <a:p>
            <a:pPr eaLnBrk="0" fontAlgn="base" hangingPunct="0">
              <a:lnSpc>
                <a:spcPct val="80000"/>
              </a:lnSpc>
              <a:spcBef>
                <a:spcPct val="85000"/>
              </a:spcBef>
              <a:spcAft>
                <a:spcPct val="0"/>
              </a:spcAft>
            </a:pPr>
            <a:r>
              <a: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t>0. initial value	0010	0000 </a:t>
            </a:r>
            <a:r>
              <a:rPr lang="en-US" altLang="en-US" sz="1800" smtClean="0">
                <a:solidFill>
                  <a:srgbClr val="FC0128"/>
                </a:solidFill>
                <a:latin typeface="Arial" panose="020B0604020202020204" pitchFamily="34" charset="0"/>
              </a:rPr>
              <a:t>1101</a:t>
            </a:r>
            <a:r>
              <a:rPr lang="en-US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t> 0	10 -&gt; sub</a:t>
            </a:r>
          </a:p>
        </p:txBody>
      </p:sp>
    </p:spTree>
    <p:extLst>
      <p:ext uri="{BB962C8B-B14F-4D97-AF65-F5344CB8AC3E}">
        <p14:creationId xmlns:p14="http://schemas.microsoft.com/office/powerpoint/2010/main" val="31068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11416352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Paper and Pencil Example: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Multiplicand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1100</a:t>
            </a:r>
            <a:r>
              <a:rPr kumimoji="0" lang="en-US" altLang="en-US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12</a:t>
            </a:r>
            <a:endParaRPr kumimoji="0" lang="en-US" altLang="en-US" sz="24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Multiplier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×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1101</a:t>
            </a:r>
            <a:r>
              <a:rPr kumimoji="0" lang="en-US" altLang="en-US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13</a:t>
            </a:r>
            <a:endParaRPr kumimoji="0" lang="en-US" altLang="en-US" sz="24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    1100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   0000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  1100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	 1100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10011100</a:t>
            </a:r>
            <a:r>
              <a:rPr kumimoji="0" lang="en-US" altLang="en-US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156</a:t>
            </a:r>
            <a:endParaRPr kumimoji="0" lang="en-US" altLang="en-US" sz="24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m-bit multiplicand × n-bit multiplier = (m+n)-bit product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Accomplished via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shifting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and 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addition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Consumes more time and more chip area than addition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205413" y="2801938"/>
            <a:ext cx="3514725" cy="11303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Binary multiplication is easy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 × multiplicand = 0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 × multiplicand = multiplicand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0" y="89695"/>
            <a:ext cx="1164154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kern="0" smtClean="0">
                <a:solidFill>
                  <a:srgbClr val="C00000"/>
                </a:solidFill>
              </a:rPr>
              <a:t>Unsigned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083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aphicFrame>
        <p:nvGraphicFramePr>
          <p:cNvPr id="7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71148"/>
              </p:ext>
            </p:extLst>
          </p:nvPr>
        </p:nvGraphicFramePr>
        <p:xfrm>
          <a:off x="914400" y="886928"/>
          <a:ext cx="8321675" cy="5140706"/>
        </p:xfrm>
        <a:graphic>
          <a:graphicData uri="http://schemas.openxmlformats.org/drawingml/2006/table">
            <a:tbl>
              <a:tblPr/>
              <a:tblGrid>
                <a:gridCol w="1554163"/>
                <a:gridCol w="1279525"/>
                <a:gridCol w="2470150"/>
                <a:gridCol w="3017837"/>
              </a:tblGrid>
              <a:tr h="501650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Iteration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Mcand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Initial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0000 011</a:t>
                      </a: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j-lt"/>
                          <a:cs typeface="+mn-cs"/>
                        </a:rPr>
                        <a:t>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888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0010 0010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00: no op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arith</a:t>
                      </a: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&gt;&gt;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0000 0110,0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0000 001</a:t>
                      </a: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j-lt"/>
                          <a:cs typeface="+mn-cs"/>
                        </a:rPr>
                        <a:t>1</a:t>
                      </a: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cs typeface="+mn-cs"/>
                        </a:rPr>
                        <a:t>,</a:t>
                      </a: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j-lt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6950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0010 0010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10: prod-=</a:t>
                      </a:r>
                      <a:r>
                        <a:rPr kumimoji="1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Mcand</a:t>
                      </a:r>
                      <a:endParaRPr kumimoji="1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arith</a:t>
                      </a: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&gt;&gt;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1110 0011,0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1111 000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j-lt"/>
                          <a:cs typeface="+mn-cs"/>
                        </a:rPr>
                        <a:t>1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cs typeface="+mn-cs"/>
                        </a:rPr>
                        <a:t>,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j-lt"/>
                          <a:cs typeface="+mn-cs"/>
                        </a:rPr>
                        <a:t>1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cs typeface="+mn-cs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8538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0010 0010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11: no op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arith</a:t>
                      </a: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&gt;&gt;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1111 0001,1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1111 100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j-lt"/>
                          <a:cs typeface="+mn-cs"/>
                        </a:rPr>
                        <a:t>0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cs typeface="+mn-cs"/>
                        </a:rPr>
                        <a:t>,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j-lt"/>
                          <a:cs typeface="+mn-cs"/>
                        </a:rPr>
                        <a:t>1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cs typeface="+mn-cs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0010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0010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01: prod+=Mcand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arith&gt;&gt;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4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17145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0574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4003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2743200" algn="l" defTabSz="6858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35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0001 </a:t>
                      </a: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1000,1</a:t>
                      </a: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+mj-lt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0000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110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j-lt"/>
                          <a:cs typeface="+mn-cs"/>
                        </a:rPr>
                        <a:t>0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n-cs"/>
                        </a:rPr>
                        <a:t>,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j-lt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00100" y="228600"/>
            <a:ext cx="3066545" cy="37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+mj-cs"/>
              </a:rPr>
              <a:t>Booths Example (2 x 6)</a:t>
            </a:r>
          </a:p>
        </p:txBody>
      </p:sp>
    </p:spTree>
    <p:extLst>
      <p:ext uri="{BB962C8B-B14F-4D97-AF65-F5344CB8AC3E}">
        <p14:creationId xmlns:p14="http://schemas.microsoft.com/office/powerpoint/2010/main" val="12587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17525" y="350054"/>
            <a:ext cx="109602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mtClean="0">
                <a:solidFill>
                  <a:srgbClr val="C00000"/>
                </a:solidFill>
                <a:latin typeface="Times New Roman"/>
              </a:rPr>
              <a:t>MIPS Instructions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1132873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mult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$s2, $s3            computes the product and stores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it in two “internal” registers that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can be referred to as  </a:t>
            </a:r>
            <a:r>
              <a:rPr lang="en-US" altLang="en-US" sz="2400" dirty="0" smtClean="0">
                <a:solidFill>
                  <a:srgbClr val="3333CC"/>
                </a:solidFill>
                <a:latin typeface="Arial" panose="020B0604020202020204" pitchFamily="34" charset="0"/>
              </a:rPr>
              <a:t>hi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and  </a:t>
            </a:r>
            <a:r>
              <a:rPr lang="en-US" altLang="en-US" sz="2400" dirty="0" smtClean="0">
                <a:solidFill>
                  <a:srgbClr val="3333CC"/>
                </a:solidFill>
                <a:latin typeface="Arial" panose="020B0604020202020204" pitchFamily="34" charset="0"/>
              </a:rPr>
              <a:t>lo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endParaRPr lang="en-US" altLang="en-US" sz="2400" dirty="0" smtClean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solidFill>
                  <a:srgbClr val="3333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mfhi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$s0                   moves the value in  </a:t>
            </a:r>
            <a:r>
              <a:rPr lang="en-US" altLang="en-US" sz="2400" dirty="0" smtClean="0">
                <a:solidFill>
                  <a:srgbClr val="3333CC"/>
                </a:solidFill>
                <a:latin typeface="Arial" panose="020B0604020202020204" pitchFamily="34" charset="0"/>
              </a:rPr>
              <a:t>hi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into $s0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mflo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$s1                   moves the value in  </a:t>
            </a:r>
            <a:r>
              <a:rPr lang="en-US" altLang="en-US" sz="2400" dirty="0" smtClean="0">
                <a:solidFill>
                  <a:srgbClr val="3333CC"/>
                </a:solidFill>
                <a:latin typeface="Arial" panose="020B0604020202020204" pitchFamily="34" charset="0"/>
              </a:rPr>
              <a:t>lo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into $s1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endParaRPr lang="en-US" alt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Similarly for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multu</a:t>
            </a:r>
            <a:endParaRPr lang="en-US" altLang="en-US" sz="2400" dirty="0" smtClean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5724525" y="2457450"/>
            <a:ext cx="2879725" cy="16351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Try to see how big a number can be subtracted, creating a digit of the quotient on each attempt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8275" algn="l"/>
                <a:tab pos="2695575" algn="l"/>
                <a:tab pos="592455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     </a:t>
            </a:r>
            <a:r>
              <a:rPr kumimoji="0" lang="en-US" altLang="en-US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19	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Quotient</a:t>
            </a:r>
            <a:endParaRPr kumimoji="0" lang="en-US" altLang="en-US" sz="2400" b="0" i="0" u="none" strike="noStrike" kern="0" cap="none" spc="0" normalizeH="0" baseline="-250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8275" algn="l"/>
                <a:tab pos="2695575" algn="l"/>
                <a:tab pos="5924550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Divisor	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1011</a:t>
            </a:r>
            <a:r>
              <a:rPr kumimoji="0" lang="en-US" altLang="en-US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11011001</a:t>
            </a:r>
            <a:r>
              <a:rPr kumimoji="0" lang="en-US" altLang="en-US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217	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Dividend</a:t>
            </a:r>
            <a:endParaRPr kumimoji="0" lang="en-US" altLang="en-US" sz="2400" b="0" i="0" u="none" strike="noStrike" kern="0" cap="none" spc="0" normalizeH="0" baseline="-250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8275" algn="l"/>
                <a:tab pos="2695575" algn="l"/>
                <a:tab pos="592455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-1011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8275" algn="l"/>
                <a:tab pos="2695575" algn="l"/>
                <a:tab pos="592455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10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8275" algn="l"/>
                <a:tab pos="2695575" algn="l"/>
                <a:tab pos="592455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101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8275" algn="l"/>
                <a:tab pos="2695575" algn="l"/>
                <a:tab pos="592455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1010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8275" algn="l"/>
                <a:tab pos="2695575" algn="l"/>
                <a:tab pos="592455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10100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8275" algn="l"/>
                <a:tab pos="2695575" algn="l"/>
                <a:tab pos="592455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-1011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8275" algn="l"/>
                <a:tab pos="2695575" algn="l"/>
                <a:tab pos="592455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1001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8275" algn="l"/>
                <a:tab pos="2695575" algn="l"/>
                <a:tab pos="592455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10011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8275" algn="l"/>
                <a:tab pos="2695575" algn="l"/>
                <a:tab pos="592455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-1011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438275" algn="l"/>
                <a:tab pos="2695575" algn="l"/>
                <a:tab pos="592455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	     1000</a:t>
            </a:r>
            <a:r>
              <a:rPr kumimoji="0" lang="en-US" altLang="en-US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8	</a:t>
            </a: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Remainder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57199" y="274638"/>
            <a:ext cx="9860507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Arial"/>
              </a:rPr>
              <a:t>Unsigned Division (Paper &amp; Pencil)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724525" y="4383088"/>
            <a:ext cx="2879725" cy="10255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Binary division is accomplished via 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shifting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subtraction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311525" y="2492375"/>
            <a:ext cx="8286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779838" y="4437063"/>
            <a:ext cx="9001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427538" y="2024063"/>
            <a:ext cx="0" cy="12604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248150" y="2024063"/>
            <a:ext cx="0" cy="8651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608513" y="2024063"/>
            <a:ext cx="0" cy="16208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787900" y="2024063"/>
            <a:ext cx="0" cy="2809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59225" y="5624513"/>
            <a:ext cx="9001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9750" y="4017963"/>
            <a:ext cx="2879725" cy="16065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Dividend =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Quotient × Divisor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 Remainder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217 = 19 × 11 + 8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881438" y="113506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060825" y="113506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240213" y="113506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4419600" y="113506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598988" y="1135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baseline="-25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" name="Freeform 27"/>
          <p:cNvSpPr>
            <a:spLocks/>
          </p:cNvSpPr>
          <p:nvPr/>
        </p:nvSpPr>
        <p:spPr bwMode="auto">
          <a:xfrm>
            <a:off x="3095625" y="1628775"/>
            <a:ext cx="3060700" cy="360363"/>
          </a:xfrm>
          <a:custGeom>
            <a:avLst/>
            <a:gdLst>
              <a:gd name="T0" fmla="*/ 2147483646 w 1928"/>
              <a:gd name="T1" fmla="*/ 0 h 227"/>
              <a:gd name="T2" fmla="*/ 0 w 1928"/>
              <a:gd name="T3" fmla="*/ 0 h 227"/>
              <a:gd name="T4" fmla="*/ 0 w 1928"/>
              <a:gd name="T5" fmla="*/ 2147483646 h 227"/>
              <a:gd name="T6" fmla="*/ 0 60000 65536"/>
              <a:gd name="T7" fmla="*/ 0 60000 65536"/>
              <a:gd name="T8" fmla="*/ 0 60000 65536"/>
              <a:gd name="T9" fmla="*/ 0 w 1928"/>
              <a:gd name="T10" fmla="*/ 0 h 227"/>
              <a:gd name="T11" fmla="*/ 1928 w 192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8" h="227">
                <a:moveTo>
                  <a:pt x="1928" y="0"/>
                </a:moveTo>
                <a:cubicBezTo>
                  <a:pt x="1928" y="0"/>
                  <a:pt x="964" y="0"/>
                  <a:pt x="0" y="0"/>
                </a:cubicBezTo>
                <a:cubicBezTo>
                  <a:pt x="86" y="128"/>
                  <a:pt x="0" y="189"/>
                  <a:pt x="0" y="227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44201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 smtClean="0">
                <a:solidFill>
                  <a:srgbClr val="CC0000"/>
                </a:solidFill>
                <a:latin typeface="Arial" panose="020B0604020202020204" pitchFamily="34" charset="0"/>
              </a:rPr>
              <a:t>Division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5698" y="1318028"/>
            <a:ext cx="110421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</a:t>
            </a:r>
            <a:r>
              <a:rPr lang="en-US" altLang="en-US" sz="2400" u="sng" smtClean="0">
                <a:solidFill>
                  <a:srgbClr val="000000"/>
                </a:solidFill>
                <a:latin typeface="Arial" panose="020B0604020202020204" pitchFamily="34" charset="0"/>
              </a:rPr>
              <a:t>            1001</a:t>
            </a:r>
            <a:r>
              <a:rPr lang="en-US" altLang="en-US" sz="2400" baseline="-25000" smtClean="0">
                <a:solidFill>
                  <a:srgbClr val="000000"/>
                </a:solidFill>
                <a:latin typeface="Arial" panose="020B0604020202020204" pitchFamily="34" charset="0"/>
              </a:rPr>
              <a:t>ten</a:t>
            </a:r>
            <a:r>
              <a:rPr lang="en-US" altLang="en-US" sz="2400" u="sng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400" smtClean="0">
                <a:solidFill>
                  <a:srgbClr val="3333CC"/>
                </a:solidFill>
                <a:latin typeface="Arial" panose="020B0604020202020204" pitchFamily="34" charset="0"/>
              </a:rPr>
              <a:t>Quotient</a:t>
            </a:r>
            <a:endParaRPr lang="en-US" altLang="en-US" sz="2400" u="sng" smtClean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smtClean="0">
                <a:solidFill>
                  <a:srgbClr val="3333CC"/>
                </a:solidFill>
                <a:latin typeface="Arial" panose="020B0604020202020204" pitchFamily="34" charset="0"/>
              </a:rPr>
              <a:t>Divisor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     1000</a:t>
            </a:r>
            <a:r>
              <a:rPr lang="en-US" altLang="en-US" sz="2400" baseline="-25000" smtClean="0">
                <a:solidFill>
                  <a:srgbClr val="000000"/>
                </a:solidFill>
                <a:latin typeface="Arial" panose="020B0604020202020204" pitchFamily="34" charset="0"/>
              </a:rPr>
              <a:t>ten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    |     1001010</a:t>
            </a:r>
            <a:r>
              <a:rPr lang="en-US" altLang="en-US" sz="2400" baseline="-25000" smtClean="0">
                <a:solidFill>
                  <a:srgbClr val="000000"/>
                </a:solidFill>
                <a:latin typeface="Arial" panose="020B0604020202020204" pitchFamily="34" charset="0"/>
              </a:rPr>
              <a:t>ten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2400" smtClean="0">
                <a:solidFill>
                  <a:srgbClr val="3333CC"/>
                </a:solidFill>
                <a:latin typeface="Arial" panose="020B0604020202020204" pitchFamily="34" charset="0"/>
              </a:rPr>
              <a:t>Dividend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</a:t>
            </a:r>
            <a:r>
              <a:rPr lang="en-US" altLang="en-US" sz="2400" u="sng" smtClean="0">
                <a:solidFill>
                  <a:srgbClr val="000000"/>
                </a:solidFill>
                <a:latin typeface="Arial" panose="020B0604020202020204" pitchFamily="34" charset="0"/>
              </a:rPr>
              <a:t>-1000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</a:t>
            </a:r>
            <a:r>
              <a:rPr lang="en-US" altLang="en-US" sz="2400" u="sng" smtClean="0">
                <a:solidFill>
                  <a:srgbClr val="000000"/>
                </a:solidFill>
                <a:latin typeface="Arial" panose="020B0604020202020204" pitchFamily="34" charset="0"/>
              </a:rPr>
              <a:t>-1000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10</a:t>
            </a:r>
            <a:r>
              <a:rPr lang="en-US" altLang="en-US" sz="2400" baseline="-25000" smtClean="0">
                <a:solidFill>
                  <a:srgbClr val="000000"/>
                </a:solidFill>
                <a:latin typeface="Arial" panose="020B0604020202020204" pitchFamily="34" charset="0"/>
              </a:rPr>
              <a:t>ten</a:t>
            </a:r>
            <a:r>
              <a:rPr lang="en-US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2400" smtClean="0">
                <a:solidFill>
                  <a:srgbClr val="3333CC"/>
                </a:solidFill>
                <a:latin typeface="Arial" panose="020B0604020202020204" pitchFamily="34" charset="0"/>
              </a:rPr>
              <a:t>Remainder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80112" y="4632325"/>
            <a:ext cx="1126895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At every step,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shift divisor right and compare it with current dividend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if divisor is larger, shift 0 as the next bit of the quotient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if divisor is smaller, subtract to get new dividend and shift 1  as the next bit of the quotient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57199" y="274638"/>
            <a:ext cx="9860507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Arial"/>
              </a:rPr>
              <a:t>Unsigned Division (Paper &amp; Pencil)</a:t>
            </a:r>
          </a:p>
        </p:txBody>
      </p:sp>
    </p:spTree>
    <p:extLst>
      <p:ext uri="{BB962C8B-B14F-4D97-AF65-F5344CB8AC3E}">
        <p14:creationId xmlns:p14="http://schemas.microsoft.com/office/powerpoint/2010/main" val="19913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1330" y="1183341"/>
            <a:ext cx="88296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</a:t>
            </a:r>
            <a:r>
              <a:rPr lang="en-US" altLang="en-US" sz="24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 1001</a:t>
            </a:r>
            <a:r>
              <a:rPr lang="en-US" altLang="en-US" sz="2400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</a:t>
            </a:r>
            <a:r>
              <a:rPr lang="en-US" altLang="en-US" sz="24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400" dirty="0" smtClean="0">
                <a:solidFill>
                  <a:srgbClr val="3333CC"/>
                </a:solidFill>
                <a:latin typeface="Arial" panose="020B0604020202020204" pitchFamily="34" charset="0"/>
              </a:rPr>
              <a:t>Quotient</a:t>
            </a:r>
            <a:endParaRPr lang="en-US" altLang="en-US" sz="2400" u="sng" dirty="0" smtClean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solidFill>
                  <a:srgbClr val="3333CC"/>
                </a:solidFill>
                <a:latin typeface="Arial" panose="020B0604020202020204" pitchFamily="34" charset="0"/>
              </a:rPr>
              <a:t>Divisor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1000</a:t>
            </a:r>
            <a:r>
              <a:rPr lang="en-US" altLang="en-US" sz="2400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|     1001010</a:t>
            </a:r>
            <a:r>
              <a:rPr lang="en-US" altLang="en-US" sz="2400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2400" dirty="0" smtClean="0">
                <a:solidFill>
                  <a:srgbClr val="3333CC"/>
                </a:solidFill>
                <a:latin typeface="Arial" panose="020B0604020202020204" pitchFamily="34" charset="0"/>
              </a:rPr>
              <a:t>Dividend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endParaRPr lang="en-US" altLang="en-US" sz="2400" dirty="0" smtClean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solidFill>
                  <a:srgbClr val="3333CC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0001001010        0001001010      0000001010    0000001010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100000000000 </a:t>
            </a: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  0001000000   00001000000000001000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Quo:   0                   000001               0000010           000001001</a:t>
            </a:r>
            <a:endParaRPr lang="en-US" altLang="en-US" sz="2400" dirty="0" smtClean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75648" y="4338638"/>
            <a:ext cx="1093413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At every step,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shift divisor right and compare it with current dividend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if divisor is larger, shift 0 as the next bit of the quotient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Tx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if divisor is smaller, subtract to get new dividend and shift 1   as the next bit of the quotient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57199" y="274638"/>
            <a:ext cx="9860507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Arial"/>
              </a:rPr>
              <a:t>Unsigned Division (Paper &amp; Pencil)</a:t>
            </a:r>
          </a:p>
        </p:txBody>
      </p:sp>
    </p:spTree>
    <p:extLst>
      <p:ext uri="{BB962C8B-B14F-4D97-AF65-F5344CB8AC3E}">
        <p14:creationId xmlns:p14="http://schemas.microsoft.com/office/powerpoint/2010/main" val="17297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19076"/>
            <a:ext cx="9969690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Arial"/>
              </a:rPr>
              <a:t>Sequential Division</a:t>
            </a:r>
            <a:endParaRPr kumimoji="0" lang="en-US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25538"/>
            <a:ext cx="8229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Uses two registers: HI and LO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Initialize: HI = Remainder = 0 and LO = Dividend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Shift (HI, LO) LEFT by 1 bit (also Shift Quotient LEFT)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Shift the remainder and dividend registers together LEFT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cs typeface="Arial"/>
              </a:rPr>
              <a:t>Has the same net effect of shifting the divisor RIGHT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Compute: Difference = Remainder – Divisor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(Difference ≥ 0) then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Remainder = Difference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Set Least significant Bit of (Lo) Quotient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Observation to Reduce Hardware: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 register can be also used to store the computed Quotient</a:t>
            </a:r>
          </a:p>
        </p:txBody>
      </p:sp>
    </p:spTree>
    <p:extLst>
      <p:ext uri="{BB962C8B-B14F-4D97-AF65-F5344CB8AC3E}">
        <p14:creationId xmlns:p14="http://schemas.microsoft.com/office/powerpoint/2010/main" val="10437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08000" y="38895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Arial"/>
              </a:rPr>
              <a:t>Sequential Division Hardware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06488"/>
            <a:ext cx="51943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Initialize: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HI = 0, LO = Dividend </a:t>
            </a:r>
            <a:endParaRPr kumimoji="0" lang="en-US" altLang="en-US" sz="2000" b="0" i="0" u="none" strike="noStrike" kern="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Results: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HI = Remainder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 = Quotient</a:t>
            </a:r>
          </a:p>
        </p:txBody>
      </p: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6427788" y="1184276"/>
            <a:ext cx="4171950" cy="4513262"/>
            <a:chOff x="2744" y="739"/>
            <a:chExt cx="2628" cy="2843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4366" y="1014"/>
              <a:ext cx="53" cy="5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124" y="739"/>
              <a:ext cx="532" cy="174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3852" y="1770"/>
              <a:ext cx="1066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Difference?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744" y="2258"/>
              <a:ext cx="2038" cy="39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266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66700" algn="l"/>
                </a:tabLst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2.	HI = Remainder = Difference</a:t>
              </a: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66700" algn="l"/>
                </a:tabLst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Set least significant bit of LO</a:t>
              </a: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3796" y="2908"/>
              <a:ext cx="1161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r>
                <a:rPr kumimoji="0" lang="en-US" altLang="en-US" sz="14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Repetition?</a:t>
              </a:r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4105" y="3410"/>
              <a:ext cx="542" cy="172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782" y="1764"/>
              <a:ext cx="2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&lt; 0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718" y="1764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≥ 0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5016" y="2917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411" y="3263"/>
              <a:ext cx="3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20" name="AutoShape 16"/>
            <p:cNvCxnSpPr>
              <a:cxnSpLocks noChangeShapeType="1"/>
              <a:stCxn id="12" idx="1"/>
              <a:endCxn id="13" idx="0"/>
            </p:cNvCxnSpPr>
            <p:nvPr/>
          </p:nvCxnSpPr>
          <p:spPr bwMode="auto">
            <a:xfrm rot="10800000" flipV="1">
              <a:off x="3763" y="1958"/>
              <a:ext cx="83" cy="294"/>
            </a:xfrm>
            <a:prstGeom prst="bentConnector2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7"/>
            <p:cNvCxnSpPr>
              <a:cxnSpLocks noChangeShapeType="1"/>
              <a:stCxn id="11" idx="2"/>
              <a:endCxn id="27" idx="0"/>
            </p:cNvCxnSpPr>
            <p:nvPr/>
          </p:nvCxnSpPr>
          <p:spPr bwMode="auto">
            <a:xfrm flipH="1">
              <a:off x="4386" y="919"/>
              <a:ext cx="4" cy="3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8"/>
            <p:cNvCxnSpPr>
              <a:cxnSpLocks noChangeShapeType="1"/>
              <a:stCxn id="27" idx="2"/>
              <a:endCxn id="12" idx="0"/>
            </p:cNvCxnSpPr>
            <p:nvPr/>
          </p:nvCxnSpPr>
          <p:spPr bwMode="auto">
            <a:xfrm flipH="1">
              <a:off x="4385" y="1622"/>
              <a:ext cx="1" cy="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9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 rot="16200000" flipH="1">
              <a:off x="3948" y="2474"/>
              <a:ext cx="243" cy="614"/>
            </a:xfrm>
            <a:prstGeom prst="bentConnector3">
              <a:avLst>
                <a:gd name="adj1" fmla="val 49796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0"/>
            <p:cNvCxnSpPr>
              <a:cxnSpLocks noChangeShapeType="1"/>
              <a:stCxn id="12" idx="3"/>
              <a:endCxn id="14" idx="0"/>
            </p:cNvCxnSpPr>
            <p:nvPr/>
          </p:nvCxnSpPr>
          <p:spPr bwMode="auto">
            <a:xfrm flipH="1">
              <a:off x="4377" y="1958"/>
              <a:ext cx="547" cy="944"/>
            </a:xfrm>
            <a:prstGeom prst="bentConnector4">
              <a:avLst>
                <a:gd name="adj1" fmla="val -25227"/>
                <a:gd name="adj2" fmla="val 87181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4376" y="3289"/>
              <a:ext cx="1" cy="1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  <a:stCxn id="14" idx="3"/>
              <a:endCxn id="10" idx="6"/>
            </p:cNvCxnSpPr>
            <p:nvPr/>
          </p:nvCxnSpPr>
          <p:spPr bwMode="auto">
            <a:xfrm flipH="1" flipV="1">
              <a:off x="4419" y="1043"/>
              <a:ext cx="544" cy="2053"/>
            </a:xfrm>
            <a:prstGeom prst="bentConnector3">
              <a:avLst>
                <a:gd name="adj1" fmla="val -89708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399" y="1230"/>
              <a:ext cx="1973" cy="38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266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>
                  <a:tab pos="266700" algn="l"/>
                </a:tabLst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Shift (HI, LO) Left</a:t>
              </a: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66700" algn="l"/>
                </a:tabLst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Difference = HI – Divisor</a:t>
              </a:r>
            </a:p>
          </p:txBody>
        </p:sp>
      </p:grp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539750" y="3536950"/>
            <a:ext cx="4140200" cy="2633663"/>
            <a:chOff x="181" y="1933"/>
            <a:chExt cx="2608" cy="1659"/>
          </a:xfrm>
        </p:grpSpPr>
        <p:sp>
          <p:nvSpPr>
            <p:cNvPr id="29" name="Freeform 65"/>
            <p:cNvSpPr>
              <a:spLocks/>
            </p:cNvSpPr>
            <p:nvPr/>
          </p:nvSpPr>
          <p:spPr bwMode="auto">
            <a:xfrm>
              <a:off x="1066" y="2727"/>
              <a:ext cx="1338" cy="295"/>
            </a:xfrm>
            <a:custGeom>
              <a:avLst/>
              <a:gdLst>
                <a:gd name="T0" fmla="*/ 0 w 1338"/>
                <a:gd name="T1" fmla="*/ 0 h 295"/>
                <a:gd name="T2" fmla="*/ 0 w 1338"/>
                <a:gd name="T3" fmla="*/ 113 h 295"/>
                <a:gd name="T4" fmla="*/ 1338 w 1338"/>
                <a:gd name="T5" fmla="*/ 113 h 295"/>
                <a:gd name="T6" fmla="*/ 1338 w 1338"/>
                <a:gd name="T7" fmla="*/ 295 h 2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8"/>
                <a:gd name="T13" fmla="*/ 0 h 295"/>
                <a:gd name="T14" fmla="*/ 1338 w 1338"/>
                <a:gd name="T15" fmla="*/ 295 h 2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8" h="295">
                  <a:moveTo>
                    <a:pt x="0" y="0"/>
                  </a:moveTo>
                  <a:lnTo>
                    <a:pt x="0" y="113"/>
                  </a:lnTo>
                  <a:lnTo>
                    <a:pt x="1338" y="113"/>
                  </a:lnTo>
                  <a:lnTo>
                    <a:pt x="1338" y="29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1905" y="3226"/>
              <a:ext cx="41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shift left</a:t>
              </a:r>
            </a:p>
          </p:txBody>
        </p:sp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 flipV="1">
              <a:off x="1882" y="3226"/>
              <a:ext cx="43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862" y="2704"/>
              <a:ext cx="0" cy="36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1247" y="2591"/>
              <a:ext cx="1293" cy="479"/>
            </a:xfrm>
            <a:custGeom>
              <a:avLst/>
              <a:gdLst>
                <a:gd name="T0" fmla="*/ 0 w 317"/>
                <a:gd name="T1" fmla="*/ 0 h 662"/>
                <a:gd name="T2" fmla="*/ 87745 w 317"/>
                <a:gd name="T3" fmla="*/ 0 h 662"/>
                <a:gd name="T4" fmla="*/ 87745 w 317"/>
                <a:gd name="T5" fmla="*/ 182 h 662"/>
                <a:gd name="T6" fmla="*/ 0 60000 65536"/>
                <a:gd name="T7" fmla="*/ 0 60000 65536"/>
                <a:gd name="T8" fmla="*/ 0 60000 65536"/>
                <a:gd name="T9" fmla="*/ 0 w 317"/>
                <a:gd name="T10" fmla="*/ 0 h 662"/>
                <a:gd name="T11" fmla="*/ 317 w 317"/>
                <a:gd name="T12" fmla="*/ 662 h 6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662">
                  <a:moveTo>
                    <a:pt x="0" y="0"/>
                  </a:moveTo>
                  <a:lnTo>
                    <a:pt x="317" y="0"/>
                  </a:lnTo>
                  <a:lnTo>
                    <a:pt x="317" y="662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134" y="2162"/>
              <a:ext cx="0" cy="24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794" y="1933"/>
              <a:ext cx="680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Divisor</a:t>
              </a:r>
              <a:endParaRPr kumimoji="0" lang="en-US" altLang="en-US" sz="1600" b="0" i="0" u="none" strike="noStrike" kern="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 rot="5400000">
              <a:off x="701" y="2070"/>
              <a:ext cx="317" cy="993"/>
            </a:xfrm>
            <a:custGeom>
              <a:avLst/>
              <a:gdLst>
                <a:gd name="T0" fmla="*/ 0 w 768"/>
                <a:gd name="T1" fmla="*/ 0 h 2112"/>
                <a:gd name="T2" fmla="*/ 0 w 768"/>
                <a:gd name="T3" fmla="*/ 45 h 2112"/>
                <a:gd name="T4" fmla="*/ 7 w 768"/>
                <a:gd name="T5" fmla="*/ 52 h 2112"/>
                <a:gd name="T6" fmla="*/ 0 w 768"/>
                <a:gd name="T7" fmla="*/ 59 h 2112"/>
                <a:gd name="T8" fmla="*/ 0 w 768"/>
                <a:gd name="T9" fmla="*/ 103 h 2112"/>
                <a:gd name="T10" fmla="*/ 22 w 768"/>
                <a:gd name="T11" fmla="*/ 82 h 2112"/>
                <a:gd name="T12" fmla="*/ 22 w 768"/>
                <a:gd name="T13" fmla="*/ 21 h 2112"/>
                <a:gd name="T14" fmla="*/ 0 w 768"/>
                <a:gd name="T15" fmla="*/ 0 h 2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112"/>
                <a:gd name="T26" fmla="*/ 768 w 768"/>
                <a:gd name="T27" fmla="*/ 2112 h 2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112">
                  <a:moveTo>
                    <a:pt x="0" y="0"/>
                  </a:moveTo>
                  <a:lnTo>
                    <a:pt x="0" y="912"/>
                  </a:lnTo>
                  <a:lnTo>
                    <a:pt x="240" y="1056"/>
                  </a:lnTo>
                  <a:lnTo>
                    <a:pt x="0" y="1200"/>
                  </a:lnTo>
                  <a:lnTo>
                    <a:pt x="0" y="2112"/>
                  </a:lnTo>
                  <a:lnTo>
                    <a:pt x="768" y="1680"/>
                  </a:lnTo>
                  <a:lnTo>
                    <a:pt x="768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66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36" y="2479"/>
              <a:ext cx="63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32-bit ALU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1202" y="3067"/>
              <a:ext cx="680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LO</a:t>
              </a:r>
              <a:endParaRPr kumimoji="0" lang="en-US" altLang="en-US" sz="1600" b="0" i="0" u="none" strike="noStrike" kern="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1195" y="2207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 bits</a:t>
              </a: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1952" y="2997"/>
              <a:ext cx="2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write</a:t>
              </a:r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 flipH="1" flipV="1">
              <a:off x="1882" y="3135"/>
              <a:ext cx="4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Text Box 46"/>
            <p:cNvSpPr txBox="1">
              <a:spLocks noChangeArrowheads="1"/>
            </p:cNvSpPr>
            <p:nvPr/>
          </p:nvSpPr>
          <p:spPr bwMode="auto">
            <a:xfrm>
              <a:off x="1746" y="2455"/>
              <a:ext cx="2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sub</a:t>
              </a: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1020" y="2976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Text Box 49"/>
            <p:cNvSpPr txBox="1">
              <a:spLocks noChangeArrowheads="1"/>
            </p:cNvSpPr>
            <p:nvPr/>
          </p:nvSpPr>
          <p:spPr bwMode="auto">
            <a:xfrm>
              <a:off x="1360" y="3317"/>
              <a:ext cx="36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 bits</a:t>
              </a:r>
            </a:p>
          </p:txBody>
        </p:sp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317" y="2772"/>
              <a:ext cx="49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Difference</a:t>
              </a:r>
            </a:p>
          </p:txBody>
        </p:sp>
        <p:sp>
          <p:nvSpPr>
            <p:cNvPr id="46" name="Text Box 51"/>
            <p:cNvSpPr txBox="1">
              <a:spLocks noChangeArrowheads="1"/>
            </p:cNvSpPr>
            <p:nvPr/>
          </p:nvSpPr>
          <p:spPr bwMode="auto">
            <a:xfrm>
              <a:off x="1769" y="2704"/>
              <a:ext cx="2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sign</a:t>
              </a: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1882" y="3453"/>
              <a:ext cx="45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set lsb</a:t>
              </a: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521" y="3067"/>
              <a:ext cx="680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HI</a:t>
              </a:r>
              <a:endParaRPr kumimoji="0" lang="en-US" altLang="en-US" sz="1600" b="0" i="0" u="none" strike="noStrike" kern="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59"/>
            <p:cNvSpPr>
              <a:spLocks/>
            </p:cNvSpPr>
            <p:nvPr/>
          </p:nvSpPr>
          <p:spPr bwMode="auto">
            <a:xfrm>
              <a:off x="181" y="2160"/>
              <a:ext cx="681" cy="1315"/>
            </a:xfrm>
            <a:custGeom>
              <a:avLst/>
              <a:gdLst>
                <a:gd name="T0" fmla="*/ 681 w 681"/>
                <a:gd name="T1" fmla="*/ 1764 h 1134"/>
                <a:gd name="T2" fmla="*/ 681 w 681"/>
                <a:gd name="T3" fmla="*/ 2050 h 1134"/>
                <a:gd name="T4" fmla="*/ 0 w 681"/>
                <a:gd name="T5" fmla="*/ 2050 h 1134"/>
                <a:gd name="T6" fmla="*/ 0 w 681"/>
                <a:gd name="T7" fmla="*/ 0 h 1134"/>
                <a:gd name="T8" fmla="*/ 408 w 681"/>
                <a:gd name="T9" fmla="*/ 0 h 1134"/>
                <a:gd name="T10" fmla="*/ 408 w 681"/>
                <a:gd name="T11" fmla="*/ 409 h 11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"/>
                <a:gd name="T19" fmla="*/ 0 h 1134"/>
                <a:gd name="T20" fmla="*/ 681 w 681"/>
                <a:gd name="T21" fmla="*/ 1134 h 11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" h="1134">
                  <a:moveTo>
                    <a:pt x="681" y="975"/>
                  </a:moveTo>
                  <a:lnTo>
                    <a:pt x="681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408" y="0"/>
                  </a:lnTo>
                  <a:lnTo>
                    <a:pt x="408" y="226"/>
                  </a:lnTo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453" y="3317"/>
              <a:ext cx="37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 bits</a:t>
              </a:r>
            </a:p>
          </p:txBody>
        </p:sp>
        <p:grpSp>
          <p:nvGrpSpPr>
            <p:cNvPr id="51" name="Group 63"/>
            <p:cNvGrpSpPr>
              <a:grpSpLocks/>
            </p:cNvGrpSpPr>
            <p:nvPr/>
          </p:nvGrpSpPr>
          <p:grpSpPr bwMode="auto">
            <a:xfrm>
              <a:off x="2289" y="2999"/>
              <a:ext cx="500" cy="340"/>
              <a:chOff x="2289" y="2999"/>
              <a:chExt cx="500" cy="340"/>
            </a:xfrm>
          </p:grpSpPr>
          <p:sp>
            <p:nvSpPr>
              <p:cNvPr id="53" name="Oval 36"/>
              <p:cNvSpPr>
                <a:spLocks noChangeArrowheads="1"/>
              </p:cNvSpPr>
              <p:nvPr/>
            </p:nvSpPr>
            <p:spPr bwMode="auto">
              <a:xfrm>
                <a:off x="2289" y="2999"/>
                <a:ext cx="500" cy="340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 Box 37"/>
              <p:cNvSpPr txBox="1">
                <a:spLocks noChangeArrowheads="1"/>
              </p:cNvSpPr>
              <p:nvPr/>
            </p:nvSpPr>
            <p:spPr bwMode="auto">
              <a:xfrm>
                <a:off x="2297" y="3090"/>
                <a:ext cx="477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Control</a:t>
                </a:r>
              </a:p>
            </p:txBody>
          </p:sp>
        </p:grpSp>
        <p:sp>
          <p:nvSpPr>
            <p:cNvPr id="52" name="Freeform 64"/>
            <p:cNvSpPr>
              <a:spLocks/>
            </p:cNvSpPr>
            <p:nvPr/>
          </p:nvSpPr>
          <p:spPr bwMode="auto">
            <a:xfrm>
              <a:off x="1859" y="3294"/>
              <a:ext cx="681" cy="159"/>
            </a:xfrm>
            <a:custGeom>
              <a:avLst/>
              <a:gdLst>
                <a:gd name="T0" fmla="*/ 681 w 681"/>
                <a:gd name="T1" fmla="*/ 45 h 159"/>
                <a:gd name="T2" fmla="*/ 681 w 681"/>
                <a:gd name="T3" fmla="*/ 159 h 159"/>
                <a:gd name="T4" fmla="*/ 0 w 681"/>
                <a:gd name="T5" fmla="*/ 159 h 159"/>
                <a:gd name="T6" fmla="*/ 0 w 681"/>
                <a:gd name="T7" fmla="*/ 0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1"/>
                <a:gd name="T13" fmla="*/ 0 h 159"/>
                <a:gd name="T14" fmla="*/ 681 w 681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1" h="159">
                  <a:moveTo>
                    <a:pt x="681" y="45"/>
                  </a:moveTo>
                  <a:lnTo>
                    <a:pt x="681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7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-1204" y="-23812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Division Example</a:t>
            </a: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508000" y="792162"/>
            <a:ext cx="8229600" cy="161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Example: 1110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/ 0011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(4-bit dividend &amp; divisor)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 Quotient = 0100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and Remainder = 0010</a:t>
            </a:r>
            <a:r>
              <a:rPr kumimoji="0" lang="en-US" alt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4-bit registers for Remainder and Divisor (4-bit ALU)</a:t>
            </a:r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609705" y="5486119"/>
            <a:ext cx="7642225" cy="323850"/>
            <a:chOff x="589" y="3521"/>
            <a:chExt cx="4814" cy="204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89" y="3521"/>
              <a:ext cx="179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2: Diff &lt; 0 =&gt; Do Nothing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2381" y="3521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152" y="3521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94" y="3521"/>
              <a:ext cx="70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923" y="3529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609705" y="4189131"/>
            <a:ext cx="7642225" cy="355600"/>
            <a:chOff x="589" y="2500"/>
            <a:chExt cx="4814" cy="224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589" y="2504"/>
              <a:ext cx="17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2: Rem = Diff, set </a:t>
              </a: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lsb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of LO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152" y="2504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1 0 0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381" y="2500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0 0 0 0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694" y="2504"/>
              <a:ext cx="70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923" y="2512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609705" y="3541431"/>
            <a:ext cx="7642225" cy="323850"/>
            <a:chOff x="589" y="2092"/>
            <a:chExt cx="4814" cy="204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381" y="2092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3152" y="2092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589" y="2092"/>
              <a:ext cx="179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2: Diff &lt; 0 =&gt; Do Nothing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4694" y="2092"/>
              <a:ext cx="70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23" y="2100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40"/>
          <p:cNvGrpSpPr>
            <a:grpSpLocks/>
          </p:cNvGrpSpPr>
          <p:nvPr/>
        </p:nvGrpSpPr>
        <p:grpSpPr bwMode="auto">
          <a:xfrm>
            <a:off x="609705" y="4838419"/>
            <a:ext cx="7642225" cy="323850"/>
            <a:chOff x="589" y="3113"/>
            <a:chExt cx="4814" cy="204"/>
          </a:xfrm>
        </p:grpSpPr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2381" y="3113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3152" y="3113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589" y="3113"/>
              <a:ext cx="179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2: Diff &lt; 0 =&gt; Do Nothing</a:t>
              </a: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4694" y="3113"/>
              <a:ext cx="70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3923" y="3121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Rectangle 59"/>
          <p:cNvSpPr>
            <a:spLocks noChangeArrowheads="1"/>
          </p:cNvSpPr>
          <p:nvPr/>
        </p:nvSpPr>
        <p:spPr bwMode="auto">
          <a:xfrm>
            <a:off x="173142" y="3908144"/>
            <a:ext cx="4524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Rectangle 60"/>
          <p:cNvSpPr>
            <a:spLocks noChangeArrowheads="1"/>
          </p:cNvSpPr>
          <p:nvPr/>
        </p:nvSpPr>
        <p:spPr bwMode="auto">
          <a:xfrm>
            <a:off x="3448155" y="2898494"/>
            <a:ext cx="12303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0 0 0 0</a:t>
            </a:r>
          </a:p>
        </p:txBody>
      </p:sp>
      <p:sp>
        <p:nvSpPr>
          <p:cNvPr id="36" name="Rectangle 61"/>
          <p:cNvSpPr>
            <a:spLocks noChangeArrowheads="1"/>
          </p:cNvSpPr>
          <p:nvPr/>
        </p:nvSpPr>
        <p:spPr bwMode="auto">
          <a:xfrm>
            <a:off x="7126392" y="2898494"/>
            <a:ext cx="11255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62"/>
          <p:cNvSpPr>
            <a:spLocks noChangeArrowheads="1"/>
          </p:cNvSpPr>
          <p:nvPr/>
        </p:nvSpPr>
        <p:spPr bwMode="auto">
          <a:xfrm>
            <a:off x="4678467" y="2898494"/>
            <a:ext cx="12239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1 1 1 0</a:t>
            </a:r>
          </a:p>
        </p:txBody>
      </p:sp>
      <p:sp>
        <p:nvSpPr>
          <p:cNvPr id="38" name="Rectangle 63"/>
          <p:cNvSpPr>
            <a:spLocks noChangeArrowheads="1"/>
          </p:cNvSpPr>
          <p:nvPr/>
        </p:nvSpPr>
        <p:spPr bwMode="auto">
          <a:xfrm>
            <a:off x="625580" y="2898494"/>
            <a:ext cx="2828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Initialize</a:t>
            </a:r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173142" y="2898494"/>
            <a:ext cx="4524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0" name="Rectangle 65"/>
          <p:cNvSpPr>
            <a:spLocks noChangeArrowheads="1"/>
          </p:cNvSpPr>
          <p:nvPr/>
        </p:nvSpPr>
        <p:spPr bwMode="auto">
          <a:xfrm>
            <a:off x="173142" y="3217581"/>
            <a:ext cx="4524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auto">
          <a:xfrm>
            <a:off x="173142" y="4512981"/>
            <a:ext cx="4524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Rectangle 67"/>
          <p:cNvSpPr>
            <a:spLocks noChangeArrowheads="1"/>
          </p:cNvSpPr>
          <p:nvPr/>
        </p:nvSpPr>
        <p:spPr bwMode="auto">
          <a:xfrm>
            <a:off x="173142" y="5162269"/>
            <a:ext cx="4524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3448155" y="2533369"/>
            <a:ext cx="1230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44" name="Rectangle 69"/>
          <p:cNvSpPr>
            <a:spLocks noChangeArrowheads="1"/>
          </p:cNvSpPr>
          <p:nvPr/>
        </p:nvSpPr>
        <p:spPr bwMode="auto">
          <a:xfrm>
            <a:off x="7126392" y="2533369"/>
            <a:ext cx="1125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</a:p>
        </p:txBody>
      </p:sp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4678467" y="2533369"/>
            <a:ext cx="12239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</a:p>
        </p:txBody>
      </p:sp>
      <p:sp>
        <p:nvSpPr>
          <p:cNvPr id="46" name="Rectangle 71"/>
          <p:cNvSpPr>
            <a:spLocks noChangeArrowheads="1"/>
          </p:cNvSpPr>
          <p:nvPr/>
        </p:nvSpPr>
        <p:spPr bwMode="auto">
          <a:xfrm>
            <a:off x="173142" y="2533369"/>
            <a:ext cx="3887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tabLst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tabLst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82880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</a:p>
        </p:txBody>
      </p:sp>
      <p:sp>
        <p:nvSpPr>
          <p:cNvPr id="47" name="Line 72"/>
          <p:cNvSpPr>
            <a:spLocks noChangeShapeType="1"/>
          </p:cNvSpPr>
          <p:nvPr/>
        </p:nvSpPr>
        <p:spPr bwMode="auto">
          <a:xfrm>
            <a:off x="173142" y="2898494"/>
            <a:ext cx="8078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Line 73"/>
          <p:cNvSpPr>
            <a:spLocks noChangeShapeType="1"/>
          </p:cNvSpPr>
          <p:nvPr/>
        </p:nvSpPr>
        <p:spPr bwMode="auto">
          <a:xfrm>
            <a:off x="173142" y="3217581"/>
            <a:ext cx="8078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Line 75"/>
          <p:cNvSpPr>
            <a:spLocks noChangeShapeType="1"/>
          </p:cNvSpPr>
          <p:nvPr/>
        </p:nvSpPr>
        <p:spPr bwMode="auto">
          <a:xfrm>
            <a:off x="5902430" y="2533369"/>
            <a:ext cx="0" cy="3276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76"/>
          <p:cNvSpPr>
            <a:spLocks noChangeShapeType="1"/>
          </p:cNvSpPr>
          <p:nvPr/>
        </p:nvSpPr>
        <p:spPr bwMode="auto">
          <a:xfrm>
            <a:off x="173142" y="3865281"/>
            <a:ext cx="8078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Line 78"/>
          <p:cNvSpPr>
            <a:spLocks noChangeShapeType="1"/>
          </p:cNvSpPr>
          <p:nvPr/>
        </p:nvSpPr>
        <p:spPr bwMode="auto">
          <a:xfrm>
            <a:off x="609705" y="3541431"/>
            <a:ext cx="7642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Line 79"/>
          <p:cNvSpPr>
            <a:spLocks noChangeShapeType="1"/>
          </p:cNvSpPr>
          <p:nvPr/>
        </p:nvSpPr>
        <p:spPr bwMode="auto">
          <a:xfrm>
            <a:off x="173142" y="4512981"/>
            <a:ext cx="8078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" name="Line 80"/>
          <p:cNvSpPr>
            <a:spLocks noChangeShapeType="1"/>
          </p:cNvSpPr>
          <p:nvPr/>
        </p:nvSpPr>
        <p:spPr bwMode="auto">
          <a:xfrm>
            <a:off x="609705" y="4189131"/>
            <a:ext cx="7642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" name="Line 81"/>
          <p:cNvSpPr>
            <a:spLocks noChangeShapeType="1"/>
          </p:cNvSpPr>
          <p:nvPr/>
        </p:nvSpPr>
        <p:spPr bwMode="auto">
          <a:xfrm>
            <a:off x="173142" y="5162269"/>
            <a:ext cx="80787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" name="Rectangle 83"/>
          <p:cNvSpPr>
            <a:spLocks noChangeArrowheads="1"/>
          </p:cNvSpPr>
          <p:nvPr/>
        </p:nvSpPr>
        <p:spPr bwMode="auto">
          <a:xfrm>
            <a:off x="5907192" y="2911194"/>
            <a:ext cx="12192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0 0 1 1</a:t>
            </a:r>
          </a:p>
        </p:txBody>
      </p:sp>
      <p:sp>
        <p:nvSpPr>
          <p:cNvPr id="56" name="Rectangle 84"/>
          <p:cNvSpPr>
            <a:spLocks noChangeArrowheads="1"/>
          </p:cNvSpPr>
          <p:nvPr/>
        </p:nvSpPr>
        <p:spPr bwMode="auto">
          <a:xfrm>
            <a:off x="5902430" y="2546069"/>
            <a:ext cx="12239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Divisor</a:t>
            </a:r>
          </a:p>
        </p:txBody>
      </p:sp>
      <p:sp>
        <p:nvSpPr>
          <p:cNvPr id="57" name="Line 74"/>
          <p:cNvSpPr>
            <a:spLocks noChangeShapeType="1"/>
          </p:cNvSpPr>
          <p:nvPr/>
        </p:nvSpPr>
        <p:spPr bwMode="auto">
          <a:xfrm>
            <a:off x="3454505" y="2533369"/>
            <a:ext cx="0" cy="3276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8" name="Line 77"/>
          <p:cNvSpPr>
            <a:spLocks noChangeShapeType="1"/>
          </p:cNvSpPr>
          <p:nvPr/>
        </p:nvSpPr>
        <p:spPr bwMode="auto">
          <a:xfrm>
            <a:off x="609705" y="2893731"/>
            <a:ext cx="0" cy="2916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9" name="Line 82"/>
          <p:cNvSpPr>
            <a:spLocks noChangeShapeType="1"/>
          </p:cNvSpPr>
          <p:nvPr/>
        </p:nvSpPr>
        <p:spPr bwMode="auto">
          <a:xfrm>
            <a:off x="4678467" y="2533369"/>
            <a:ext cx="0" cy="3276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0" name="Line 85"/>
          <p:cNvSpPr>
            <a:spLocks noChangeShapeType="1"/>
          </p:cNvSpPr>
          <p:nvPr/>
        </p:nvSpPr>
        <p:spPr bwMode="auto">
          <a:xfrm>
            <a:off x="7126392" y="2544481"/>
            <a:ext cx="0" cy="3265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1" name="Line 86"/>
          <p:cNvSpPr>
            <a:spLocks noChangeShapeType="1"/>
          </p:cNvSpPr>
          <p:nvPr/>
        </p:nvSpPr>
        <p:spPr bwMode="auto">
          <a:xfrm>
            <a:off x="5902430" y="2544481"/>
            <a:ext cx="0" cy="3265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2" name="Line 88"/>
          <p:cNvSpPr>
            <a:spLocks noChangeShapeType="1"/>
          </p:cNvSpPr>
          <p:nvPr/>
        </p:nvSpPr>
        <p:spPr bwMode="auto">
          <a:xfrm>
            <a:off x="609705" y="4838419"/>
            <a:ext cx="7642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3" name="Line 89"/>
          <p:cNvSpPr>
            <a:spLocks noChangeShapeType="1"/>
          </p:cNvSpPr>
          <p:nvPr/>
        </p:nvSpPr>
        <p:spPr bwMode="auto">
          <a:xfrm>
            <a:off x="609705" y="5486119"/>
            <a:ext cx="76422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4" name="Rectangle 90"/>
          <p:cNvSpPr>
            <a:spLocks noChangeArrowheads="1"/>
          </p:cNvSpPr>
          <p:nvPr/>
        </p:nvSpPr>
        <p:spPr bwMode="auto">
          <a:xfrm>
            <a:off x="177905" y="2533369"/>
            <a:ext cx="8064500" cy="3276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97"/>
          <p:cNvGrpSpPr>
            <a:grpSpLocks/>
          </p:cNvGrpSpPr>
          <p:nvPr/>
        </p:nvGrpSpPr>
        <p:grpSpPr bwMode="auto">
          <a:xfrm>
            <a:off x="609705" y="3217581"/>
            <a:ext cx="7642225" cy="323850"/>
            <a:chOff x="589" y="2228"/>
            <a:chExt cx="4814" cy="204"/>
          </a:xfrm>
        </p:grpSpPr>
        <p:grpSp>
          <p:nvGrpSpPr>
            <p:cNvPr id="66" name="Group 28"/>
            <p:cNvGrpSpPr>
              <a:grpSpLocks/>
            </p:cNvGrpSpPr>
            <p:nvPr/>
          </p:nvGrpSpPr>
          <p:grpSpPr bwMode="auto">
            <a:xfrm>
              <a:off x="589" y="2228"/>
              <a:ext cx="4814" cy="204"/>
              <a:chOff x="589" y="1888"/>
              <a:chExt cx="4814" cy="204"/>
            </a:xfrm>
          </p:grpSpPr>
          <p:sp>
            <p:nvSpPr>
              <p:cNvPr id="68" name="Rectangle 29"/>
              <p:cNvSpPr>
                <a:spLocks noChangeArrowheads="1"/>
              </p:cNvSpPr>
              <p:nvPr/>
            </p:nvSpPr>
            <p:spPr bwMode="auto">
              <a:xfrm>
                <a:off x="4694" y="1888"/>
                <a:ext cx="709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1 1 1 0</a:t>
                </a:r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589" y="1888"/>
                <a:ext cx="179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1: Shift Left, Diff = HI - Divisor</a:t>
                </a: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2377" y="1888"/>
                <a:ext cx="77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0 0 0 1</a:t>
                </a:r>
              </a:p>
            </p:txBody>
          </p:sp>
          <p:sp>
            <p:nvSpPr>
              <p:cNvPr id="71" name="Rectangle 32"/>
              <p:cNvSpPr>
                <a:spLocks noChangeArrowheads="1"/>
              </p:cNvSpPr>
              <p:nvPr/>
            </p:nvSpPr>
            <p:spPr bwMode="auto">
              <a:xfrm>
                <a:off x="3155" y="1888"/>
                <a:ext cx="76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1 1 0 0</a:t>
                </a:r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3926" y="1896"/>
                <a:ext cx="76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0 0 1 1</a:t>
                </a:r>
              </a:p>
            </p:txBody>
          </p:sp>
        </p:grpSp>
        <p:sp>
          <p:nvSpPr>
            <p:cNvPr id="67" name="Line 93"/>
            <p:cNvSpPr>
              <a:spLocks noChangeShapeType="1"/>
            </p:cNvSpPr>
            <p:nvPr/>
          </p:nvSpPr>
          <p:spPr bwMode="auto">
            <a:xfrm flipH="1">
              <a:off x="3061" y="2319"/>
              <a:ext cx="159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oup 98"/>
          <p:cNvGrpSpPr>
            <a:grpSpLocks/>
          </p:cNvGrpSpPr>
          <p:nvPr/>
        </p:nvGrpSpPr>
        <p:grpSpPr bwMode="auto">
          <a:xfrm>
            <a:off x="609705" y="3865281"/>
            <a:ext cx="7642225" cy="336550"/>
            <a:chOff x="589" y="2636"/>
            <a:chExt cx="4814" cy="212"/>
          </a:xfrm>
        </p:grpSpPr>
        <p:grpSp>
          <p:nvGrpSpPr>
            <p:cNvPr id="74" name="Group 22"/>
            <p:cNvGrpSpPr>
              <a:grpSpLocks/>
            </p:cNvGrpSpPr>
            <p:nvPr/>
          </p:nvGrpSpPr>
          <p:grpSpPr bwMode="auto">
            <a:xfrm>
              <a:off x="589" y="2636"/>
              <a:ext cx="4814" cy="212"/>
              <a:chOff x="589" y="2296"/>
              <a:chExt cx="4814" cy="212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4694" y="2296"/>
                <a:ext cx="709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0 0 0 0</a:t>
                </a:r>
              </a:p>
            </p:txBody>
          </p:sp>
          <p:sp>
            <p:nvSpPr>
              <p:cNvPr id="77" name="Rectangle 24"/>
              <p:cNvSpPr>
                <a:spLocks noChangeArrowheads="1"/>
              </p:cNvSpPr>
              <p:nvPr/>
            </p:nvSpPr>
            <p:spPr bwMode="auto">
              <a:xfrm>
                <a:off x="589" y="2296"/>
                <a:ext cx="181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1: Shift Left, Diff = HI - Divisor</a:t>
                </a:r>
              </a:p>
            </p:txBody>
          </p:sp>
          <p:sp>
            <p:nvSpPr>
              <p:cNvPr id="78" name="Rectangle 25"/>
              <p:cNvSpPr>
                <a:spLocks noChangeArrowheads="1"/>
              </p:cNvSpPr>
              <p:nvPr/>
            </p:nvSpPr>
            <p:spPr bwMode="auto">
              <a:xfrm>
                <a:off x="2377" y="2296"/>
                <a:ext cx="7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0 0 1 1</a:t>
                </a:r>
              </a:p>
            </p:txBody>
          </p:sp>
          <p:sp>
            <p:nvSpPr>
              <p:cNvPr id="79" name="Rectangle 26"/>
              <p:cNvSpPr>
                <a:spLocks noChangeArrowheads="1"/>
              </p:cNvSpPr>
              <p:nvPr/>
            </p:nvSpPr>
            <p:spPr bwMode="auto">
              <a:xfrm>
                <a:off x="3155" y="2296"/>
                <a:ext cx="76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1 0 0 0</a:t>
                </a:r>
              </a:p>
            </p:txBody>
          </p:sp>
          <p:sp>
            <p:nvSpPr>
              <p:cNvPr id="80" name="Rectangle 27"/>
              <p:cNvSpPr>
                <a:spLocks noChangeArrowheads="1"/>
              </p:cNvSpPr>
              <p:nvPr/>
            </p:nvSpPr>
            <p:spPr bwMode="auto">
              <a:xfrm>
                <a:off x="3926" y="2304"/>
                <a:ext cx="76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0 0 1 1</a:t>
                </a: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5" name="Line 94"/>
            <p:cNvSpPr>
              <a:spLocks noChangeShapeType="1"/>
            </p:cNvSpPr>
            <p:nvPr/>
          </p:nvSpPr>
          <p:spPr bwMode="auto">
            <a:xfrm flipH="1">
              <a:off x="3061" y="2727"/>
              <a:ext cx="159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81" name="Group 99"/>
          <p:cNvGrpSpPr>
            <a:grpSpLocks/>
          </p:cNvGrpSpPr>
          <p:nvPr/>
        </p:nvGrpSpPr>
        <p:grpSpPr bwMode="auto">
          <a:xfrm>
            <a:off x="609705" y="4512981"/>
            <a:ext cx="7642225" cy="323850"/>
            <a:chOff x="589" y="3044"/>
            <a:chExt cx="4814" cy="204"/>
          </a:xfrm>
        </p:grpSpPr>
        <p:grpSp>
          <p:nvGrpSpPr>
            <p:cNvPr id="82" name="Group 46"/>
            <p:cNvGrpSpPr>
              <a:grpSpLocks/>
            </p:cNvGrpSpPr>
            <p:nvPr/>
          </p:nvGrpSpPr>
          <p:grpSpPr bwMode="auto">
            <a:xfrm>
              <a:off x="589" y="3044"/>
              <a:ext cx="4814" cy="204"/>
              <a:chOff x="589" y="2908"/>
              <a:chExt cx="4814" cy="204"/>
            </a:xfrm>
          </p:grpSpPr>
          <p:sp>
            <p:nvSpPr>
              <p:cNvPr id="84" name="Rectangle 47"/>
              <p:cNvSpPr>
                <a:spLocks noChangeArrowheads="1"/>
              </p:cNvSpPr>
              <p:nvPr/>
            </p:nvSpPr>
            <p:spPr bwMode="auto">
              <a:xfrm>
                <a:off x="4694" y="2908"/>
                <a:ext cx="709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1 1 1 0</a:t>
                </a:r>
              </a:p>
            </p:txBody>
          </p:sp>
          <p:sp>
            <p:nvSpPr>
              <p:cNvPr id="85" name="Rectangle 48"/>
              <p:cNvSpPr>
                <a:spLocks noChangeArrowheads="1"/>
              </p:cNvSpPr>
              <p:nvPr/>
            </p:nvSpPr>
            <p:spPr bwMode="auto">
              <a:xfrm>
                <a:off x="589" y="2908"/>
                <a:ext cx="1837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1: Shift Left, Diff = HI - Divisor</a:t>
                </a:r>
              </a:p>
            </p:txBody>
          </p:sp>
          <p:sp>
            <p:nvSpPr>
              <p:cNvPr id="86" name="Rectangle 49"/>
              <p:cNvSpPr>
                <a:spLocks noChangeArrowheads="1"/>
              </p:cNvSpPr>
              <p:nvPr/>
            </p:nvSpPr>
            <p:spPr bwMode="auto">
              <a:xfrm>
                <a:off x="2377" y="2908"/>
                <a:ext cx="77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0 0 0 1</a:t>
                </a:r>
              </a:p>
            </p:txBody>
          </p:sp>
          <p:sp>
            <p:nvSpPr>
              <p:cNvPr id="87" name="Rectangle 50"/>
              <p:cNvSpPr>
                <a:spLocks noChangeArrowheads="1"/>
              </p:cNvSpPr>
              <p:nvPr/>
            </p:nvSpPr>
            <p:spPr bwMode="auto">
              <a:xfrm>
                <a:off x="3155" y="2908"/>
                <a:ext cx="76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0 0 1 0</a:t>
                </a:r>
              </a:p>
            </p:txBody>
          </p:sp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3926" y="2916"/>
                <a:ext cx="76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0 0 1 1</a:t>
                </a: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3" name="Line 95"/>
            <p:cNvSpPr>
              <a:spLocks noChangeShapeType="1"/>
            </p:cNvSpPr>
            <p:nvPr/>
          </p:nvSpPr>
          <p:spPr bwMode="auto">
            <a:xfrm flipH="1">
              <a:off x="3061" y="3135"/>
              <a:ext cx="159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89" name="Group 100"/>
          <p:cNvGrpSpPr>
            <a:grpSpLocks/>
          </p:cNvGrpSpPr>
          <p:nvPr/>
        </p:nvGrpSpPr>
        <p:grpSpPr bwMode="auto">
          <a:xfrm>
            <a:off x="609705" y="5160681"/>
            <a:ext cx="7642225" cy="323850"/>
            <a:chOff x="589" y="3452"/>
            <a:chExt cx="4814" cy="204"/>
          </a:xfrm>
        </p:grpSpPr>
        <p:grpSp>
          <p:nvGrpSpPr>
            <p:cNvPr id="90" name="Group 52"/>
            <p:cNvGrpSpPr>
              <a:grpSpLocks/>
            </p:cNvGrpSpPr>
            <p:nvPr/>
          </p:nvGrpSpPr>
          <p:grpSpPr bwMode="auto">
            <a:xfrm>
              <a:off x="589" y="3452"/>
              <a:ext cx="4814" cy="204"/>
              <a:chOff x="589" y="3316"/>
              <a:chExt cx="4814" cy="204"/>
            </a:xfrm>
          </p:grpSpPr>
          <p:sp>
            <p:nvSpPr>
              <p:cNvPr id="92" name="Rectangle 53"/>
              <p:cNvSpPr>
                <a:spLocks noChangeArrowheads="1"/>
              </p:cNvSpPr>
              <p:nvPr/>
            </p:nvSpPr>
            <p:spPr bwMode="auto">
              <a:xfrm>
                <a:off x="4694" y="3316"/>
                <a:ext cx="709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1 1 1 1</a:t>
                </a:r>
              </a:p>
            </p:txBody>
          </p:sp>
          <p:sp>
            <p:nvSpPr>
              <p:cNvPr id="93" name="Rectangle 54"/>
              <p:cNvSpPr>
                <a:spLocks noChangeArrowheads="1"/>
              </p:cNvSpPr>
              <p:nvPr/>
            </p:nvSpPr>
            <p:spPr bwMode="auto">
              <a:xfrm>
                <a:off x="589" y="3316"/>
                <a:ext cx="1837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1: Shift Left, Diff = HI - Divisor</a:t>
                </a:r>
              </a:p>
            </p:txBody>
          </p:sp>
          <p:sp>
            <p:nvSpPr>
              <p:cNvPr id="94" name="Rectangle 55"/>
              <p:cNvSpPr>
                <a:spLocks noChangeArrowheads="1"/>
              </p:cNvSpPr>
              <p:nvPr/>
            </p:nvSpPr>
            <p:spPr bwMode="auto">
              <a:xfrm>
                <a:off x="2377" y="3316"/>
                <a:ext cx="77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0 0 1 0</a:t>
                </a:r>
              </a:p>
            </p:txBody>
          </p:sp>
          <p:sp>
            <p:nvSpPr>
              <p:cNvPr id="95" name="Rectangle 56"/>
              <p:cNvSpPr>
                <a:spLocks noChangeArrowheads="1"/>
              </p:cNvSpPr>
              <p:nvPr/>
            </p:nvSpPr>
            <p:spPr bwMode="auto">
              <a:xfrm>
                <a:off x="3155" y="3316"/>
                <a:ext cx="76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0 1 0 0</a:t>
                </a:r>
              </a:p>
            </p:txBody>
          </p:sp>
          <p:sp>
            <p:nvSpPr>
              <p:cNvPr id="96" name="Rectangle 57"/>
              <p:cNvSpPr>
                <a:spLocks noChangeArrowheads="1"/>
              </p:cNvSpPr>
              <p:nvPr/>
            </p:nvSpPr>
            <p:spPr bwMode="auto">
              <a:xfrm>
                <a:off x="3926" y="3324"/>
                <a:ext cx="76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40000"/>
                  </a:spcBef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Font typeface="Wingdings" panose="05000000000000000000" pitchFamily="2" charset="2"/>
                  <a:buChar char="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40000"/>
                  </a:spcBef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0 0 1 1</a:t>
                </a: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1" name="Line 96"/>
            <p:cNvSpPr>
              <a:spLocks noChangeShapeType="1"/>
            </p:cNvSpPr>
            <p:nvPr/>
          </p:nvSpPr>
          <p:spPr bwMode="auto">
            <a:xfrm flipH="1">
              <a:off x="3061" y="3543"/>
              <a:ext cx="159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97" name="Group 68"/>
          <p:cNvGrpSpPr>
            <a:grpSpLocks/>
          </p:cNvGrpSpPr>
          <p:nvPr/>
        </p:nvGrpSpPr>
        <p:grpSpPr bwMode="auto">
          <a:xfrm>
            <a:off x="8228397" y="630238"/>
            <a:ext cx="3747702" cy="4513262"/>
            <a:chOff x="2744" y="739"/>
            <a:chExt cx="2628" cy="2843"/>
          </a:xfrm>
        </p:grpSpPr>
        <p:sp>
          <p:nvSpPr>
            <p:cNvPr id="98" name="Oval 5"/>
            <p:cNvSpPr>
              <a:spLocks noChangeArrowheads="1"/>
            </p:cNvSpPr>
            <p:nvPr/>
          </p:nvSpPr>
          <p:spPr bwMode="auto">
            <a:xfrm>
              <a:off x="4366" y="1014"/>
              <a:ext cx="53" cy="5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AutoShape 6"/>
            <p:cNvSpPr>
              <a:spLocks noChangeArrowheads="1"/>
            </p:cNvSpPr>
            <p:nvPr/>
          </p:nvSpPr>
          <p:spPr bwMode="auto">
            <a:xfrm>
              <a:off x="4124" y="739"/>
              <a:ext cx="532" cy="174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00" name="AutoShape 7"/>
            <p:cNvSpPr>
              <a:spLocks noChangeArrowheads="1"/>
            </p:cNvSpPr>
            <p:nvPr/>
          </p:nvSpPr>
          <p:spPr bwMode="auto">
            <a:xfrm>
              <a:off x="3852" y="1770"/>
              <a:ext cx="1066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Difference?</a:t>
              </a:r>
            </a:p>
          </p:txBody>
        </p:sp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2744" y="2258"/>
              <a:ext cx="2038" cy="39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266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66700" algn="l"/>
                </a:tabLst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2.	HI = Remainder = Difference</a:t>
              </a: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66700" algn="l"/>
                </a:tabLst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Set least significant bit of LO</a:t>
              </a:r>
            </a:p>
          </p:txBody>
        </p:sp>
        <p:sp>
          <p:nvSpPr>
            <p:cNvPr id="102" name="AutoShape 10"/>
            <p:cNvSpPr>
              <a:spLocks noChangeArrowheads="1"/>
            </p:cNvSpPr>
            <p:nvPr/>
          </p:nvSpPr>
          <p:spPr bwMode="auto">
            <a:xfrm>
              <a:off x="3796" y="2908"/>
              <a:ext cx="1161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r>
                <a:rPr kumimoji="0" lang="en-US" altLang="en-US" sz="14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Repetition?</a:t>
              </a:r>
            </a:p>
          </p:txBody>
        </p:sp>
        <p:sp>
          <p:nvSpPr>
            <p:cNvPr id="103" name="AutoShape 11"/>
            <p:cNvSpPr>
              <a:spLocks noChangeArrowheads="1"/>
            </p:cNvSpPr>
            <p:nvPr/>
          </p:nvSpPr>
          <p:spPr bwMode="auto">
            <a:xfrm>
              <a:off x="4105" y="3410"/>
              <a:ext cx="542" cy="172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sp>
          <p:nvSpPr>
            <p:cNvPr id="104" name="Text Box 12"/>
            <p:cNvSpPr txBox="1">
              <a:spLocks noChangeArrowheads="1"/>
            </p:cNvSpPr>
            <p:nvPr/>
          </p:nvSpPr>
          <p:spPr bwMode="auto">
            <a:xfrm>
              <a:off x="4782" y="1764"/>
              <a:ext cx="4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&lt; 0</a:t>
              </a:r>
            </a:p>
          </p:txBody>
        </p:sp>
        <p:sp>
          <p:nvSpPr>
            <p:cNvPr id="105" name="Text Box 13"/>
            <p:cNvSpPr txBox="1">
              <a:spLocks noChangeArrowheads="1"/>
            </p:cNvSpPr>
            <p:nvPr/>
          </p:nvSpPr>
          <p:spPr bwMode="auto">
            <a:xfrm>
              <a:off x="3718" y="1764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≥ 0</a:t>
              </a:r>
            </a:p>
          </p:txBody>
        </p:sp>
        <p:sp>
          <p:nvSpPr>
            <p:cNvPr id="106" name="Text Box 14"/>
            <p:cNvSpPr txBox="1">
              <a:spLocks noChangeArrowheads="1"/>
            </p:cNvSpPr>
            <p:nvPr/>
          </p:nvSpPr>
          <p:spPr bwMode="auto">
            <a:xfrm>
              <a:off x="5016" y="2917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07" name="Text Box 15"/>
            <p:cNvSpPr txBox="1">
              <a:spLocks noChangeArrowheads="1"/>
            </p:cNvSpPr>
            <p:nvPr/>
          </p:nvSpPr>
          <p:spPr bwMode="auto">
            <a:xfrm>
              <a:off x="4411" y="3263"/>
              <a:ext cx="55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108" name="AutoShape 16"/>
            <p:cNvCxnSpPr>
              <a:cxnSpLocks noChangeShapeType="1"/>
              <a:stCxn id="100" idx="1"/>
              <a:endCxn id="101" idx="0"/>
            </p:cNvCxnSpPr>
            <p:nvPr/>
          </p:nvCxnSpPr>
          <p:spPr bwMode="auto">
            <a:xfrm rot="10800000" flipV="1">
              <a:off x="3763" y="1958"/>
              <a:ext cx="83" cy="294"/>
            </a:xfrm>
            <a:prstGeom prst="bentConnector2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AutoShape 17"/>
            <p:cNvCxnSpPr>
              <a:cxnSpLocks noChangeShapeType="1"/>
              <a:stCxn id="99" idx="2"/>
              <a:endCxn id="115" idx="0"/>
            </p:cNvCxnSpPr>
            <p:nvPr/>
          </p:nvCxnSpPr>
          <p:spPr bwMode="auto">
            <a:xfrm flipH="1">
              <a:off x="4386" y="919"/>
              <a:ext cx="4" cy="3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18"/>
            <p:cNvCxnSpPr>
              <a:cxnSpLocks noChangeShapeType="1"/>
              <a:stCxn id="115" idx="2"/>
              <a:endCxn id="100" idx="0"/>
            </p:cNvCxnSpPr>
            <p:nvPr/>
          </p:nvCxnSpPr>
          <p:spPr bwMode="auto">
            <a:xfrm flipH="1">
              <a:off x="4385" y="1622"/>
              <a:ext cx="1" cy="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19"/>
            <p:cNvCxnSpPr>
              <a:cxnSpLocks noChangeShapeType="1"/>
              <a:stCxn id="101" idx="2"/>
              <a:endCxn id="102" idx="0"/>
            </p:cNvCxnSpPr>
            <p:nvPr/>
          </p:nvCxnSpPr>
          <p:spPr bwMode="auto">
            <a:xfrm rot="16200000" flipH="1">
              <a:off x="3948" y="2474"/>
              <a:ext cx="243" cy="614"/>
            </a:xfrm>
            <a:prstGeom prst="bentConnector3">
              <a:avLst>
                <a:gd name="adj1" fmla="val 49796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20"/>
            <p:cNvCxnSpPr>
              <a:cxnSpLocks noChangeShapeType="1"/>
              <a:stCxn id="100" idx="3"/>
              <a:endCxn id="102" idx="0"/>
            </p:cNvCxnSpPr>
            <p:nvPr/>
          </p:nvCxnSpPr>
          <p:spPr bwMode="auto">
            <a:xfrm flipH="1">
              <a:off x="4377" y="1958"/>
              <a:ext cx="547" cy="944"/>
            </a:xfrm>
            <a:prstGeom prst="bentConnector4">
              <a:avLst>
                <a:gd name="adj1" fmla="val -25227"/>
                <a:gd name="adj2" fmla="val 87181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AutoShape 22"/>
            <p:cNvCxnSpPr>
              <a:cxnSpLocks noChangeShapeType="1"/>
              <a:stCxn id="102" idx="2"/>
              <a:endCxn id="103" idx="0"/>
            </p:cNvCxnSpPr>
            <p:nvPr/>
          </p:nvCxnSpPr>
          <p:spPr bwMode="auto">
            <a:xfrm flipH="1">
              <a:off x="4376" y="3289"/>
              <a:ext cx="1" cy="1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23"/>
            <p:cNvCxnSpPr>
              <a:cxnSpLocks noChangeShapeType="1"/>
              <a:stCxn id="102" idx="3"/>
              <a:endCxn id="98" idx="6"/>
            </p:cNvCxnSpPr>
            <p:nvPr/>
          </p:nvCxnSpPr>
          <p:spPr bwMode="auto">
            <a:xfrm flipH="1" flipV="1">
              <a:off x="4419" y="1043"/>
              <a:ext cx="544" cy="2053"/>
            </a:xfrm>
            <a:prstGeom prst="bentConnector3">
              <a:avLst>
                <a:gd name="adj1" fmla="val -89708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Rectangle 24"/>
            <p:cNvSpPr>
              <a:spLocks noChangeArrowheads="1"/>
            </p:cNvSpPr>
            <p:nvPr/>
          </p:nvSpPr>
          <p:spPr bwMode="auto">
            <a:xfrm>
              <a:off x="3399" y="1230"/>
              <a:ext cx="1973" cy="38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266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>
                  <a:tab pos="266700" algn="l"/>
                </a:tabLst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Shift (HI, LO) Left</a:t>
              </a: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66700" algn="l"/>
                </a:tabLst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Difference = HI – Divisor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8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8632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 smtClean="0">
                <a:solidFill>
                  <a:srgbClr val="CC0000"/>
                </a:solidFill>
                <a:latin typeface="+mj-lt"/>
              </a:rPr>
              <a:t>Divide Example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45596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Divide 7</a:t>
            </a:r>
            <a:r>
              <a:rPr lang="en-US" altLang="en-US" sz="2000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(0111</a:t>
            </a:r>
            <a:r>
              <a:rPr lang="en-US" altLang="en-US" sz="2000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two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 by  2</a:t>
            </a:r>
            <a:r>
              <a:rPr lang="en-US" altLang="en-US" sz="2000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ten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(0010</a:t>
            </a:r>
            <a:r>
              <a:rPr lang="en-US" altLang="en-US" sz="2000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two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9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46482"/>
              </p:ext>
            </p:extLst>
          </p:nvPr>
        </p:nvGraphicFramePr>
        <p:xfrm>
          <a:off x="457200" y="1905000"/>
          <a:ext cx="7538007" cy="4275151"/>
        </p:xfrm>
        <a:graphic>
          <a:graphicData uri="http://schemas.openxmlformats.org/drawingml/2006/table">
            <a:tbl>
              <a:tblPr/>
              <a:tblGrid>
                <a:gridCol w="697964"/>
                <a:gridCol w="2213542"/>
                <a:gridCol w="837556"/>
                <a:gridCol w="917323"/>
                <a:gridCol w="967179"/>
                <a:gridCol w="1904443"/>
              </a:tblGrid>
              <a:tr h="380989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Iter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Hi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L0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Divisor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Difference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89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Initial values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0111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939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939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939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05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939"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342900" algn="l" defTabSz="685800" rtl="0" eaLnBrk="1" latinLnBrk="0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685800" algn="l" defTabSz="6858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0287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algn="l" defTabSz="685800" rtl="0" eaLnBrk="1" latinLnBrk="0" hangingPunct="1">
                        <a:spcBef>
                          <a:spcPct val="20000"/>
                        </a:spcBef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17145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0574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4003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2743200" algn="l" defTabSz="6858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5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8261054" y="1906588"/>
            <a:ext cx="3747702" cy="4513262"/>
            <a:chOff x="2744" y="739"/>
            <a:chExt cx="2628" cy="2843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4366" y="1014"/>
              <a:ext cx="53" cy="57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4124" y="739"/>
              <a:ext cx="532" cy="174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3852" y="1770"/>
              <a:ext cx="1066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Difference?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744" y="2258"/>
              <a:ext cx="2038" cy="39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266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66700" algn="l"/>
                </a:tabLst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2.	HI = Remainder = Difference</a:t>
              </a: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66700" algn="l"/>
                </a:tabLst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Set least significant bit of LO</a:t>
              </a: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3796" y="2908"/>
              <a:ext cx="1161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r>
                <a:rPr kumimoji="0" lang="en-US" altLang="en-US" sz="1400" b="0" i="0" u="none" strike="noStrike" kern="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Repetition?</a:t>
              </a: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4105" y="3410"/>
              <a:ext cx="542" cy="172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782" y="1764"/>
              <a:ext cx="4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&lt; 0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718" y="1764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≥ 0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5016" y="2917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4411" y="3263"/>
              <a:ext cx="55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21" name="AutoShape 16"/>
            <p:cNvCxnSpPr>
              <a:cxnSpLocks noChangeShapeType="1"/>
              <a:stCxn id="13" idx="1"/>
              <a:endCxn id="14" idx="0"/>
            </p:cNvCxnSpPr>
            <p:nvPr/>
          </p:nvCxnSpPr>
          <p:spPr bwMode="auto">
            <a:xfrm rot="10800000" flipV="1">
              <a:off x="3763" y="1958"/>
              <a:ext cx="83" cy="294"/>
            </a:xfrm>
            <a:prstGeom prst="bentConnector2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7"/>
            <p:cNvCxnSpPr>
              <a:cxnSpLocks noChangeShapeType="1"/>
              <a:stCxn id="12" idx="2"/>
              <a:endCxn id="28" idx="0"/>
            </p:cNvCxnSpPr>
            <p:nvPr/>
          </p:nvCxnSpPr>
          <p:spPr bwMode="auto">
            <a:xfrm flipH="1">
              <a:off x="4386" y="919"/>
              <a:ext cx="4" cy="3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8"/>
            <p:cNvCxnSpPr>
              <a:cxnSpLocks noChangeShapeType="1"/>
              <a:stCxn id="28" idx="2"/>
              <a:endCxn id="13" idx="0"/>
            </p:cNvCxnSpPr>
            <p:nvPr/>
          </p:nvCxnSpPr>
          <p:spPr bwMode="auto">
            <a:xfrm flipH="1">
              <a:off x="4385" y="1622"/>
              <a:ext cx="1" cy="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9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rot="16200000" flipH="1">
              <a:off x="3948" y="2474"/>
              <a:ext cx="243" cy="614"/>
            </a:xfrm>
            <a:prstGeom prst="bentConnector3">
              <a:avLst>
                <a:gd name="adj1" fmla="val 49796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0"/>
            <p:cNvCxnSpPr>
              <a:cxnSpLocks noChangeShapeType="1"/>
              <a:stCxn id="13" idx="3"/>
              <a:endCxn id="15" idx="0"/>
            </p:cNvCxnSpPr>
            <p:nvPr/>
          </p:nvCxnSpPr>
          <p:spPr bwMode="auto">
            <a:xfrm flipH="1">
              <a:off x="4377" y="1958"/>
              <a:ext cx="547" cy="944"/>
            </a:xfrm>
            <a:prstGeom prst="bentConnector4">
              <a:avLst>
                <a:gd name="adj1" fmla="val -25227"/>
                <a:gd name="adj2" fmla="val 87181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2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flipH="1">
              <a:off x="4376" y="3289"/>
              <a:ext cx="1" cy="1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3"/>
            <p:cNvCxnSpPr>
              <a:cxnSpLocks noChangeShapeType="1"/>
              <a:stCxn id="15" idx="3"/>
              <a:endCxn id="11" idx="6"/>
            </p:cNvCxnSpPr>
            <p:nvPr/>
          </p:nvCxnSpPr>
          <p:spPr bwMode="auto">
            <a:xfrm flipH="1" flipV="1">
              <a:off x="4419" y="1043"/>
              <a:ext cx="544" cy="2053"/>
            </a:xfrm>
            <a:prstGeom prst="bentConnector3">
              <a:avLst>
                <a:gd name="adj1" fmla="val -89708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399" y="1230"/>
              <a:ext cx="1973" cy="38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Font typeface="Wingdings" panose="05000000000000000000" pitchFamily="2" charset="2"/>
                <a:buChar char="v"/>
                <a:tabLst>
                  <a:tab pos="266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Font typeface="Wingdings" panose="05000000000000000000" pitchFamily="2" charset="2"/>
                <a:buChar char="²"/>
                <a:tabLst>
                  <a:tab pos="266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40000"/>
                </a:spcBef>
                <a:buFont typeface="Wingdings" panose="05000000000000000000" pitchFamily="2" charset="2"/>
                <a:buChar char="§"/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40000"/>
                </a:spcBef>
                <a:buChar char="–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40000"/>
                </a:spcBef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tabLst>
                  <a:tab pos="2667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>
                  <a:tab pos="266700" algn="l"/>
                </a:tabLst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Shift (HI, LO) Left</a:t>
              </a:r>
            </a:p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66700" algn="l"/>
                </a:tabLst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	Difference = HI – Divisor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3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Signed Division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Simplest way is to remember the signs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Convert the dividend and divisor to positive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Obtain the 2's complement if they are negative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 the unsigned division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 the signs of the quotient and remainder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Quotient sign = Dividend sign XOR Divisor sign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Remainder sign = Dividend sign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Negate the quotient and remainder if their sign is negative</a:t>
            </a:r>
          </a:p>
          <a:p>
            <a:pPr marL="798513" marR="0" lvl="1" indent="-33655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Obtain the 2's complement to convert them to negative</a:t>
            </a:r>
          </a:p>
        </p:txBody>
      </p:sp>
    </p:spTree>
    <p:extLst>
      <p:ext uri="{BB962C8B-B14F-4D97-AF65-F5344CB8AC3E}">
        <p14:creationId xmlns:p14="http://schemas.microsoft.com/office/powerpoint/2010/main" val="41705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711825"/>
            <a:ext cx="8202304" cy="33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Initialize Product = 0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each iteration ,check the  first bit of the Multiplier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Multiplier bit = 1 then </a:t>
            </a:r>
            <a:r>
              <a:rPr lang="en-US" altLang="en-US" sz="2200" kern="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Product = Product + Multiplicand   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Shift the multiplier</a:t>
            </a:r>
            <a:r>
              <a:rPr kumimoji="0" lang="en-US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</a:t>
            </a:r>
            <a:r>
              <a:rPr lang="en-US" altLang="en-US" sz="2200" kern="0" dirty="0" smtClean="0">
                <a:solidFill>
                  <a:srgbClr val="000000"/>
                </a:solidFill>
                <a:latin typeface="Arial"/>
                <a:cs typeface="Arial"/>
              </a:rPr>
              <a:t>right</a:t>
            </a:r>
            <a:r>
              <a:rPr kumimoji="0" lang="en-US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and multiplicand to the </a:t>
            </a:r>
            <a:r>
              <a:rPr lang="en-US" altLang="en-US" sz="2200" kern="0" dirty="0" smtClean="0">
                <a:solidFill>
                  <a:srgbClr val="000000"/>
                </a:solidFill>
                <a:latin typeface="Arial"/>
                <a:cs typeface="Arial"/>
              </a:rPr>
              <a:t>left</a:t>
            </a:r>
            <a:r>
              <a:rPr kumimoji="0" lang="en-US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  <a:p>
            <a:pPr lvl="0" eaLnBrk="1" hangingPunct="1">
              <a:spcBef>
                <a:spcPct val="60000"/>
              </a:spcBef>
            </a:pP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en-US" sz="2200" kern="0" dirty="0" smtClean="0">
                <a:solidFill>
                  <a:srgbClr val="000000"/>
                </a:solidFill>
                <a:latin typeface="Arial"/>
                <a:cs typeface="Arial"/>
              </a:rPr>
              <a:t>The product of 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</a:rPr>
              <a:t>multiplication of 32-bit register by 32-bit register </a:t>
            </a:r>
            <a:r>
              <a:rPr lang="en-US" altLang="en-US" sz="2200" kern="0" dirty="0" smtClean="0">
                <a:solidFill>
                  <a:srgbClr val="000000"/>
                </a:solidFill>
                <a:latin typeface="Arial"/>
              </a:rPr>
              <a:t>is ≤ 64   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</a:rPr>
              <a:t>bits.</a:t>
            </a:r>
            <a:endParaRPr kumimoji="0" lang="en-US" altLang="en-US" sz="22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603" y="148042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36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Evolution of Multiplication Algorithms</a:t>
            </a:r>
            <a:endParaRPr lang="en-US" sz="36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209" y="883767"/>
            <a:ext cx="746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2800" u="none" strike="noStrike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 version of multiplication:</a:t>
            </a:r>
            <a:endParaRPr lang="en-US" sz="2800" u="none" strike="noStrike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Picture 9" descr="f03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12" y="543582"/>
            <a:ext cx="4215836" cy="569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6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99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/>
                <a:ea typeface="+mj-ea"/>
                <a:cs typeface="Arial"/>
              </a:rPr>
              <a:t>Signed Division Examples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Positive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Dividend and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Positive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Divisor</a:t>
            </a:r>
          </a:p>
          <a:p>
            <a:pPr marL="842963" marR="0" lvl="1" indent="-381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Example: +17 / +3	Quotient = +5	Remainder = +2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Positive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Dividend and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Negative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Divisor</a:t>
            </a:r>
          </a:p>
          <a:p>
            <a:pPr marL="842963" marR="0" lvl="1" indent="-381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Example: +17 / –3 	Quotient = –5	Remainder = +2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Negative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Dividend and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Positive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Divisor</a:t>
            </a:r>
          </a:p>
          <a:p>
            <a:pPr marL="842963" marR="0" lvl="1" indent="-381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Example: –17 / +3	Quotient = –5	Remainder = –2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Negative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Dividend and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Negative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Divisor</a:t>
            </a:r>
          </a:p>
          <a:p>
            <a:pPr marL="842963" marR="0" lvl="1" indent="-381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Example: –17 / –3	Quotient = +5	Remainder = –2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following equation must always hold: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Dividend = Quotient × Divisor + Remainder</a:t>
            </a:r>
          </a:p>
        </p:txBody>
      </p:sp>
    </p:spTree>
    <p:extLst>
      <p:ext uri="{BB962C8B-B14F-4D97-AF65-F5344CB8AC3E}">
        <p14:creationId xmlns:p14="http://schemas.microsoft.com/office/powerpoint/2010/main" val="19496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26870" y="6134100"/>
            <a:ext cx="2540000" cy="457200"/>
          </a:xfrm>
        </p:spPr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7" name="Picture 15" descr="f03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01" y="1216471"/>
            <a:ext cx="5326063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38030" y="4790364"/>
            <a:ext cx="4753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spcAft>
                <a:spcPts val="0"/>
              </a:spcAft>
            </a:pPr>
            <a:r>
              <a:rPr lang="en-US" sz="20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 decides when to 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 the Multiplicand and Multiplier.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to write new values into the Prod.</a:t>
            </a:r>
            <a:endParaRPr lang="en-US" sz="20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138" y="308057"/>
            <a:ext cx="413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Multiplication Hardware 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03" y="973541"/>
            <a:ext cx="67419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0"/>
              </a:spcAf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each bit we need to have the following operations: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Product=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Product+Multiplicand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 Multiplicand left.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 Multiplier right.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If each of the above operation requires one clock cycle, we need 96 cycles to multiply two 32-bit registers (3x32=96).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9815014" y="4345492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26455"/>
              <a:gd name="adj4" fmla="val -48883"/>
            </a:avLst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Initially 0</a:t>
            </a:r>
            <a:endParaRPr kumimoji="0" lang="en-A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10160" y="753845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00001100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2001" y="4261296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00000000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58921" y="1684143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00000000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85389" y="2047787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00001100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45381" y="1943037"/>
            <a:ext cx="70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86743" y="3045858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00001100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79976" y="3036443"/>
            <a:ext cx="25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34945" y="1723362"/>
            <a:ext cx="70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110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2376" y="3188843"/>
            <a:ext cx="25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10160" y="511843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00011000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1741" y="2259835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00011000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3877" y="3556668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00001100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58921" y="1428345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00001100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62008" y="1507573"/>
            <a:ext cx="70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10160" y="258374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00110000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85389" y="1879281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00110000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76013" y="1212329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00001100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69385" y="2823730"/>
            <a:ext cx="25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05929" y="2886874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00111100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69385" y="2648798"/>
            <a:ext cx="25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1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49052" y="1291276"/>
            <a:ext cx="70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10160" y="82010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01100000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12452" y="1613011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01100000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73442" y="868018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00111100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7853" y="3882812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 smtClean="0">
                <a:solidFill>
                  <a:srgbClr val="00B0F0"/>
                </a:solidFill>
              </a:rPr>
              <a:t>0011100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25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69066"/>
              </p:ext>
            </p:extLst>
          </p:nvPr>
        </p:nvGraphicFramePr>
        <p:xfrm>
          <a:off x="600500" y="101983"/>
          <a:ext cx="10677100" cy="61657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0624"/>
                <a:gridCol w="3100216"/>
                <a:gridCol w="2135420"/>
                <a:gridCol w="2135420"/>
                <a:gridCol w="2135420"/>
              </a:tblGrid>
              <a:tr h="387343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Mcand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=0110; $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Mplier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=0101; $Prod= 00011110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Iteration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Step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$</a:t>
                      </a:r>
                      <a:r>
                        <a:rPr lang="en-US" sz="1600" b="1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Mplier</a:t>
                      </a:r>
                      <a:endParaRPr lang="en-US" sz="16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$</a:t>
                      </a:r>
                      <a:r>
                        <a:rPr lang="en-US" sz="1600" b="1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Mcand</a:t>
                      </a:r>
                      <a:endParaRPr lang="en-US" sz="16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$Product</a:t>
                      </a:r>
                    </a:p>
                  </a:txBody>
                  <a:tcPr marL="68580" marR="68580" marT="0" marB="0"/>
                </a:tc>
              </a:tr>
              <a:tr h="257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initial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0101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0000 0110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0000 0000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446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a.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$Mplier0= 1;</a:t>
                      </a:r>
                    </a:p>
                    <a:p>
                      <a:r>
                        <a:rPr lang="en-US" sz="1600" b="1" dirty="0" smtClean="0"/>
                        <a:t>$Prod=$Prod+$</a:t>
                      </a:r>
                      <a:r>
                        <a:rPr lang="en-US" sz="1600" b="1" dirty="0" err="1" smtClean="0"/>
                        <a:t>Mcand</a:t>
                      </a:r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b.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$</a:t>
                      </a:r>
                      <a:r>
                        <a:rPr lang="en-US" sz="1600" b="1" dirty="0" err="1" smtClean="0"/>
                        <a:t>Mplier</a:t>
                      </a:r>
                      <a:r>
                        <a:rPr lang="en-US" sz="1600" b="1" dirty="0" smtClean="0"/>
                        <a:t>  (Shift Right)</a:t>
                      </a:r>
                    </a:p>
                    <a:p>
                      <a:r>
                        <a:rPr lang="en-US" sz="1600" b="1" dirty="0" smtClean="0"/>
                        <a:t>c.$</a:t>
                      </a:r>
                      <a:r>
                        <a:rPr lang="en-US" sz="1600" b="1" dirty="0" err="1" smtClean="0"/>
                        <a:t>Mcand</a:t>
                      </a:r>
                      <a:r>
                        <a:rPr lang="en-US" sz="1600" b="1" dirty="0" smtClean="0"/>
                        <a:t>   ( Shift left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pPr algn="ctr"/>
                      <a:r>
                        <a:rPr lang="en-US" sz="1600" b="1" dirty="0" smtClean="0"/>
                        <a:t>------</a:t>
                      </a:r>
                    </a:p>
                    <a:p>
                      <a:pPr algn="ctr"/>
                      <a:r>
                        <a:rPr lang="en-US" sz="1600" b="1" dirty="0" smtClean="0"/>
                        <a:t>0010</a:t>
                      </a:r>
                    </a:p>
                    <a:p>
                      <a:pPr algn="ctr"/>
                      <a:r>
                        <a:rPr lang="en-US" sz="1600" b="1" dirty="0" smtClean="0"/>
                        <a:t>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0000 1100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0000 0110</a:t>
                      </a:r>
                    </a:p>
                    <a:p>
                      <a:pPr algn="ctr"/>
                      <a:r>
                        <a:rPr lang="en-US" sz="1600" b="1" dirty="0" smtClean="0"/>
                        <a:t>0000 0110</a:t>
                      </a:r>
                    </a:p>
                    <a:p>
                      <a:pPr algn="ctr"/>
                      <a:r>
                        <a:rPr lang="en-US" sz="1600" b="1" dirty="0" smtClean="0"/>
                        <a:t> 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 ----- -----</a:t>
                      </a:r>
                    </a:p>
                  </a:txBody>
                  <a:tcPr/>
                </a:tc>
              </a:tr>
              <a:tr h="288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 iteration 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0000 110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0000 0110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801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a.$Mplier0= 0;    no operation</a:t>
                      </a:r>
                    </a:p>
                    <a:p>
                      <a:r>
                        <a:rPr lang="en-US" sz="1600" b="1" dirty="0" smtClean="0"/>
                        <a:t>b. $</a:t>
                      </a:r>
                      <a:r>
                        <a:rPr lang="en-US" sz="1600" b="1" dirty="0" err="1" smtClean="0"/>
                        <a:t>Mplier</a:t>
                      </a:r>
                      <a:r>
                        <a:rPr lang="en-US" sz="1600" b="1" dirty="0" smtClean="0"/>
                        <a:t>  (Shift Right)</a:t>
                      </a:r>
                    </a:p>
                    <a:p>
                      <a:r>
                        <a:rPr lang="en-US" sz="1600" b="1" dirty="0" smtClean="0"/>
                        <a:t>c.$</a:t>
                      </a:r>
                      <a:r>
                        <a:rPr lang="en-US" sz="1600" b="1" dirty="0" err="1" smtClean="0"/>
                        <a:t>Mcand</a:t>
                      </a:r>
                      <a:r>
                        <a:rPr lang="en-US" sz="1600" b="1" dirty="0" smtClean="0"/>
                        <a:t>   ( Shift left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-----</a:t>
                      </a:r>
                    </a:p>
                    <a:p>
                      <a:pPr algn="ctr"/>
                      <a:r>
                        <a:rPr lang="en-US" sz="1600" b="1" dirty="0" smtClean="0"/>
                        <a:t>0001</a:t>
                      </a:r>
                    </a:p>
                    <a:p>
                      <a:pPr algn="ctr"/>
                      <a:r>
                        <a:rPr lang="en-US" sz="1600" b="1" dirty="0" smtClean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0001 1000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1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 iteration 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0001 10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0000 0110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446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 $Mplier0= 1;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$Prod=$Prod+$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Mcand</a:t>
                      </a:r>
                      <a:endPara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 $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Mplier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(Shift Right)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c.$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Mcand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( Shift left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1600" b="1" dirty="0" smtClean="0"/>
                        <a:t>-----</a:t>
                      </a:r>
                    </a:p>
                    <a:p>
                      <a:pPr algn="ctr"/>
                      <a:endParaRPr lang="en-US" sz="1600" b="1" dirty="0" smtClean="0"/>
                    </a:p>
                    <a:p>
                      <a:pPr algn="ctr"/>
                      <a:r>
                        <a:rPr lang="en-US" sz="1600" b="1" dirty="0" smtClean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endParaRPr lang="en-US" sz="1600" b="1" dirty="0" smtClean="0"/>
                    </a:p>
                    <a:p>
                      <a:pPr algn="ctr"/>
                      <a:r>
                        <a:rPr lang="en-US" sz="1600" b="1" dirty="0" smtClean="0"/>
                        <a:t>0011 0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000</a:t>
                      </a:r>
                      <a:r>
                        <a:rPr lang="en-US" sz="1600" b="1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0001 1000</a:t>
                      </a:r>
                    </a:p>
                    <a:p>
                      <a:pPr algn="ctr"/>
                      <a:r>
                        <a:rPr lang="en-US" sz="1600" b="1" dirty="0" smtClean="0"/>
                        <a:t>0001 1110</a:t>
                      </a:r>
                    </a:p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</a:txBody>
                  <a:tcPr/>
                </a:tc>
              </a:tr>
              <a:tr h="305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of iteration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0011 0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0001 1110</a:t>
                      </a:r>
                    </a:p>
                  </a:txBody>
                  <a:tcPr marL="68580" marR="68580" marT="0" marB="0"/>
                </a:tc>
              </a:tr>
              <a:tr h="79801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a.$Mplier0= 0;    no operation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 $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Mplier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(Shift Right)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c.$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Mcand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( Shift left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-------</a:t>
                      </a:r>
                    </a:p>
                    <a:p>
                      <a:pPr algn="ctr"/>
                      <a:r>
                        <a:rPr lang="en-US" sz="1600" b="1" dirty="0" smtClean="0"/>
                        <a:t>0000</a:t>
                      </a:r>
                    </a:p>
                    <a:p>
                      <a:pPr algn="ctr"/>
                      <a:r>
                        <a:rPr lang="en-US" sz="1600" b="1" dirty="0" smtClean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--------------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---------------</a:t>
                      </a:r>
                    </a:p>
                    <a:p>
                      <a:pPr algn="ctr"/>
                      <a:r>
                        <a:rPr lang="en-US" sz="1600" b="1" dirty="0" smtClean="0"/>
                        <a:t>0110 0000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of iteration 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0000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0000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0001 1110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0125" y="150126"/>
            <a:ext cx="496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Optimized Multiplier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21217" y="1084595"/>
            <a:ext cx="7143857" cy="91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Instead of shifting Multiplicand and product  .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None/>
              <a:tabLst/>
              <a:defRPr/>
            </a:pPr>
            <a:r>
              <a:rPr lang="en-US" altLang="en-US" sz="2400" kern="0" noProof="0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digits of the two number will be the same.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54287" y="647820"/>
            <a:ext cx="7793038" cy="46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/>
            <a:r>
              <a:rPr lang="en-US" altLang="en-US" sz="2800" kern="0" dirty="0" smtClean="0">
                <a:solidFill>
                  <a:srgbClr val="C00000"/>
                </a:solidFill>
              </a:rPr>
              <a:t>2. Second Version of Multiplication </a:t>
            </a:r>
            <a:endParaRPr lang="en-US" altLang="en-US" sz="2800" kern="0" dirty="0">
              <a:solidFill>
                <a:srgbClr val="C00000"/>
              </a:solidFill>
            </a:endParaRPr>
          </a:p>
        </p:txBody>
      </p:sp>
      <p:pic>
        <p:nvPicPr>
          <p:cNvPr id="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2224134"/>
            <a:ext cx="5038725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74" y="411736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9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06400" y="930607"/>
            <a:ext cx="11702362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  <a:tabLst/>
              <a:defRPr/>
            </a:pPr>
            <a:r>
              <a:rPr kumimoji="1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Registers needed for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multiplicand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multiplier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product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  <a:tabLst/>
              <a:defRPr/>
            </a:pPr>
            <a:r>
              <a:rPr kumimoji="1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 lower 32 bits of product register: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place multiplier in lower 32 bits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add multiplicand to higher 32 bits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product = product &gt;&gt; 1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repeat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  <a:tabLst/>
              <a:defRPr/>
            </a:pPr>
            <a:endParaRPr kumimoji="1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  <a:tabLst/>
              <a:defRPr/>
            </a:pPr>
            <a:endParaRPr kumimoji="1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  <a:tabLst/>
              <a:defRPr/>
            </a:pPr>
            <a:endParaRPr kumimoji="1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Char char="•"/>
              <a:tabLst/>
              <a:defRPr/>
            </a:pPr>
            <a:endParaRPr kumimoji="1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06400" y="228600"/>
            <a:ext cx="7772400" cy="9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/>
            <a:r>
              <a:rPr lang="en-US" altLang="en-US" kern="0" dirty="0" smtClean="0">
                <a:solidFill>
                  <a:srgbClr val="C00000"/>
                </a:solidFill>
              </a:rPr>
              <a:t>Critique</a:t>
            </a:r>
            <a:endParaRPr lang="en-US" alt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55" y="1932889"/>
            <a:ext cx="3941762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80" y="1658251"/>
            <a:ext cx="42068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855842" y="1475689"/>
            <a:ext cx="549275" cy="549275"/>
          </a:xfrm>
          <a:prstGeom prst="lightningBolt">
            <a:avLst/>
          </a:prstGeom>
          <a:solidFill>
            <a:srgbClr val="FFCC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330880" y="1567764"/>
            <a:ext cx="547687" cy="4572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CC00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308155" y="2572651"/>
            <a:ext cx="549275" cy="549275"/>
          </a:xfrm>
          <a:prstGeom prst="lightningBolt">
            <a:avLst/>
          </a:prstGeom>
          <a:solidFill>
            <a:srgbClr val="FFCC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788080" y="2847289"/>
            <a:ext cx="547687" cy="4572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CC00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765355" y="3487051"/>
            <a:ext cx="549275" cy="549275"/>
          </a:xfrm>
          <a:prstGeom prst="lightningBolt">
            <a:avLst/>
          </a:prstGeom>
          <a:solidFill>
            <a:srgbClr val="FFCC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337355" y="3396564"/>
            <a:ext cx="547687" cy="4572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CC00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06399" y="228600"/>
            <a:ext cx="10511809" cy="51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altLang="en-US" kern="0" smtClean="0">
                <a:solidFill>
                  <a:srgbClr val="C00000"/>
                </a:solidFill>
              </a:rPr>
              <a:t>Version 1 versus Version 2</a:t>
            </a:r>
            <a:endParaRPr lang="en-US" alt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6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62D07F-0512-43F7-9E6C-8FEA8867E9DE}" type="datetime1">
              <a:rPr lang="en-US"/>
              <a:pPr>
                <a:defRPr/>
              </a:pPr>
              <a:t>12/20/2016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9763" y="6248400"/>
            <a:ext cx="5334000" cy="342900"/>
          </a:xfrm>
        </p:spPr>
        <p:txBody>
          <a:bodyPr/>
          <a:lstStyle/>
          <a:p>
            <a:pPr>
              <a:defRPr/>
            </a:pPr>
            <a:r>
              <a:rPr lang="it-IT"/>
              <a:t>Dr. Hadi Hassan                                                              Computer Architecture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A4FF-78B8-4752-B471-AD3D1CB37C5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01403"/>
              </p:ext>
            </p:extLst>
          </p:nvPr>
        </p:nvGraphicFramePr>
        <p:xfrm>
          <a:off x="627796" y="109181"/>
          <a:ext cx="10649804" cy="616381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2063"/>
                <a:gridCol w="3866056"/>
                <a:gridCol w="1611763"/>
                <a:gridCol w="2129961"/>
                <a:gridCol w="2129961"/>
              </a:tblGrid>
              <a:tr h="395777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Mcand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=0110; $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Mplier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=0101; $Prod= 00011110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8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Iteration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Step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$</a:t>
                      </a:r>
                      <a:r>
                        <a:rPr lang="en-US" sz="1600" b="1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Mplier</a:t>
                      </a:r>
                      <a:endParaRPr lang="en-US" sz="16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$</a:t>
                      </a:r>
                      <a:r>
                        <a:rPr lang="en-US" sz="1600" b="1" dirty="0" err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Mcand</a:t>
                      </a:r>
                      <a:endParaRPr lang="en-US" sz="16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$Product</a:t>
                      </a:r>
                    </a:p>
                  </a:txBody>
                  <a:tcPr marL="68580" marR="68580" marT="0" marB="0"/>
                </a:tc>
              </a:tr>
              <a:tr h="2568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initial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0101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0000 0000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655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a.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$Mplier0= 1;</a:t>
                      </a:r>
                    </a:p>
                    <a:p>
                      <a:r>
                        <a:rPr lang="en-US" sz="1600" b="1" dirty="0" smtClean="0"/>
                        <a:t>(L.H</a:t>
                      </a:r>
                      <a:r>
                        <a:rPr lang="en-US" sz="1600" b="1" baseline="0" dirty="0" smtClean="0"/>
                        <a:t> )</a:t>
                      </a:r>
                      <a:r>
                        <a:rPr lang="en-US" sz="1600" b="1" dirty="0" smtClean="0"/>
                        <a:t>$Prod=(L.H)$Prod+$</a:t>
                      </a:r>
                      <a:r>
                        <a:rPr lang="en-US" sz="1600" b="1" dirty="0" err="1" smtClean="0"/>
                        <a:t>Mcand</a:t>
                      </a:r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b.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$</a:t>
                      </a:r>
                      <a:r>
                        <a:rPr lang="en-US" sz="1600" b="1" dirty="0" err="1" smtClean="0"/>
                        <a:t>Mplier</a:t>
                      </a:r>
                      <a:r>
                        <a:rPr lang="en-US" sz="1600" b="1" dirty="0" smtClean="0"/>
                        <a:t>  (Shift Right)</a:t>
                      </a:r>
                    </a:p>
                    <a:p>
                      <a:r>
                        <a:rPr lang="en-US" sz="1600" b="1" dirty="0" smtClean="0"/>
                        <a:t>C  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$Prod</a:t>
                      </a:r>
                      <a:r>
                        <a:rPr lang="en-US" sz="1600" b="1" dirty="0" smtClean="0"/>
                        <a:t> ( Shift Right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  <a:p>
                      <a:pPr algn="ctr"/>
                      <a:r>
                        <a:rPr lang="en-US" sz="1600" b="1" dirty="0" smtClean="0"/>
                        <a:t>------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1600" b="1" dirty="0" smtClean="0"/>
                        <a:t>010</a:t>
                      </a:r>
                    </a:p>
                    <a:p>
                      <a:pPr algn="ctr"/>
                      <a:r>
                        <a:rPr lang="en-US" sz="1600" b="1" dirty="0" smtClean="0"/>
                        <a:t>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 -------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-------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</a:t>
                      </a:r>
                      <a:endParaRPr lang="en-US" sz="16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1600" b="1" dirty="0" smtClean="0"/>
                        <a:t>0110 0000</a:t>
                      </a:r>
                    </a:p>
                    <a:p>
                      <a:pPr algn="ctr"/>
                      <a:r>
                        <a:rPr lang="en-US" sz="1600" b="1" dirty="0" smtClean="0"/>
                        <a:t> 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 </a:t>
                      </a:r>
                      <a:r>
                        <a:rPr lang="en-US" sz="16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0011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600" b="1" dirty="0" smtClean="0"/>
                        <a:t>000</a:t>
                      </a:r>
                    </a:p>
                  </a:txBody>
                  <a:tcPr/>
                </a:tc>
              </a:tr>
              <a:tr h="288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 iteration 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0011 0000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19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a.$Mplier0= 0;    no operation</a:t>
                      </a:r>
                    </a:p>
                    <a:p>
                      <a:r>
                        <a:rPr lang="en-US" sz="1600" b="1" dirty="0" smtClean="0"/>
                        <a:t>b. $</a:t>
                      </a:r>
                      <a:r>
                        <a:rPr lang="en-US" sz="1600" b="1" dirty="0" err="1" smtClean="0"/>
                        <a:t>Mplier</a:t>
                      </a:r>
                      <a:r>
                        <a:rPr lang="en-US" sz="1600" b="1" dirty="0" smtClean="0"/>
                        <a:t>  (Shift Right)</a:t>
                      </a:r>
                    </a:p>
                    <a:p>
                      <a:r>
                        <a:rPr lang="en-US" sz="1600" b="1" dirty="0" smtClean="0"/>
                        <a:t>C $Prod ( Shift Right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-----</a:t>
                      </a:r>
                    </a:p>
                    <a:p>
                      <a:pPr algn="ctr"/>
                      <a:r>
                        <a:rPr lang="en-US" sz="1600" b="1" dirty="0" smtClean="0"/>
                        <a:t>0001</a:t>
                      </a:r>
                    </a:p>
                    <a:p>
                      <a:pPr algn="ctr"/>
                      <a:r>
                        <a:rPr lang="en-US" sz="1600" b="1" dirty="0" smtClean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sz="1600" b="1" dirty="0" smtClean="0"/>
                        <a:t>0</a:t>
                      </a:r>
                      <a:r>
                        <a:rPr lang="en-US" sz="1600" b="1" baseline="0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600" b="1" baseline="0" dirty="0" smtClean="0"/>
                        <a:t>1000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286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 iteration 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0001 1000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655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 $Mplier0= 1;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(L.H )$Prod=(L.H)$Prod+$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Mcand</a:t>
                      </a:r>
                      <a:endPara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 $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Mplier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(Shift Right)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c.$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Mcand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( Shift Right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1600" b="1" dirty="0" smtClean="0"/>
                        <a:t>-----</a:t>
                      </a:r>
                    </a:p>
                    <a:p>
                      <a:pPr algn="ctr"/>
                      <a:endParaRPr lang="en-US" sz="1600" b="1" dirty="0" smtClean="0"/>
                    </a:p>
                    <a:p>
                      <a:pPr algn="ctr"/>
                      <a:r>
                        <a:rPr lang="en-US" sz="1600" b="1" dirty="0" smtClean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 ----</a:t>
                      </a:r>
                    </a:p>
                    <a:p>
                      <a:pPr algn="ctr"/>
                      <a:endParaRPr lang="en-US" sz="1600" b="1" dirty="0" smtClean="0"/>
                    </a:p>
                    <a:p>
                      <a:pPr algn="ctr"/>
                      <a:r>
                        <a:rPr lang="en-US" sz="1600" b="1" dirty="0" smtClean="0"/>
                        <a:t>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           0110</a:t>
                      </a:r>
                    </a:p>
                    <a:p>
                      <a:pPr algn="ctr"/>
                      <a:r>
                        <a:rPr lang="en-US" sz="1600" b="1" dirty="0" smtClean="0"/>
                        <a:t>0111 1000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-------------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001</a:t>
                      </a:r>
                      <a:r>
                        <a:rPr lang="en-US" sz="1600" b="1" dirty="0" smtClean="0"/>
                        <a:t>1 1100</a:t>
                      </a:r>
                    </a:p>
                  </a:txBody>
                  <a:tcPr/>
                </a:tc>
              </a:tr>
              <a:tr h="305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of iteration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 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0011 1100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19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a.$Mplier0= 0;    no operation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 $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Mplier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(Shift Right)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c.$Prod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 Shift Right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-------</a:t>
                      </a:r>
                    </a:p>
                    <a:p>
                      <a:pPr algn="ctr"/>
                      <a:r>
                        <a:rPr lang="en-US" sz="1600" b="1" dirty="0" smtClean="0"/>
                        <a:t>0000</a:t>
                      </a:r>
                    </a:p>
                    <a:p>
                      <a:pPr algn="ctr"/>
                      <a:r>
                        <a:rPr lang="en-US" sz="1600" b="1" dirty="0" smtClean="0"/>
                        <a:t>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------------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------------</a:t>
                      </a:r>
                    </a:p>
                    <a:p>
                      <a:pPr algn="ctr"/>
                      <a:r>
                        <a:rPr lang="en-US" sz="1600" b="1" dirty="0" smtClean="0"/>
                        <a:t>-------------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--------   --------</a:t>
                      </a:r>
                    </a:p>
                    <a:p>
                      <a:pPr algn="ctr"/>
                      <a:r>
                        <a:rPr lang="en-US" dirty="0" smtClean="0"/>
                        <a:t>---------  --------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0001 1110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151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End of iteration 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0000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0110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0001 1110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2829</Words>
  <Application>Microsoft Office PowerPoint</Application>
  <PresentationFormat>Widescreen</PresentationFormat>
  <Paragraphs>894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Calibri</vt:lpstr>
      <vt:lpstr>Comic Sans MS</vt:lpstr>
      <vt:lpstr>Courier</vt:lpstr>
      <vt:lpstr>Courier New</vt:lpstr>
      <vt:lpstr>Helvetica</vt:lpstr>
      <vt:lpstr>Symbol</vt:lpstr>
      <vt:lpstr>Tahoma</vt:lpstr>
      <vt:lpstr>Times New Roman</vt:lpstr>
      <vt:lpstr>Wingdings</vt:lpstr>
      <vt:lpstr>Wingdings 3</vt:lpstr>
      <vt:lpstr>1_Default Design</vt:lpstr>
      <vt:lpstr>2_Default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Booth Multiplier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Hadi Alsaadi</cp:lastModifiedBy>
  <cp:revision>54</cp:revision>
  <dcterms:created xsi:type="dcterms:W3CDTF">2015-11-20T17:27:51Z</dcterms:created>
  <dcterms:modified xsi:type="dcterms:W3CDTF">2016-12-20T08:12:02Z</dcterms:modified>
</cp:coreProperties>
</file>