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8" r:id="rId9"/>
    <p:sldId id="269" r:id="rId10"/>
    <p:sldId id="270" r:id="rId11"/>
    <p:sldId id="271" r:id="rId12"/>
    <p:sldId id="264" r:id="rId13"/>
  </p:sldIdLst>
  <p:sldSz cx="18288000" cy="10287000"/>
  <p:notesSz cx="6858000" cy="9144000"/>
  <p:embeddedFontLst>
    <p:embeddedFont>
      <p:font typeface="Assistant Bold Bold" panose="020B0604020202020204" charset="-79"/>
      <p:regular r:id="rId14"/>
    </p:embeddedFont>
    <p:embeddedFont>
      <p:font typeface="Assistant Regular" panose="020B0604020202020204" charset="-79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9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FFFBF5"/>
                  </a:solidFill>
                  <a:latin typeface="Assistant Bold Bold"/>
                </a:rPr>
                <a:t>1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FFFBF5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FFFBF5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FFFBF5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3882283"/>
            <a:ext cx="1455953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440"/>
              </a:lnSpc>
            </a:pPr>
            <a:r>
              <a:rPr lang="en-US" sz="9600" dirty="0">
                <a:solidFill>
                  <a:schemeClr val="bg1"/>
                </a:solidFill>
              </a:rPr>
              <a:t>Twitter Sentiment Extraction</a:t>
            </a:r>
            <a:endParaRPr lang="en-US" sz="10400" spc="-260" dirty="0">
              <a:solidFill>
                <a:schemeClr val="bg1"/>
              </a:solidFill>
              <a:latin typeface="Cormorant Garamond Bol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11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7325876" cy="2257028"/>
            <a:chOff x="0" y="66675"/>
            <a:chExt cx="23198607" cy="4863131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23198607" cy="48631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SVM Modeling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838200" y="2487803"/>
            <a:ext cx="7543066" cy="2039089"/>
            <a:chOff x="-226698" y="-1715008"/>
            <a:chExt cx="22440900" cy="4393546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-226698" y="-1715008"/>
              <a:ext cx="22440900" cy="23873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72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-164871" y="1857289"/>
              <a:ext cx="19304000" cy="821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4360EB-31FC-4909-879C-CC7E2A0E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83196"/>
              </p:ext>
            </p:extLst>
          </p:nvPr>
        </p:nvGraphicFramePr>
        <p:xfrm>
          <a:off x="1339976" y="2065139"/>
          <a:ext cx="7075926" cy="583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8642">
                  <a:extLst>
                    <a:ext uri="{9D8B030D-6E8A-4147-A177-3AD203B41FA5}">
                      <a16:colId xmlns:a16="http://schemas.microsoft.com/office/drawing/2014/main" val="2258258640"/>
                    </a:ext>
                  </a:extLst>
                </a:gridCol>
                <a:gridCol w="2358642">
                  <a:extLst>
                    <a:ext uri="{9D8B030D-6E8A-4147-A177-3AD203B41FA5}">
                      <a16:colId xmlns:a16="http://schemas.microsoft.com/office/drawing/2014/main" val="3448211613"/>
                    </a:ext>
                  </a:extLst>
                </a:gridCol>
                <a:gridCol w="2358642">
                  <a:extLst>
                    <a:ext uri="{9D8B030D-6E8A-4147-A177-3AD203B41FA5}">
                      <a16:colId xmlns:a16="http://schemas.microsoft.com/office/drawing/2014/main" val="3117171604"/>
                    </a:ext>
                  </a:extLst>
                </a:gridCol>
              </a:tblGrid>
              <a:tr h="14592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Train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67148"/>
                  </a:ext>
                </a:extLst>
              </a:tr>
              <a:tr h="14592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5083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284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705225"/>
                  </a:ext>
                </a:extLst>
              </a:tr>
              <a:tr h="14592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1646"/>
                  </a:ext>
                </a:extLst>
              </a:tr>
              <a:tr h="14592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6474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2A8C19-495E-4FCC-AC80-FAA92FD33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36514"/>
              </p:ext>
            </p:extLst>
          </p:nvPr>
        </p:nvGraphicFramePr>
        <p:xfrm>
          <a:off x="9428706" y="2045148"/>
          <a:ext cx="7075926" cy="583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8642">
                  <a:extLst>
                    <a:ext uri="{9D8B030D-6E8A-4147-A177-3AD203B41FA5}">
                      <a16:colId xmlns:a16="http://schemas.microsoft.com/office/drawing/2014/main" val="2258258640"/>
                    </a:ext>
                  </a:extLst>
                </a:gridCol>
                <a:gridCol w="2358642">
                  <a:extLst>
                    <a:ext uri="{9D8B030D-6E8A-4147-A177-3AD203B41FA5}">
                      <a16:colId xmlns:a16="http://schemas.microsoft.com/office/drawing/2014/main" val="3448211613"/>
                    </a:ext>
                  </a:extLst>
                </a:gridCol>
                <a:gridCol w="2358642">
                  <a:extLst>
                    <a:ext uri="{9D8B030D-6E8A-4147-A177-3AD203B41FA5}">
                      <a16:colId xmlns:a16="http://schemas.microsoft.com/office/drawing/2014/main" val="3117171604"/>
                    </a:ext>
                  </a:extLst>
                </a:gridCol>
              </a:tblGrid>
              <a:tr h="14592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Test 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67148"/>
                  </a:ext>
                </a:extLst>
              </a:tr>
              <a:tr h="14592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1187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1051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705225"/>
                  </a:ext>
                </a:extLst>
              </a:tr>
              <a:tr h="14592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2723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1646"/>
                  </a:ext>
                </a:extLst>
              </a:tr>
              <a:tr h="14592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62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825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64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1654AB-5172-41D6-B0B4-59AC34BAD9FA}"/>
              </a:ext>
            </a:extLst>
          </p:cNvPr>
          <p:cNvSpPr txBox="1"/>
          <p:nvPr/>
        </p:nvSpPr>
        <p:spPr>
          <a:xfrm>
            <a:off x="1447800" y="8231460"/>
            <a:ext cx="696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Train accuracy score : 94.9%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2D3093-46FE-44CB-80FE-596E4F0895D9}"/>
              </a:ext>
            </a:extLst>
          </p:cNvPr>
          <p:cNvSpPr txBox="1"/>
          <p:nvPr/>
        </p:nvSpPr>
        <p:spPr>
          <a:xfrm>
            <a:off x="9594959" y="8231460"/>
            <a:ext cx="696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Test accuracy score : 67.5%</a:t>
            </a:r>
          </a:p>
        </p:txBody>
      </p:sp>
    </p:spTree>
    <p:extLst>
      <p:ext uri="{BB962C8B-B14F-4D97-AF65-F5344CB8AC3E}">
        <p14:creationId xmlns:p14="http://schemas.microsoft.com/office/powerpoint/2010/main" val="356076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12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368038" cy="2266646"/>
            <a:chOff x="0" y="66675"/>
            <a:chExt cx="20165454" cy="4883854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20165454" cy="48838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Conclusion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838200" y="2487803"/>
            <a:ext cx="16274038" cy="2954655"/>
            <a:chOff x="-226698" y="-1715008"/>
            <a:chExt cx="22440900" cy="6366280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-226698" y="-1715008"/>
              <a:ext cx="22440900" cy="63662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800" dirty="0"/>
                <a:t>I used the data to classify the tweets based on the sentiments of the word used.</a:t>
              </a:r>
            </a:p>
            <a:p>
              <a:endParaRPr lang="en-US" sz="48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rgbClr val="342D29"/>
                  </a:solidFill>
                  <a:latin typeface="Cormorant Garamond Bold Bold"/>
                </a:rPr>
                <a:t>I found that most tweets are neutral and positive  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9"/>
              <a:ext cx="19303999" cy="12981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32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E8F9F07-707D-4950-85EE-B134C65F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685612"/>
            <a:ext cx="10058400" cy="31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3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9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39439" y="1524000"/>
            <a:ext cx="18211800" cy="92075"/>
          </a:xfrm>
          <a:prstGeom prst="rect">
            <a:avLst/>
          </a:prstGeom>
          <a:solidFill>
            <a:srgbClr val="FFFBF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4795002"/>
            <a:ext cx="13277850" cy="3214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40"/>
              </a:lnSpc>
            </a:pPr>
            <a:r>
              <a:rPr lang="en-US" sz="18000" spc="-260" dirty="0">
                <a:solidFill>
                  <a:srgbClr val="FFFBF5"/>
                </a:solidFill>
                <a:latin typeface="Cormorant Garamond Bold Bold"/>
              </a:rPr>
              <a:t>Thank you</a:t>
            </a:r>
          </a:p>
          <a:p>
            <a:pPr>
              <a:lnSpc>
                <a:spcPts val="11440"/>
              </a:lnSpc>
            </a:pPr>
            <a:endParaRPr lang="en-US" sz="18000" spc="-260" dirty="0">
              <a:solidFill>
                <a:srgbClr val="FFFBF5"/>
              </a:solidFill>
              <a:latin typeface="Cormorant Garamond Bold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5" name="TextBox 5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FFFBF5"/>
                  </a:solidFill>
                  <a:latin typeface="Assistant Bold Bold"/>
                </a:rPr>
                <a:t>13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FFFBF5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FFFBF5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0070" y="1095375"/>
            <a:ext cx="14763750" cy="114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solidFill>
                  <a:srgbClr val="342D29"/>
                </a:solidFill>
                <a:latin typeface="Cormorant Garamond Bold Bold"/>
              </a:rPr>
              <a:t>Contents...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64259" y="3787338"/>
            <a:ext cx="5176980" cy="8596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Introduction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Dataset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EDA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Modeling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Conclusion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sz="5400" dirty="0">
              <a:latin typeface="Assistant Regular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sz="5400" dirty="0">
              <a:latin typeface="Assistant Regular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6700" y="-133350"/>
            <a:ext cx="697878" cy="10553700"/>
            <a:chOff x="0" y="0"/>
            <a:chExt cx="930504" cy="14071600"/>
          </a:xfrm>
        </p:grpSpPr>
        <p:sp>
          <p:nvSpPr>
            <p:cNvPr id="5" name="TextBox 5"/>
            <p:cNvSpPr txBox="1"/>
            <p:nvPr/>
          </p:nvSpPr>
          <p:spPr>
            <a:xfrm>
              <a:off x="0" y="6798255"/>
              <a:ext cx="930504" cy="11433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2</a:t>
              </a:r>
            </a:p>
            <a:p>
              <a:pPr algn="ctr">
                <a:lnSpc>
                  <a:spcPts val="3360"/>
                </a:lnSpc>
              </a:pPr>
              <a:endParaRPr lang="en-US" sz="2800" dirty="0">
                <a:solidFill>
                  <a:srgbClr val="342D29"/>
                </a:solidFill>
                <a:latin typeface="Assistant Bold Bold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615639" y="30861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3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914400" y="936625"/>
            <a:ext cx="14478000" cy="5168258"/>
            <a:chOff x="0" y="66675"/>
            <a:chExt cx="19304000" cy="6891009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9067800" cy="155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Introduction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861248"/>
              <a:ext cx="19304000" cy="50964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r>
                <a:rPr lang="en-US" sz="4000" b="1" dirty="0"/>
                <a:t>Twitter</a:t>
              </a:r>
              <a:r>
                <a:rPr lang="en-US" sz="4000" dirty="0"/>
                <a:t> is a social networking service on which users post and interact with messages known as “tweets”</a:t>
              </a:r>
            </a:p>
            <a:p>
              <a:pPr>
                <a:lnSpc>
                  <a:spcPts val="5040"/>
                </a:lnSpc>
              </a:pPr>
              <a:endParaRPr lang="en-US" sz="4000" dirty="0"/>
            </a:p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r>
                <a:rPr lang="en-US" sz="4000" dirty="0"/>
                <a:t>In my project I will analyze people tweets to get their sentiments out of their tweets. </a:t>
              </a:r>
            </a:p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endParaRPr lang="en-US" sz="40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72DB6-11F6-4C18-AE26-3F912B4B5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326380"/>
            <a:ext cx="8695498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5"/>
              <a:ext cx="930504" cy="562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4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473BD7AD-0AE2-4FE4-82A7-27308A5CEEED}"/>
              </a:ext>
            </a:extLst>
          </p:cNvPr>
          <p:cNvGrpSpPr/>
          <p:nvPr/>
        </p:nvGrpSpPr>
        <p:grpSpPr>
          <a:xfrm>
            <a:off x="914400" y="936625"/>
            <a:ext cx="14478000" cy="3269534"/>
            <a:chOff x="0" y="66675"/>
            <a:chExt cx="19304000" cy="4359378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E2A19780-A0D0-4FC9-9687-A00F6E695FC7}"/>
                </a:ext>
              </a:extLst>
            </p:cNvPr>
            <p:cNvSpPr txBox="1"/>
            <p:nvPr/>
          </p:nvSpPr>
          <p:spPr>
            <a:xfrm>
              <a:off x="0" y="66675"/>
              <a:ext cx="9067800" cy="155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Dataset</a:t>
              </a: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7258F91-2BE1-43E5-B111-592005F557E3}"/>
                </a:ext>
              </a:extLst>
            </p:cNvPr>
            <p:cNvSpPr txBox="1"/>
            <p:nvPr/>
          </p:nvSpPr>
          <p:spPr>
            <a:xfrm>
              <a:off x="0" y="1861248"/>
              <a:ext cx="19304000" cy="25648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r>
                <a:rPr lang="en-US" sz="4400" dirty="0">
                  <a:solidFill>
                    <a:srgbClr val="342D29"/>
                  </a:solidFill>
                  <a:latin typeface="Assistant Regular"/>
                </a:rPr>
                <a:t>The Dataset used was token from “www.Kaggle.com”</a:t>
              </a:r>
            </a:p>
            <a:p>
              <a:pPr>
                <a:lnSpc>
                  <a:spcPts val="5040"/>
                </a:lnSpc>
              </a:pPr>
              <a:r>
                <a:rPr lang="en-US" sz="4400" dirty="0">
                  <a:solidFill>
                    <a:srgbClr val="342D29"/>
                  </a:solidFill>
                  <a:latin typeface="Assistant Regular"/>
                </a:rPr>
                <a:t> </a:t>
              </a:r>
            </a:p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r>
                <a:rPr lang="en-US" sz="4400" dirty="0">
                  <a:solidFill>
                    <a:srgbClr val="342D29"/>
                  </a:solidFill>
                  <a:latin typeface="Assistant Regular"/>
                </a:rPr>
                <a:t>The data has more than 27000 rows and 4 columns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5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49743E6C-A0B3-4D49-A4B8-1D104BA3C5DC}"/>
              </a:ext>
            </a:extLst>
          </p:cNvPr>
          <p:cNvGrpSpPr/>
          <p:nvPr/>
        </p:nvGrpSpPr>
        <p:grpSpPr>
          <a:xfrm>
            <a:off x="838200" y="936625"/>
            <a:ext cx="6096000" cy="1295400"/>
            <a:chOff x="0" y="66675"/>
            <a:chExt cx="19304000" cy="2791148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DC7114E3-76DE-4C6D-B2B6-00D628ECD046}"/>
                </a:ext>
              </a:extLst>
            </p:cNvPr>
            <p:cNvSpPr txBox="1"/>
            <p:nvPr/>
          </p:nvSpPr>
          <p:spPr>
            <a:xfrm>
              <a:off x="0" y="66675"/>
              <a:ext cx="9067801" cy="2791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EDA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AA24C73-22D2-44BB-9B57-9F64131A3ECF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5" name="Group 7">
            <a:extLst>
              <a:ext uri="{FF2B5EF4-FFF2-40B4-BE49-F238E27FC236}">
                <a16:creationId xmlns:a16="http://schemas.microsoft.com/office/drawing/2014/main" id="{F1C92E85-A171-48B9-9045-0F44574AFE2A}"/>
              </a:ext>
            </a:extLst>
          </p:cNvPr>
          <p:cNvGrpSpPr/>
          <p:nvPr/>
        </p:nvGrpSpPr>
        <p:grpSpPr>
          <a:xfrm>
            <a:off x="419100" y="2769130"/>
            <a:ext cx="7086600" cy="4340291"/>
            <a:chOff x="-1568450" y="-1108843"/>
            <a:chExt cx="22440900" cy="9351856"/>
          </a:xfrm>
        </p:grpSpPr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6A862043-A200-4C3F-B3D8-EE6C9EA316C0}"/>
                </a:ext>
              </a:extLst>
            </p:cNvPr>
            <p:cNvSpPr txBox="1"/>
            <p:nvPr/>
          </p:nvSpPr>
          <p:spPr>
            <a:xfrm>
              <a:off x="-1568450" y="-1108843"/>
              <a:ext cx="22440900" cy="93518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3200" dirty="0">
                  <a:solidFill>
                    <a:srgbClr val="342D29"/>
                  </a:solidFill>
                  <a:latin typeface="Cormorant Garamond Bold Bold"/>
                </a:rPr>
                <a:t>As we can see here</a:t>
              </a:r>
            </a:p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342D29"/>
                  </a:solidFill>
                  <a:latin typeface="Cormorant Garamond Bold Bold"/>
                </a:rPr>
                <a:t>More than 11,000 tweets is </a:t>
              </a:r>
              <a:r>
                <a:rPr lang="en-US" sz="3200" b="1" u="sng" dirty="0">
                  <a:solidFill>
                    <a:srgbClr val="342D29"/>
                  </a:solidFill>
                  <a:latin typeface="Cormorant Garamond Bold Bold"/>
                </a:rPr>
                <a:t>neutral</a:t>
              </a:r>
              <a:r>
                <a:rPr lang="en-US" sz="3200" dirty="0">
                  <a:solidFill>
                    <a:srgbClr val="342D29"/>
                  </a:solidFill>
                  <a:latin typeface="Cormorant Garamond Bold Bold"/>
                </a:rPr>
                <a:t>.</a:t>
              </a:r>
            </a:p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342D29"/>
                  </a:solidFill>
                  <a:latin typeface="Cormorant Garamond Bold Bold"/>
                </a:rPr>
                <a:t>More than 8,500 tweets is </a:t>
              </a:r>
              <a:r>
                <a:rPr lang="en-US" sz="3200" b="1" u="sng" dirty="0">
                  <a:solidFill>
                    <a:srgbClr val="00B050"/>
                  </a:solidFill>
                  <a:latin typeface="Cormorant Garamond Bold Bold"/>
                </a:rPr>
                <a:t>positive</a:t>
              </a:r>
              <a:r>
                <a:rPr lang="en-US" sz="3200" dirty="0">
                  <a:solidFill>
                    <a:srgbClr val="342D29"/>
                  </a:solidFill>
                  <a:latin typeface="Cormorant Garamond Bold Bold"/>
                </a:rPr>
                <a:t>.</a:t>
              </a:r>
            </a:p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342D29"/>
                  </a:solidFill>
                  <a:latin typeface="Cormorant Garamond Bold Bold"/>
                </a:rPr>
                <a:t>More than 7,500 tweets is </a:t>
              </a:r>
              <a:r>
                <a:rPr lang="en-US" sz="3200" b="1" u="sng" dirty="0">
                  <a:solidFill>
                    <a:srgbClr val="FF0000"/>
                  </a:solidFill>
                  <a:latin typeface="Cormorant Garamond Bold Bold"/>
                </a:rPr>
                <a:t>negative</a:t>
              </a:r>
              <a:r>
                <a:rPr lang="en-US" sz="3200" dirty="0">
                  <a:solidFill>
                    <a:srgbClr val="342D29"/>
                  </a:solidFill>
                  <a:latin typeface="Cormorant Garamond Bold Bold"/>
                </a:rPr>
                <a:t>.</a:t>
              </a:r>
            </a:p>
          </p:txBody>
        </p: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DBB43E01-385C-434C-B666-6806A1CEC6B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F6E1BAA-1853-4080-A7CD-CEDCF3B67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14" y="1416706"/>
            <a:ext cx="965287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6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1295400"/>
            <a:chOff x="0" y="66675"/>
            <a:chExt cx="19304000" cy="2791148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9067801" cy="2791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EDA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422972" y="3308591"/>
            <a:ext cx="6629400" cy="3447098"/>
            <a:chOff x="0" y="66675"/>
            <a:chExt cx="20993100" cy="7427327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0" y="66675"/>
              <a:ext cx="20993100" cy="74273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As we can see here the distribution of tweets is most likely in the range of </a:t>
              </a:r>
              <a:r>
                <a:rPr lang="en-US" sz="4800" b="1" u="sng" dirty="0">
                  <a:solidFill>
                    <a:srgbClr val="342D29"/>
                  </a:solidFill>
                  <a:latin typeface="Cormorant Garamond Bold Bold"/>
                </a:rPr>
                <a:t>25-80</a:t>
              </a: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 Characters</a:t>
              </a:r>
            </a:p>
            <a:p>
              <a:endParaRPr lang="en-US" sz="44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B01A92A-C624-481E-80A7-AAF55559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69" y="1807617"/>
            <a:ext cx="1080811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7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2257028"/>
            <a:chOff x="0" y="66675"/>
            <a:chExt cx="19304000" cy="4863130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9067801" cy="4863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1102581" y="6832824"/>
            <a:ext cx="16082837" cy="3252365"/>
            <a:chOff x="0" y="66675"/>
            <a:chExt cx="34295804" cy="11138115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0" y="66675"/>
              <a:ext cx="34295804" cy="111381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rgbClr val="342D29"/>
                </a:solidFill>
                <a:latin typeface="Cormorant Garamond Bold Bold"/>
              </a:endParaRPr>
            </a:p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In this figure we can see most frequently words used in tweets </a:t>
              </a:r>
            </a:p>
            <a:p>
              <a:pPr>
                <a:lnSpc>
                  <a:spcPts val="8800"/>
                </a:lnSpc>
              </a:pPr>
              <a:endParaRPr lang="en-US" sz="44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E5AF111-7110-4B88-9F43-610248165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86829"/>
            <a:ext cx="1338818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9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3395160"/>
            <a:chOff x="0" y="66675"/>
            <a:chExt cx="19304000" cy="7315419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13512800" cy="73154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Modeling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sp>
        <p:nvSpPr>
          <p:cNvPr id="14" name="TextBox 8">
            <a:extLst>
              <a:ext uri="{FF2B5EF4-FFF2-40B4-BE49-F238E27FC236}">
                <a16:creationId xmlns:a16="http://schemas.microsoft.com/office/drawing/2014/main" id="{119F3643-BA0C-4ACB-BDE6-84EE9385AEFD}"/>
              </a:ext>
            </a:extLst>
          </p:cNvPr>
          <p:cNvSpPr txBox="1"/>
          <p:nvPr/>
        </p:nvSpPr>
        <p:spPr>
          <a:xfrm>
            <a:off x="914400" y="3314700"/>
            <a:ext cx="15893038" cy="3252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4400" dirty="0">
                <a:solidFill>
                  <a:srgbClr val="342D29"/>
                </a:solidFill>
                <a:latin typeface="Cormorant Garamond Bold Bold"/>
              </a:rPr>
              <a:t>Using  “Non-Negative</a:t>
            </a:r>
            <a:r>
              <a:rPr lang="en-US" dirty="0"/>
              <a:t> </a:t>
            </a:r>
            <a:r>
              <a:rPr lang="en-US" sz="4400" dirty="0">
                <a:solidFill>
                  <a:srgbClr val="342D29"/>
                </a:solidFill>
                <a:latin typeface="Cormorant Garamond Bold Bold"/>
              </a:rPr>
              <a:t>Matrix</a:t>
            </a:r>
            <a:r>
              <a:rPr lang="en-US" dirty="0"/>
              <a:t> </a:t>
            </a:r>
            <a:r>
              <a:rPr lang="en-US" sz="4400" dirty="0">
                <a:solidFill>
                  <a:srgbClr val="342D29"/>
                </a:solidFill>
                <a:latin typeface="Cormorant Garamond Bold Bold"/>
              </a:rPr>
              <a:t>Factorization (NMF)” Mode I get 10 topics of people tweets and what are they talking about.</a:t>
            </a:r>
          </a:p>
          <a:p>
            <a:pPr>
              <a:lnSpc>
                <a:spcPts val="8800"/>
              </a:lnSpc>
            </a:pPr>
            <a:endParaRPr lang="en-US" sz="4400" dirty="0">
              <a:solidFill>
                <a:srgbClr val="342D29"/>
              </a:solidFill>
              <a:latin typeface="Cormorant Garamond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288269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10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2257028"/>
            <a:chOff x="0" y="66675"/>
            <a:chExt cx="19304000" cy="4863130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13512800" cy="48631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NMF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838200" y="2487803"/>
            <a:ext cx="7543066" cy="2040927"/>
            <a:chOff x="-226698" y="-1715008"/>
            <a:chExt cx="22440900" cy="4397506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-226698" y="-1715008"/>
              <a:ext cx="22440900" cy="21446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endParaRPr lang="en-US" sz="4400" u="sng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B5CC12-69FC-469D-979A-D0A66880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34880"/>
              </p:ext>
            </p:extLst>
          </p:nvPr>
        </p:nvGraphicFramePr>
        <p:xfrm>
          <a:off x="2895600" y="936625"/>
          <a:ext cx="12192000" cy="77114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07607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61851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0434469"/>
                    </a:ext>
                  </a:extLst>
                </a:gridCol>
              </a:tblGrid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Topic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words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expression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31866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get, home, back, hope, cant, </a:t>
                      </a:r>
                      <a:r>
                        <a:rPr lang="en-US" sz="2000" dirty="0" err="1"/>
                        <a:t>readi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didnt</a:t>
                      </a:r>
                      <a:r>
                        <a:rPr lang="en-US" sz="2000" dirty="0"/>
                        <a:t>, better, time, need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Going home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64902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day, mother, </a:t>
                      </a:r>
                      <a:r>
                        <a:rPr lang="en-US" sz="2000" dirty="0" err="1"/>
                        <a:t>happi</a:t>
                      </a:r>
                      <a:r>
                        <a:rPr lang="en-US" sz="2000" dirty="0"/>
                        <a:t>, mom, there, mum, </a:t>
                      </a:r>
                      <a:r>
                        <a:rPr lang="en-US" sz="2000" dirty="0" err="1"/>
                        <a:t>mommi</a:t>
                      </a:r>
                      <a:r>
                        <a:rPr lang="en-US" sz="2000" dirty="0"/>
                        <a:t>, wish, war, star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Mothers love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23848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go, want, home, bed, see, tonight, back, wish, </a:t>
                      </a:r>
                      <a:r>
                        <a:rPr lang="en-US" sz="2000" dirty="0" err="1"/>
                        <a:t>wanna</a:t>
                      </a:r>
                      <a:r>
                        <a:rPr lang="en-US" sz="2000" dirty="0"/>
                        <a:t>, sleep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need to sleep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74860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work, today, tomorrow, time, back, weekend, still, hour, day, </a:t>
                      </a:r>
                      <a:r>
                        <a:rPr lang="en-US" sz="2000" dirty="0" err="1"/>
                        <a:t>doesnt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Working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20511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thank, you, follow, much, that, lol, great, me, ill, well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gratitude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85887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im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sorri</a:t>
                      </a:r>
                      <a:r>
                        <a:rPr lang="en-US" sz="2000" dirty="0"/>
                        <a:t>, sad, tire, </a:t>
                      </a:r>
                      <a:r>
                        <a:rPr lang="en-US" sz="2000" dirty="0" err="1"/>
                        <a:t>gonna</a:t>
                      </a:r>
                      <a:r>
                        <a:rPr lang="en-US" sz="2000" dirty="0"/>
                        <a:t>, cant, bore, still, sick, glad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Being sorry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02364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good, morn, night, hope, luck, morning, day, time, feel, today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Day luck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763570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it, rain, time, yeah, great, think, </a:t>
                      </a:r>
                      <a:r>
                        <a:rPr lang="en-US" sz="2000" dirty="0" err="1"/>
                        <a:t>friday</a:t>
                      </a:r>
                      <a:r>
                        <a:rPr lang="en-US" sz="2000" dirty="0"/>
                        <a:t>, cant, today, day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about weather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61673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dont</a:t>
                      </a:r>
                      <a:r>
                        <a:rPr lang="en-US" sz="2000" dirty="0"/>
                        <a:t>, like, know, feel, think, want, lol, </a:t>
                      </a:r>
                      <a:r>
                        <a:rPr lang="en-US" sz="2000" dirty="0" err="1"/>
                        <a:t>realli</a:t>
                      </a:r>
                      <a:r>
                        <a:rPr lang="en-US" sz="2000" dirty="0"/>
                        <a:t>, make, look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Express feelings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80464"/>
                  </a:ext>
                </a:extLst>
              </a:tr>
              <a:tr h="61164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10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love, miss, you, much, see, mom, new, would, come, one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Missing mums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8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77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465</Words>
  <Application>Microsoft Office PowerPoint</Application>
  <PresentationFormat>Custom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Assistant Bold Bold</vt:lpstr>
      <vt:lpstr>Assistant Regular</vt:lpstr>
      <vt:lpstr>Calibri</vt:lpstr>
      <vt:lpstr>Arial</vt:lpstr>
      <vt:lpstr>Cormorant Garamond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IBRAHIM</cp:lastModifiedBy>
  <cp:revision>20</cp:revision>
  <dcterms:created xsi:type="dcterms:W3CDTF">2006-08-16T00:00:00Z</dcterms:created>
  <dcterms:modified xsi:type="dcterms:W3CDTF">2021-10-24T07:59:09Z</dcterms:modified>
  <dc:identifier>DAEsHgBp99c</dc:identifier>
</cp:coreProperties>
</file>