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8"/>
  </p:notesMasterIdLst>
  <p:sldIdLst>
    <p:sldId id="353" r:id="rId3"/>
    <p:sldId id="354" r:id="rId4"/>
    <p:sldId id="360" r:id="rId5"/>
    <p:sldId id="308" r:id="rId6"/>
    <p:sldId id="359" r:id="rId7"/>
    <p:sldId id="358" r:id="rId8"/>
    <p:sldId id="311" r:id="rId9"/>
    <p:sldId id="312" r:id="rId10"/>
    <p:sldId id="361" r:id="rId11"/>
    <p:sldId id="362" r:id="rId12"/>
    <p:sldId id="363" r:id="rId13"/>
    <p:sldId id="364" r:id="rId14"/>
    <p:sldId id="365" r:id="rId15"/>
    <p:sldId id="366" r:id="rId16"/>
    <p:sldId id="367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562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707906" y="1724831"/>
            <a:ext cx="3114079" cy="4200810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92" y="2025648"/>
            <a:ext cx="2767037" cy="354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570009"/>
            <a:ext cx="12192000" cy="1949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768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840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912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5984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4141489" y="3075389"/>
            <a:ext cx="3960001" cy="401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5296195" y="2664661"/>
            <a:ext cx="4434586" cy="4492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2480718" y="2718783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5985240" y="1330275"/>
            <a:ext cx="2865724" cy="15745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3197852" y="589080"/>
            <a:ext cx="2976015" cy="2340686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73004" y="1430123"/>
            <a:ext cx="2101955" cy="1250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5977" y="698806"/>
            <a:ext cx="2755721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07411" y="1901771"/>
            <a:ext cx="793286" cy="1216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948207" y="4428494"/>
            <a:ext cx="5149958" cy="2256640"/>
            <a:chOff x="6312829" y="1943026"/>
            <a:chExt cx="5149958" cy="22566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35" y="1943026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dirty="0"/>
                <a:t>PROJECT TITLE 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312829" y="3491780"/>
              <a:ext cx="477709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dirty="0"/>
                <a:t>Metropolitan Transportation Authority commercials pricing 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BF504E-38C6-4576-A9AE-CE2A8404FD20}"/>
              </a:ext>
            </a:extLst>
          </p:cNvPr>
          <p:cNvSpPr txBox="1"/>
          <p:nvPr/>
        </p:nvSpPr>
        <p:spPr>
          <a:xfrm>
            <a:off x="2146853" y="6314314"/>
            <a:ext cx="34105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Presented by: Ibrahim </a:t>
            </a:r>
            <a:r>
              <a:rPr lang="en-US" altLang="ko-KR" sz="1600" dirty="0" err="1">
                <a:cs typeface="Arial" pitchFamily="34" charset="0"/>
              </a:rPr>
              <a:t>Alhammad</a:t>
            </a:r>
            <a:endParaRPr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4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7E7D13-C3E4-444D-83F4-B723DFD742B9}"/>
              </a:ext>
            </a:extLst>
          </p:cNvPr>
          <p:cNvSpPr txBox="1"/>
          <p:nvPr/>
        </p:nvSpPr>
        <p:spPr>
          <a:xfrm>
            <a:off x="742462" y="1666626"/>
            <a:ext cx="264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B7578E6-7AE1-490C-9EA8-ECAA3FC7BC80}"/>
              </a:ext>
            </a:extLst>
          </p:cNvPr>
          <p:cNvSpPr/>
          <p:nvPr/>
        </p:nvSpPr>
        <p:spPr>
          <a:xfrm>
            <a:off x="239697" y="423858"/>
            <a:ext cx="4631899" cy="70189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DIN" panose="02000503040000020003" pitchFamily="2" charset="0"/>
              </a:rPr>
              <a:t>Solutions</a:t>
            </a:r>
            <a:endParaRPr lang="ko-KR" altLang="en-US" sz="1800" dirty="0">
              <a:latin typeface="DIN" panose="0200050304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67290-AF8C-47AE-A92F-BCD1D940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2" y="1222683"/>
            <a:ext cx="9784080" cy="4192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C1FFA2-F172-4508-BE39-E3F213041835}"/>
              </a:ext>
            </a:extLst>
          </p:cNvPr>
          <p:cNvSpPr txBox="1"/>
          <p:nvPr/>
        </p:nvSpPr>
        <p:spPr>
          <a:xfrm>
            <a:off x="1975270" y="5786237"/>
            <a:ext cx="7780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IN" panose="02000503040000020003" pitchFamily="2" charset="0"/>
                <a:cs typeface="Arial" pitchFamily="34" charset="0"/>
              </a:rPr>
              <a:t>As we can see in this figure we have the top 5 and minimum 5 entries in the first 3 months of 2021 </a:t>
            </a:r>
          </a:p>
        </p:txBody>
      </p:sp>
    </p:spTree>
    <p:extLst>
      <p:ext uri="{BB962C8B-B14F-4D97-AF65-F5344CB8AC3E}">
        <p14:creationId xmlns:p14="http://schemas.microsoft.com/office/powerpoint/2010/main" val="137963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7E7D13-C3E4-444D-83F4-B723DFD742B9}"/>
              </a:ext>
            </a:extLst>
          </p:cNvPr>
          <p:cNvSpPr txBox="1"/>
          <p:nvPr/>
        </p:nvSpPr>
        <p:spPr>
          <a:xfrm>
            <a:off x="742462" y="1666626"/>
            <a:ext cx="264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B7578E6-7AE1-490C-9EA8-ECAA3FC7BC80}"/>
              </a:ext>
            </a:extLst>
          </p:cNvPr>
          <p:cNvSpPr/>
          <p:nvPr/>
        </p:nvSpPr>
        <p:spPr>
          <a:xfrm>
            <a:off x="239697" y="423858"/>
            <a:ext cx="4631899" cy="70189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DIN" panose="02000503040000020003" pitchFamily="2" charset="0"/>
              </a:rPr>
              <a:t>Solutions</a:t>
            </a:r>
            <a:endParaRPr lang="ko-KR" altLang="en-US" sz="1800" dirty="0">
              <a:latin typeface="DIN" panose="0200050304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1FFA2-F172-4508-BE39-E3F213041835}"/>
              </a:ext>
            </a:extLst>
          </p:cNvPr>
          <p:cNvSpPr txBox="1"/>
          <p:nvPr/>
        </p:nvSpPr>
        <p:spPr>
          <a:xfrm>
            <a:off x="2066823" y="5013880"/>
            <a:ext cx="7780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IN" panose="02000503040000020003" pitchFamily="2" charset="0"/>
                <a:cs typeface="Arial" pitchFamily="34" charset="0"/>
              </a:rPr>
              <a:t>As we can see in this figure the Daily entries of EASTCHSTER/DYRE for the 3 months we can see that the most entries are in the working days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FDE95-1EEF-42BB-9DD4-6C1A2221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194"/>
            <a:ext cx="12192000" cy="26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7E7D13-C3E4-444D-83F4-B723DFD742B9}"/>
              </a:ext>
            </a:extLst>
          </p:cNvPr>
          <p:cNvSpPr txBox="1"/>
          <p:nvPr/>
        </p:nvSpPr>
        <p:spPr>
          <a:xfrm>
            <a:off x="742462" y="1666626"/>
            <a:ext cx="264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B7578E6-7AE1-490C-9EA8-ECAA3FC7BC80}"/>
              </a:ext>
            </a:extLst>
          </p:cNvPr>
          <p:cNvSpPr/>
          <p:nvPr/>
        </p:nvSpPr>
        <p:spPr>
          <a:xfrm>
            <a:off x="239697" y="423858"/>
            <a:ext cx="4631899" cy="70189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DIN" panose="02000503040000020003" pitchFamily="2" charset="0"/>
              </a:rPr>
              <a:t>Solutions</a:t>
            </a:r>
            <a:endParaRPr lang="ko-KR" altLang="en-US" sz="1800" dirty="0">
              <a:latin typeface="DIN" panose="0200050304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1FFA2-F172-4508-BE39-E3F213041835}"/>
              </a:ext>
            </a:extLst>
          </p:cNvPr>
          <p:cNvSpPr txBox="1"/>
          <p:nvPr/>
        </p:nvSpPr>
        <p:spPr>
          <a:xfrm>
            <a:off x="2066823" y="5013880"/>
            <a:ext cx="7780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IN" panose="02000503040000020003" pitchFamily="2" charset="0"/>
                <a:cs typeface="Arial" pitchFamily="34" charset="0"/>
              </a:rPr>
              <a:t>As we can see in this figure the Daily entries of 59ST for the 3 months we can see that the most entries are in the working days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18576-E8CB-4660-90B7-448BC8D7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194"/>
            <a:ext cx="12192000" cy="26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2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1B763CBD-0D9B-4526-9AD9-78FF433700E0}"/>
              </a:ext>
            </a:extLst>
          </p:cNvPr>
          <p:cNvSpPr/>
          <p:nvPr/>
        </p:nvSpPr>
        <p:spPr>
          <a:xfrm>
            <a:off x="3396000" y="2349000"/>
            <a:ext cx="5400000" cy="2160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35502EA-EA7E-4EAF-B9D9-41CDEE71BFBA}"/>
              </a:ext>
            </a:extLst>
          </p:cNvPr>
          <p:cNvSpPr txBox="1">
            <a:spLocks/>
          </p:cNvSpPr>
          <p:nvPr/>
        </p:nvSpPr>
        <p:spPr>
          <a:xfrm>
            <a:off x="3996928" y="2723606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000" b="1" dirty="0">
                <a:latin typeface="+mj-lt"/>
                <a:cs typeface="Arial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0150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403C-9D52-4764-9ACD-24571A27F1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FF8000-1871-4608-B933-3344AD452369}"/>
              </a:ext>
            </a:extLst>
          </p:cNvPr>
          <p:cNvSpPr/>
          <p:nvPr/>
        </p:nvSpPr>
        <p:spPr>
          <a:xfrm>
            <a:off x="2651486" y="1832550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893F84-596F-4A98-953F-DCBDB1C425CE}"/>
              </a:ext>
            </a:extLst>
          </p:cNvPr>
          <p:cNvSpPr/>
          <p:nvPr/>
        </p:nvSpPr>
        <p:spPr>
          <a:xfrm>
            <a:off x="2651486" y="2722147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A92BD-FE25-43E3-9774-9B98C3ED03EB}"/>
              </a:ext>
            </a:extLst>
          </p:cNvPr>
          <p:cNvSpPr txBox="1"/>
          <p:nvPr/>
        </p:nvSpPr>
        <p:spPr>
          <a:xfrm>
            <a:off x="3043294" y="1666570"/>
            <a:ext cx="5153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DIN" panose="02000503040000020003" pitchFamily="2" charset="0"/>
              </a:rPr>
              <a:t>The MTA have to consider the advertising prices based on the </a:t>
            </a:r>
            <a:r>
              <a:rPr lang="en-US" sz="1400" b="1" dirty="0" err="1">
                <a:latin typeface="DIN" panose="02000503040000020003" pitchFamily="2" charset="0"/>
              </a:rPr>
              <a:t>interies</a:t>
            </a:r>
            <a:r>
              <a:rPr lang="en-US" sz="1400" b="1" dirty="0">
                <a:latin typeface="DIN" panose="02000503040000020003" pitchFamily="2" charset="0"/>
              </a:rPr>
              <a:t> of each station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2308D-4A50-40D8-80E8-7A0D9FCA7194}"/>
              </a:ext>
            </a:extLst>
          </p:cNvPr>
          <p:cNvSpPr txBox="1"/>
          <p:nvPr/>
        </p:nvSpPr>
        <p:spPr>
          <a:xfrm>
            <a:off x="3043293" y="2448445"/>
            <a:ext cx="5153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DIN" panose="02000503040000020003" pitchFamily="2" charset="0"/>
              </a:rPr>
              <a:t>The MTA can consider the prices based on work days or weekends like we see that some stations has more </a:t>
            </a:r>
            <a:r>
              <a:rPr lang="en-US" sz="1400" b="1" dirty="0" err="1">
                <a:latin typeface="DIN" panose="02000503040000020003" pitchFamily="2" charset="0"/>
              </a:rPr>
              <a:t>interies</a:t>
            </a:r>
            <a:r>
              <a:rPr lang="en-US" sz="1400" b="1" dirty="0">
                <a:latin typeface="DIN" panose="02000503040000020003" pitchFamily="2" charset="0"/>
              </a:rPr>
              <a:t> in work days than weekends  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403C-9D52-4764-9ACD-24571A27F1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52899"/>
            <a:ext cx="11573197" cy="724247"/>
          </a:xfrm>
        </p:spPr>
        <p:txBody>
          <a:bodyPr/>
          <a:lstStyle/>
          <a:p>
            <a:r>
              <a:rPr lang="en-US" sz="6600" dirty="0">
                <a:latin typeface="DIN" panose="02000503040000020003" pitchFamily="2" charset="0"/>
              </a:rPr>
              <a:t>Thank You</a:t>
            </a:r>
          </a:p>
          <a:p>
            <a:endParaRPr lang="en-US" dirty="0"/>
          </a:p>
          <a:p>
            <a:r>
              <a:rPr lang="en-US" u="sng" dirty="0"/>
              <a:t>And have a nice weekend </a:t>
            </a:r>
          </a:p>
        </p:txBody>
      </p:sp>
    </p:spTree>
    <p:extLst>
      <p:ext uri="{BB962C8B-B14F-4D97-AF65-F5344CB8AC3E}">
        <p14:creationId xmlns:p14="http://schemas.microsoft.com/office/powerpoint/2010/main" val="35455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978735"/>
            <a:ext cx="33885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cs typeface="Arial" pitchFamily="34" charset="0"/>
              </a:rPr>
              <a:t>Agenda</a:t>
            </a:r>
            <a:endParaRPr lang="ko-KR" altLang="en-US" sz="4000" dirty="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7E760F-0E2B-456D-B964-BF4266447548}"/>
              </a:ext>
            </a:extLst>
          </p:cNvPr>
          <p:cNvGrpSpPr/>
          <p:nvPr/>
        </p:nvGrpSpPr>
        <p:grpSpPr>
          <a:xfrm>
            <a:off x="4718800" y="1017675"/>
            <a:ext cx="5363972" cy="806674"/>
            <a:chOff x="5888286" y="872788"/>
            <a:chExt cx="5363972" cy="8066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B43628-375E-4AAC-975E-B22C0BAAE01C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dirty="0"/>
                <a:t>OBJECTIVE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6B0477-DE7C-4734-A3B8-F816A2F1469C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B6FFD22-5239-45EB-8979-74397909A487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52780-47E3-4835-BB43-70FA2653BCB1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CF4DB0-323D-44D2-A583-60E5A52DE08D}"/>
              </a:ext>
            </a:extLst>
          </p:cNvPr>
          <p:cNvGrpSpPr/>
          <p:nvPr/>
        </p:nvGrpSpPr>
        <p:grpSpPr>
          <a:xfrm>
            <a:off x="5265953" y="2356334"/>
            <a:ext cx="5363972" cy="806674"/>
            <a:chOff x="5888286" y="872788"/>
            <a:chExt cx="5363972" cy="80667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2363C7-73D7-49DD-B720-EB16EFD2C2AF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dirty="0"/>
                <a:t>TOOLS AND DATASETS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AF7B20-1803-4298-B6B3-CE950DFA08AD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BEEB9B9-AA5E-4650-A983-1A4082593CA5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1CA2A3-6C2F-4B5A-A981-642F0A704326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1FA318-D28D-49BC-8B3D-13CEC7146371}"/>
              </a:ext>
            </a:extLst>
          </p:cNvPr>
          <p:cNvGrpSpPr/>
          <p:nvPr/>
        </p:nvGrpSpPr>
        <p:grpSpPr>
          <a:xfrm>
            <a:off x="5813106" y="3694993"/>
            <a:ext cx="5363972" cy="806674"/>
            <a:chOff x="5888286" y="872788"/>
            <a:chExt cx="5363972" cy="8066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85071E-3F3F-48E7-8B2B-0ED76E67B1DF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dirty="0"/>
                <a:t>SOLUTION 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2B993C-492A-4E76-8FFE-F9687E51B182}"/>
              </a:ext>
            </a:extLst>
          </p:cNvPr>
          <p:cNvGrpSpPr/>
          <p:nvPr/>
        </p:nvGrpSpPr>
        <p:grpSpPr>
          <a:xfrm>
            <a:off x="6360258" y="5033652"/>
            <a:ext cx="5363972" cy="806674"/>
            <a:chOff x="5888286" y="872788"/>
            <a:chExt cx="5363972" cy="80667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3AEE01-55FA-415B-A04B-792E6C5C0A61}"/>
                </a:ext>
              </a:extLst>
            </p:cNvPr>
            <p:cNvSpPr txBox="1"/>
            <p:nvPr/>
          </p:nvSpPr>
          <p:spPr>
            <a:xfrm>
              <a:off x="7203583" y="876016"/>
              <a:ext cx="404867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dirty="0">
                  <a:cs typeface="Arial" pitchFamily="34" charset="0"/>
                </a:rPr>
                <a:t>Conclusions</a:t>
              </a:r>
              <a:r>
                <a:rPr lang="en-US" altLang="ko-KR" sz="2000" b="1" dirty="0">
                  <a:cs typeface="Arial" pitchFamily="34" charset="0"/>
                </a:rPr>
                <a:t> 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37F241-8567-40B4-BE0E-E9A3F234DA83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16E94EA-74B1-4DA8-98B5-3CAA024D4E05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ADEBDF-AE55-4F72-9DDC-4CDC0DC4A6A7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67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1B763CBD-0D9B-4526-9AD9-78FF433700E0}"/>
              </a:ext>
            </a:extLst>
          </p:cNvPr>
          <p:cNvSpPr/>
          <p:nvPr/>
        </p:nvSpPr>
        <p:spPr>
          <a:xfrm>
            <a:off x="3396000" y="2349000"/>
            <a:ext cx="5400000" cy="2160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35502EA-EA7E-4EAF-B9D9-41CDEE71BFBA}"/>
              </a:ext>
            </a:extLst>
          </p:cNvPr>
          <p:cNvSpPr txBox="1">
            <a:spLocks/>
          </p:cNvSpPr>
          <p:nvPr/>
        </p:nvSpPr>
        <p:spPr>
          <a:xfrm>
            <a:off x="3996928" y="2723606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DIN" panose="02000503040000020003" pitchFamily="2" charset="0"/>
              </a:rPr>
              <a:t>Introduction</a:t>
            </a:r>
            <a:endParaRPr lang="ko-KR" altLang="en-US" sz="2800" dirty="0">
              <a:latin typeface="DIN" panose="020005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3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EF84619-3B56-4A38-A17F-127CF8ED760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4" r="29494"/>
          <a:stretch>
            <a:fillRect/>
          </a:stretch>
        </p:blipFill>
        <p:spPr>
          <a:xfrm>
            <a:off x="9295588" y="65290"/>
            <a:ext cx="2880000" cy="4680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6623B6-2FBA-49A6-8BCF-F920AA1A722C}"/>
              </a:ext>
            </a:extLst>
          </p:cNvPr>
          <p:cNvSpPr txBox="1"/>
          <p:nvPr/>
        </p:nvSpPr>
        <p:spPr>
          <a:xfrm>
            <a:off x="493887" y="2340000"/>
            <a:ext cx="4594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IN" panose="02000503040000020003" pitchFamily="2" charset="0"/>
                <a:cs typeface="Arial" pitchFamily="34" charset="0"/>
              </a:rPr>
              <a:t>The New York City Subway is a rapid transit system owned by the City of New York Opened on October 27, 1904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IN" panose="02000503040000020003" pitchFamily="2" charset="0"/>
                <a:cs typeface="Arial" pitchFamily="34" charset="0"/>
              </a:rPr>
              <a:t>the New York City Subway is one of the world's oldest public transit systems, one of the most-used, and the one with the most stations with 472 stations operated 24/7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E7D13-C3E4-444D-83F4-B723DFD742B9}"/>
              </a:ext>
            </a:extLst>
          </p:cNvPr>
          <p:cNvSpPr txBox="1"/>
          <p:nvPr/>
        </p:nvSpPr>
        <p:spPr>
          <a:xfrm>
            <a:off x="742462" y="1666626"/>
            <a:ext cx="264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77B8FE2-80D0-4250-B695-C2817FCBF997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2" r="32702"/>
          <a:stretch>
            <a:fillRect/>
          </a:stretch>
        </p:blipFill>
        <p:spPr>
          <a:xfrm>
            <a:off x="6096000" y="2035958"/>
            <a:ext cx="2880000" cy="4680000"/>
          </a:xfr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6B7578E6-7AE1-490C-9EA8-ECAA3FC7BC80}"/>
              </a:ext>
            </a:extLst>
          </p:cNvPr>
          <p:cNvSpPr/>
          <p:nvPr/>
        </p:nvSpPr>
        <p:spPr>
          <a:xfrm>
            <a:off x="300459" y="1334064"/>
            <a:ext cx="4631899" cy="70189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DIN" panose="02000503040000020003" pitchFamily="2" charset="0"/>
              </a:rPr>
              <a:t>Introduction</a:t>
            </a:r>
            <a:endParaRPr lang="ko-KR" altLang="en-US" sz="1800" dirty="0">
              <a:latin typeface="DIN" panose="020005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1B763CBD-0D9B-4526-9AD9-78FF433700E0}"/>
              </a:ext>
            </a:extLst>
          </p:cNvPr>
          <p:cNvSpPr/>
          <p:nvPr/>
        </p:nvSpPr>
        <p:spPr>
          <a:xfrm>
            <a:off x="3396000" y="2349000"/>
            <a:ext cx="5400000" cy="2160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35502EA-EA7E-4EAF-B9D9-41CDEE71BFBA}"/>
              </a:ext>
            </a:extLst>
          </p:cNvPr>
          <p:cNvSpPr txBox="1">
            <a:spLocks/>
          </p:cNvSpPr>
          <p:nvPr/>
        </p:nvSpPr>
        <p:spPr>
          <a:xfrm>
            <a:off x="3996928" y="2723606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000" b="1" dirty="0">
                <a:latin typeface="+mj-lt"/>
                <a:cs typeface="Arial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06066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6623B6-2FBA-49A6-8BCF-F920AA1A722C}"/>
              </a:ext>
            </a:extLst>
          </p:cNvPr>
          <p:cNvSpPr txBox="1"/>
          <p:nvPr/>
        </p:nvSpPr>
        <p:spPr>
          <a:xfrm>
            <a:off x="493887" y="2340000"/>
            <a:ext cx="4594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IN" panose="02000503040000020003" pitchFamily="2" charset="0"/>
              </a:rPr>
              <a:t>The purpose of this expletory analysis is to help the Metropolitan Transportation Authority in New York to manage the commercials prices for the stations.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E7D13-C3E4-444D-83F4-B723DFD742B9}"/>
              </a:ext>
            </a:extLst>
          </p:cNvPr>
          <p:cNvSpPr txBox="1"/>
          <p:nvPr/>
        </p:nvSpPr>
        <p:spPr>
          <a:xfrm>
            <a:off x="742462" y="1666626"/>
            <a:ext cx="264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B7578E6-7AE1-490C-9EA8-ECAA3FC7BC80}"/>
              </a:ext>
            </a:extLst>
          </p:cNvPr>
          <p:cNvSpPr/>
          <p:nvPr/>
        </p:nvSpPr>
        <p:spPr>
          <a:xfrm>
            <a:off x="300459" y="1334064"/>
            <a:ext cx="4631899" cy="70189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DIN" panose="02000503040000020003" pitchFamily="2" charset="0"/>
              </a:rPr>
              <a:t>OBJECTIVES </a:t>
            </a:r>
            <a:endParaRPr lang="ko-KR" altLang="en-US" sz="1800" dirty="0">
              <a:latin typeface="DIN" panose="02000503040000020003" pitchFamily="2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6A963F0-881F-49AF-822A-358B500E0137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r="33884"/>
          <a:stretch>
            <a:fillRect/>
          </a:stretch>
        </p:blipFill>
        <p:spPr>
          <a:xfrm>
            <a:off x="6096000" y="153891"/>
            <a:ext cx="2880000" cy="4680000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D59B978-4C9F-4220-8C92-9F49D22C3178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4" r="32694"/>
          <a:stretch>
            <a:fillRect/>
          </a:stretch>
        </p:blipFill>
        <p:spPr>
          <a:xfrm>
            <a:off x="9214346" y="2080346"/>
            <a:ext cx="2880000" cy="4680000"/>
          </a:xfrm>
        </p:spPr>
      </p:pic>
    </p:spTree>
    <p:extLst>
      <p:ext uri="{BB962C8B-B14F-4D97-AF65-F5344CB8AC3E}">
        <p14:creationId xmlns:p14="http://schemas.microsoft.com/office/powerpoint/2010/main" val="253186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1B763CBD-0D9B-4526-9AD9-78FF433700E0}"/>
              </a:ext>
            </a:extLst>
          </p:cNvPr>
          <p:cNvSpPr/>
          <p:nvPr/>
        </p:nvSpPr>
        <p:spPr>
          <a:xfrm>
            <a:off x="3396000" y="2349000"/>
            <a:ext cx="5400000" cy="2160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35502EA-EA7E-4EAF-B9D9-41CDEE71BFBA}"/>
              </a:ext>
            </a:extLst>
          </p:cNvPr>
          <p:cNvSpPr txBox="1">
            <a:spLocks/>
          </p:cNvSpPr>
          <p:nvPr/>
        </p:nvSpPr>
        <p:spPr>
          <a:xfrm>
            <a:off x="3996928" y="2723606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4000" dirty="0"/>
              <a:t>TOOLS AND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4000" dirty="0"/>
              <a:t>DATASETS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5870"/>
            <a:ext cx="11573197" cy="7078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dirty="0"/>
              <a:t>TOOLS AND DATASETS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7C3900-A8FE-4CDD-9633-28161754DAA4}"/>
              </a:ext>
            </a:extLst>
          </p:cNvPr>
          <p:cNvSpPr txBox="1"/>
          <p:nvPr/>
        </p:nvSpPr>
        <p:spPr>
          <a:xfrm>
            <a:off x="2331889" y="943222"/>
            <a:ext cx="7824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DIN" panose="02000503040000020003" pitchFamily="2" charset="0"/>
              </a:rPr>
              <a:t>The data that I will be using is coming from MTA website (http://web.mta.info/developers/turnstile.html)</a:t>
            </a:r>
          </a:p>
          <a:p>
            <a:r>
              <a:rPr lang="en-US" altLang="ko-KR" sz="2400" b="1" u="sng" dirty="0">
                <a:solidFill>
                  <a:schemeClr val="accent3"/>
                </a:solidFill>
                <a:latin typeface="DIN" panose="02000503040000020003" pitchFamily="2" charset="0"/>
                <a:cs typeface="Arial" pitchFamily="34" charset="0"/>
              </a:rPr>
              <a:t>For Jan, Feb and Mar of 2021</a:t>
            </a:r>
            <a:endParaRPr lang="ko-KR" altLang="en-US" sz="2400" b="1" u="sng" dirty="0">
              <a:solidFill>
                <a:schemeClr val="accent3"/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F733CF-3E5D-4562-957E-AE55A275BEBA}"/>
              </a:ext>
            </a:extLst>
          </p:cNvPr>
          <p:cNvSpPr/>
          <p:nvPr/>
        </p:nvSpPr>
        <p:spPr>
          <a:xfrm>
            <a:off x="2344682" y="2293823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0443B3-1965-4311-BC3D-EDEA1FD3DA35}"/>
              </a:ext>
            </a:extLst>
          </p:cNvPr>
          <p:cNvSpPr/>
          <p:nvPr/>
        </p:nvSpPr>
        <p:spPr>
          <a:xfrm>
            <a:off x="2344682" y="2682383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7828A-E48A-4C69-B40A-112DAE2C3E1C}"/>
              </a:ext>
            </a:extLst>
          </p:cNvPr>
          <p:cNvSpPr/>
          <p:nvPr/>
        </p:nvSpPr>
        <p:spPr>
          <a:xfrm>
            <a:off x="2331889" y="3057670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66D6A3-D246-4686-AE48-91E8724041CB}"/>
              </a:ext>
            </a:extLst>
          </p:cNvPr>
          <p:cNvSpPr/>
          <p:nvPr/>
        </p:nvSpPr>
        <p:spPr>
          <a:xfrm>
            <a:off x="2331889" y="344623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6EA3A5-7F65-4DF9-A031-4D60D778CA9F}"/>
              </a:ext>
            </a:extLst>
          </p:cNvPr>
          <p:cNvSpPr txBox="1"/>
          <p:nvPr/>
        </p:nvSpPr>
        <p:spPr>
          <a:xfrm>
            <a:off x="2563899" y="2235565"/>
            <a:ext cx="51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DIN" panose="02000503040000020003" pitchFamily="2" charset="0"/>
              </a:rPr>
              <a:t>Control_Area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F3983-1357-4902-AB85-EF8BD9B8ADB3}"/>
              </a:ext>
            </a:extLst>
          </p:cNvPr>
          <p:cNvSpPr txBox="1"/>
          <p:nvPr/>
        </p:nvSpPr>
        <p:spPr>
          <a:xfrm>
            <a:off x="2563899" y="2633545"/>
            <a:ext cx="51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DIN" panose="02000503040000020003" pitchFamily="2" charset="0"/>
              </a:rPr>
              <a:t>UNIT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584854-646D-48BB-B620-B2AC3A1233FF}"/>
              </a:ext>
            </a:extLst>
          </p:cNvPr>
          <p:cNvSpPr txBox="1"/>
          <p:nvPr/>
        </p:nvSpPr>
        <p:spPr>
          <a:xfrm>
            <a:off x="2563898" y="2966325"/>
            <a:ext cx="515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IN" panose="02000503040000020003" pitchFamily="2" charset="0"/>
              </a:rPr>
              <a:t>Subunit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4029B-2859-4195-A308-CA4399EAFB8A}"/>
              </a:ext>
            </a:extLst>
          </p:cNvPr>
          <p:cNvSpPr txBox="1"/>
          <p:nvPr/>
        </p:nvSpPr>
        <p:spPr>
          <a:xfrm>
            <a:off x="2563897" y="3364305"/>
            <a:ext cx="51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DIN" panose="02000503040000020003" pitchFamily="2" charset="0"/>
              </a:rPr>
              <a:t>STATION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650479-5AF6-4896-A9B6-99C9D72A26BA}"/>
              </a:ext>
            </a:extLst>
          </p:cNvPr>
          <p:cNvSpPr/>
          <p:nvPr/>
        </p:nvSpPr>
        <p:spPr>
          <a:xfrm>
            <a:off x="2331889" y="4205622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1845AA-02AF-4E1A-B939-0169AFD06979}"/>
              </a:ext>
            </a:extLst>
          </p:cNvPr>
          <p:cNvSpPr txBox="1"/>
          <p:nvPr/>
        </p:nvSpPr>
        <p:spPr>
          <a:xfrm>
            <a:off x="2563897" y="3791920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DIN" panose="02000503040000020003" pitchFamily="2" charset="0"/>
              </a:rPr>
              <a:t>DATE_TIME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FD9437-13B7-41DB-9A97-9C4DD84C9FC6}"/>
              </a:ext>
            </a:extLst>
          </p:cNvPr>
          <p:cNvSpPr/>
          <p:nvPr/>
        </p:nvSpPr>
        <p:spPr>
          <a:xfrm>
            <a:off x="2331889" y="3817890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3807D5-59AC-4E4E-9693-71D5415CEAB5}"/>
              </a:ext>
            </a:extLst>
          </p:cNvPr>
          <p:cNvSpPr txBox="1"/>
          <p:nvPr/>
        </p:nvSpPr>
        <p:spPr>
          <a:xfrm>
            <a:off x="2563897" y="4162752"/>
            <a:ext cx="515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DIN" panose="02000503040000020003" pitchFamily="2" charset="0"/>
              </a:rPr>
              <a:t>ENTRIES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DIN" panose="0200050304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1B763CBD-0D9B-4526-9AD9-78FF433700E0}"/>
              </a:ext>
            </a:extLst>
          </p:cNvPr>
          <p:cNvSpPr/>
          <p:nvPr/>
        </p:nvSpPr>
        <p:spPr>
          <a:xfrm>
            <a:off x="3396000" y="2349000"/>
            <a:ext cx="5400000" cy="2160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35502EA-EA7E-4EAF-B9D9-41CDEE71BFBA}"/>
              </a:ext>
            </a:extLst>
          </p:cNvPr>
          <p:cNvSpPr txBox="1">
            <a:spLocks/>
          </p:cNvSpPr>
          <p:nvPr/>
        </p:nvSpPr>
        <p:spPr>
          <a:xfrm>
            <a:off x="3996928" y="2723606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4000" b="1" dirty="0"/>
              <a:t>Solutions 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56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298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DIN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IBRAHIM</cp:lastModifiedBy>
  <cp:revision>107</cp:revision>
  <dcterms:created xsi:type="dcterms:W3CDTF">2020-01-20T05:08:25Z</dcterms:created>
  <dcterms:modified xsi:type="dcterms:W3CDTF">2021-09-09T08:25:54Z</dcterms:modified>
</cp:coreProperties>
</file>