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7" r:id="rId9"/>
    <p:sldId id="268" r:id="rId10"/>
    <p:sldId id="269" r:id="rId11"/>
    <p:sldId id="270" r:id="rId12"/>
    <p:sldId id="271" r:id="rId13"/>
    <p:sldId id="264" r:id="rId14"/>
  </p:sldIdLst>
  <p:sldSz cx="18288000" cy="10287000"/>
  <p:notesSz cx="6858000" cy="9144000"/>
  <p:embeddedFontLst>
    <p:embeddedFont>
      <p:font typeface="Assistant Bold Bold" panose="020B0604020202020204" charset="-79"/>
      <p:regular r:id="rId15"/>
    </p:embeddedFont>
    <p:embeddedFont>
      <p:font typeface="Assistant Regular" panose="020B0604020202020204" charset="-79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5" d="100"/>
          <a:sy n="55" d="100"/>
        </p:scale>
        <p:origin x="658" y="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96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23422" y="-133350"/>
            <a:ext cx="697878" cy="10553700"/>
            <a:chOff x="0" y="0"/>
            <a:chExt cx="930504" cy="14071600"/>
          </a:xfrm>
        </p:grpSpPr>
        <p:sp>
          <p:nvSpPr>
            <p:cNvPr id="3" name="TextBox 3"/>
            <p:cNvSpPr txBox="1"/>
            <p:nvPr/>
          </p:nvSpPr>
          <p:spPr>
            <a:xfrm>
              <a:off x="0" y="6798254"/>
              <a:ext cx="930504" cy="558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800" dirty="0">
                  <a:solidFill>
                    <a:srgbClr val="FFFBF5"/>
                  </a:solidFill>
                  <a:latin typeface="Assistant Bold Bold"/>
                </a:rPr>
                <a:t>1</a:t>
              </a:r>
            </a:p>
          </p:txBody>
        </p:sp>
        <p:sp>
          <p:nvSpPr>
            <p:cNvPr id="4" name="AutoShape 4"/>
            <p:cNvSpPr/>
            <p:nvPr/>
          </p:nvSpPr>
          <p:spPr>
            <a:xfrm>
              <a:off x="443411" y="0"/>
              <a:ext cx="43682" cy="5837039"/>
            </a:xfrm>
            <a:prstGeom prst="rect">
              <a:avLst/>
            </a:prstGeom>
            <a:solidFill>
              <a:srgbClr val="FFFBF5"/>
            </a:solidFill>
          </p:spPr>
        </p:sp>
        <p:sp>
          <p:nvSpPr>
            <p:cNvPr id="5" name="AutoShape 5"/>
            <p:cNvSpPr/>
            <p:nvPr/>
          </p:nvSpPr>
          <p:spPr>
            <a:xfrm>
              <a:off x="443411" y="8234561"/>
              <a:ext cx="43682" cy="5837039"/>
            </a:xfrm>
            <a:prstGeom prst="rect">
              <a:avLst/>
            </a:prstGeom>
            <a:solidFill>
              <a:srgbClr val="FFFBF5"/>
            </a:solidFill>
          </p:spPr>
        </p:sp>
      </p:grpSp>
      <p:sp>
        <p:nvSpPr>
          <p:cNvPr id="6" name="AutoShape 6"/>
          <p:cNvSpPr/>
          <p:nvPr/>
        </p:nvSpPr>
        <p:spPr>
          <a:xfrm>
            <a:off x="-539439" y="9258300"/>
            <a:ext cx="18211800" cy="92075"/>
          </a:xfrm>
          <a:prstGeom prst="rect">
            <a:avLst/>
          </a:prstGeom>
          <a:solidFill>
            <a:srgbClr val="FFFBF5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028700" y="3882283"/>
            <a:ext cx="13277850" cy="1461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440"/>
              </a:lnSpc>
            </a:pPr>
            <a:r>
              <a:rPr lang="en-US" sz="9600" dirty="0">
                <a:solidFill>
                  <a:schemeClr val="bg1"/>
                </a:solidFill>
              </a:rPr>
              <a:t>Gender Classification </a:t>
            </a:r>
            <a:endParaRPr lang="en-US" sz="10400" spc="-260" dirty="0">
              <a:solidFill>
                <a:schemeClr val="bg1"/>
              </a:solidFill>
              <a:latin typeface="Cormorant Garamond Bold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23422" y="-133350"/>
            <a:ext cx="697878" cy="10553700"/>
            <a:chOff x="0" y="0"/>
            <a:chExt cx="930504" cy="14071600"/>
          </a:xfrm>
        </p:grpSpPr>
        <p:sp>
          <p:nvSpPr>
            <p:cNvPr id="3" name="TextBox 3"/>
            <p:cNvSpPr txBox="1"/>
            <p:nvPr/>
          </p:nvSpPr>
          <p:spPr>
            <a:xfrm>
              <a:off x="0" y="6798254"/>
              <a:ext cx="930504" cy="558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800" dirty="0">
                  <a:solidFill>
                    <a:srgbClr val="342D29"/>
                  </a:solidFill>
                  <a:latin typeface="Assistant Bold Bold"/>
                </a:rPr>
                <a:t>10</a:t>
              </a:r>
            </a:p>
          </p:txBody>
        </p:sp>
        <p:sp>
          <p:nvSpPr>
            <p:cNvPr id="4" name="AutoShape 4"/>
            <p:cNvSpPr/>
            <p:nvPr/>
          </p:nvSpPr>
          <p:spPr>
            <a:xfrm>
              <a:off x="443411" y="0"/>
              <a:ext cx="43682" cy="5837039"/>
            </a:xfrm>
            <a:prstGeom prst="rect">
              <a:avLst/>
            </a:prstGeom>
            <a:solidFill>
              <a:srgbClr val="342D29"/>
            </a:solidFill>
          </p:spPr>
        </p:sp>
        <p:sp>
          <p:nvSpPr>
            <p:cNvPr id="5" name="AutoShape 5"/>
            <p:cNvSpPr/>
            <p:nvPr/>
          </p:nvSpPr>
          <p:spPr>
            <a:xfrm>
              <a:off x="443411" y="8234561"/>
              <a:ext cx="43682" cy="5837039"/>
            </a:xfrm>
            <a:prstGeom prst="rect">
              <a:avLst/>
            </a:prstGeom>
            <a:solidFill>
              <a:srgbClr val="342D29"/>
            </a:solidFill>
          </p:spPr>
        </p:sp>
      </p:grpSp>
      <p:sp>
        <p:nvSpPr>
          <p:cNvPr id="6" name="AutoShape 6"/>
          <p:cNvSpPr/>
          <p:nvPr/>
        </p:nvSpPr>
        <p:spPr>
          <a:xfrm>
            <a:off x="-539439" y="9258300"/>
            <a:ext cx="18211800" cy="92075"/>
          </a:xfrm>
          <a:prstGeom prst="rect">
            <a:avLst/>
          </a:prstGeom>
          <a:solidFill>
            <a:srgbClr val="342D29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2259CD4D-09FA-46B0-AFEC-F93FB6B50C01}"/>
              </a:ext>
            </a:extLst>
          </p:cNvPr>
          <p:cNvGrpSpPr/>
          <p:nvPr/>
        </p:nvGrpSpPr>
        <p:grpSpPr>
          <a:xfrm>
            <a:off x="838200" y="936625"/>
            <a:ext cx="6096000" cy="3395160"/>
            <a:chOff x="0" y="66675"/>
            <a:chExt cx="19304000" cy="7315419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BF739DF2-50A1-49EB-B95B-EF279083493C}"/>
                </a:ext>
              </a:extLst>
            </p:cNvPr>
            <p:cNvSpPr txBox="1"/>
            <p:nvPr/>
          </p:nvSpPr>
          <p:spPr>
            <a:xfrm>
              <a:off x="0" y="66675"/>
              <a:ext cx="13512800" cy="73154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 dirty="0">
                  <a:solidFill>
                    <a:srgbClr val="342D29"/>
                  </a:solidFill>
                  <a:latin typeface="Cormorant Garamond Bold Bold"/>
                </a:rPr>
                <a:t>Modeling	</a:t>
              </a:r>
            </a:p>
            <a:p>
              <a:pPr>
                <a:lnSpc>
                  <a:spcPts val="8800"/>
                </a:lnSpc>
              </a:pPr>
              <a:endParaRPr lang="en-US" sz="8000" dirty="0">
                <a:solidFill>
                  <a:srgbClr val="342D29"/>
                </a:solidFill>
                <a:latin typeface="Cormorant Garamond Bold Bold"/>
              </a:endParaRPr>
            </a:p>
          </p:txBody>
        </p: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9C179554-E947-4DFF-9BD0-CDEEF0E5FDDD}"/>
                </a:ext>
              </a:extLst>
            </p:cNvPr>
            <p:cNvSpPr txBox="1"/>
            <p:nvPr/>
          </p:nvSpPr>
          <p:spPr>
            <a:xfrm>
              <a:off x="0" y="1861248"/>
              <a:ext cx="19304000" cy="82125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endParaRPr lang="en-US" sz="4000" dirty="0">
                <a:solidFill>
                  <a:srgbClr val="342D29"/>
                </a:solidFill>
                <a:latin typeface="Assistant Regular"/>
              </a:endParaRPr>
            </a:p>
          </p:txBody>
        </p:sp>
      </p:grpSp>
      <p:grpSp>
        <p:nvGrpSpPr>
          <p:cNvPr id="13" name="Group 7">
            <a:extLst>
              <a:ext uri="{FF2B5EF4-FFF2-40B4-BE49-F238E27FC236}">
                <a16:creationId xmlns:a16="http://schemas.microsoft.com/office/drawing/2014/main" id="{BE4B4A53-4B76-4A60-9336-C4FDDB5A4BFC}"/>
              </a:ext>
            </a:extLst>
          </p:cNvPr>
          <p:cNvGrpSpPr/>
          <p:nvPr/>
        </p:nvGrpSpPr>
        <p:grpSpPr>
          <a:xfrm>
            <a:off x="838200" y="2487803"/>
            <a:ext cx="7543066" cy="4392421"/>
            <a:chOff x="-226698" y="-1715008"/>
            <a:chExt cx="22440900" cy="9464178"/>
          </a:xfrm>
        </p:grpSpPr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119F3643-BA0C-4ACB-BDE6-84EE9385AEFD}"/>
                </a:ext>
              </a:extLst>
            </p:cNvPr>
            <p:cNvSpPr txBox="1"/>
            <p:nvPr/>
          </p:nvSpPr>
          <p:spPr>
            <a:xfrm>
              <a:off x="-226698" y="-1715008"/>
              <a:ext cx="22440900" cy="94641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71500" indent="-571500">
                <a:lnSpc>
                  <a:spcPts val="8800"/>
                </a:lnSpc>
                <a:buFont typeface="Arial" panose="020B0604020202020204" pitchFamily="34" charset="0"/>
                <a:buChar char="•"/>
              </a:pPr>
              <a:r>
                <a:rPr lang="en-US" sz="4400" dirty="0">
                  <a:solidFill>
                    <a:srgbClr val="342D29"/>
                  </a:solidFill>
                  <a:latin typeface="Cormorant Garamond Bold Bold"/>
                </a:rPr>
                <a:t>Using Cross Validation as shown in figure we can see that the best neighbor is </a:t>
              </a:r>
              <a:r>
                <a:rPr lang="en-US" sz="4400" u="sng" dirty="0">
                  <a:solidFill>
                    <a:srgbClr val="342D29"/>
                  </a:solidFill>
                  <a:latin typeface="Cormorant Garamond Bold Bold"/>
                </a:rPr>
                <a:t>26 </a:t>
              </a:r>
              <a:r>
                <a:rPr lang="en-US" sz="4400" dirty="0">
                  <a:solidFill>
                    <a:srgbClr val="342D29"/>
                  </a:solidFill>
                  <a:latin typeface="Cormorant Garamond Bold Bold"/>
                </a:rPr>
                <a:t>with Accuracy of </a:t>
              </a:r>
              <a:r>
                <a:rPr lang="en-US" sz="4400" u="sng" dirty="0">
                  <a:solidFill>
                    <a:srgbClr val="342D29"/>
                  </a:solidFill>
                  <a:latin typeface="Cormorant Garamond Bold Bold"/>
                </a:rPr>
                <a:t>97.4%   </a:t>
              </a:r>
            </a:p>
          </p:txBody>
        </p:sp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34F5C4C3-68E5-4579-A6D8-669DEEFD4D3C}"/>
                </a:ext>
              </a:extLst>
            </p:cNvPr>
            <p:cNvSpPr txBox="1"/>
            <p:nvPr/>
          </p:nvSpPr>
          <p:spPr>
            <a:xfrm>
              <a:off x="0" y="1861248"/>
              <a:ext cx="19304000" cy="82125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endParaRPr lang="en-US" sz="4000" dirty="0">
                <a:solidFill>
                  <a:srgbClr val="342D29"/>
                </a:solidFill>
                <a:latin typeface="Assistant Regular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65D15B9-1B20-42F7-890A-DC8777954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466" y="432053"/>
            <a:ext cx="8743951" cy="850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77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23422" y="-133350"/>
            <a:ext cx="697878" cy="10553700"/>
            <a:chOff x="0" y="0"/>
            <a:chExt cx="930504" cy="14071600"/>
          </a:xfrm>
        </p:grpSpPr>
        <p:sp>
          <p:nvSpPr>
            <p:cNvPr id="3" name="TextBox 3"/>
            <p:cNvSpPr txBox="1"/>
            <p:nvPr/>
          </p:nvSpPr>
          <p:spPr>
            <a:xfrm>
              <a:off x="0" y="6798254"/>
              <a:ext cx="930504" cy="558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800" dirty="0">
                  <a:solidFill>
                    <a:srgbClr val="342D29"/>
                  </a:solidFill>
                  <a:latin typeface="Assistant Bold Bold"/>
                </a:rPr>
                <a:t>11</a:t>
              </a:r>
            </a:p>
          </p:txBody>
        </p:sp>
        <p:sp>
          <p:nvSpPr>
            <p:cNvPr id="4" name="AutoShape 4"/>
            <p:cNvSpPr/>
            <p:nvPr/>
          </p:nvSpPr>
          <p:spPr>
            <a:xfrm>
              <a:off x="443411" y="0"/>
              <a:ext cx="43682" cy="5837039"/>
            </a:xfrm>
            <a:prstGeom prst="rect">
              <a:avLst/>
            </a:prstGeom>
            <a:solidFill>
              <a:srgbClr val="342D29"/>
            </a:solidFill>
          </p:spPr>
        </p:sp>
        <p:sp>
          <p:nvSpPr>
            <p:cNvPr id="5" name="AutoShape 5"/>
            <p:cNvSpPr/>
            <p:nvPr/>
          </p:nvSpPr>
          <p:spPr>
            <a:xfrm>
              <a:off x="443411" y="8234561"/>
              <a:ext cx="43682" cy="5837039"/>
            </a:xfrm>
            <a:prstGeom prst="rect">
              <a:avLst/>
            </a:prstGeom>
            <a:solidFill>
              <a:srgbClr val="342D29"/>
            </a:solidFill>
          </p:spPr>
        </p:sp>
      </p:grpSp>
      <p:sp>
        <p:nvSpPr>
          <p:cNvPr id="6" name="AutoShape 6"/>
          <p:cNvSpPr/>
          <p:nvPr/>
        </p:nvSpPr>
        <p:spPr>
          <a:xfrm>
            <a:off x="-539439" y="9258300"/>
            <a:ext cx="18211800" cy="92075"/>
          </a:xfrm>
          <a:prstGeom prst="rect">
            <a:avLst/>
          </a:prstGeom>
          <a:solidFill>
            <a:srgbClr val="342D29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2259CD4D-09FA-46B0-AFEC-F93FB6B50C01}"/>
              </a:ext>
            </a:extLst>
          </p:cNvPr>
          <p:cNvGrpSpPr/>
          <p:nvPr/>
        </p:nvGrpSpPr>
        <p:grpSpPr>
          <a:xfrm>
            <a:off x="838200" y="936625"/>
            <a:ext cx="6096000" cy="3395160"/>
            <a:chOff x="0" y="66675"/>
            <a:chExt cx="19304000" cy="7315419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BF739DF2-50A1-49EB-B95B-EF279083493C}"/>
                </a:ext>
              </a:extLst>
            </p:cNvPr>
            <p:cNvSpPr txBox="1"/>
            <p:nvPr/>
          </p:nvSpPr>
          <p:spPr>
            <a:xfrm>
              <a:off x="0" y="66675"/>
              <a:ext cx="13512800" cy="73154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 dirty="0">
                  <a:solidFill>
                    <a:srgbClr val="342D29"/>
                  </a:solidFill>
                  <a:latin typeface="Cormorant Garamond Bold Bold"/>
                </a:rPr>
                <a:t>Modeling	</a:t>
              </a:r>
            </a:p>
            <a:p>
              <a:pPr>
                <a:lnSpc>
                  <a:spcPts val="8800"/>
                </a:lnSpc>
              </a:pPr>
              <a:endParaRPr lang="en-US" sz="8000" dirty="0">
                <a:solidFill>
                  <a:srgbClr val="342D29"/>
                </a:solidFill>
                <a:latin typeface="Cormorant Garamond Bold Bold"/>
              </a:endParaRPr>
            </a:p>
          </p:txBody>
        </p: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9C179554-E947-4DFF-9BD0-CDEEF0E5FDDD}"/>
                </a:ext>
              </a:extLst>
            </p:cNvPr>
            <p:cNvSpPr txBox="1"/>
            <p:nvPr/>
          </p:nvSpPr>
          <p:spPr>
            <a:xfrm>
              <a:off x="0" y="1861248"/>
              <a:ext cx="19304000" cy="82125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endParaRPr lang="en-US" sz="4000" dirty="0">
                <a:solidFill>
                  <a:srgbClr val="342D29"/>
                </a:solidFill>
                <a:latin typeface="Assistant Regular"/>
              </a:endParaRPr>
            </a:p>
          </p:txBody>
        </p:sp>
      </p:grpSp>
      <p:grpSp>
        <p:nvGrpSpPr>
          <p:cNvPr id="13" name="Group 7">
            <a:extLst>
              <a:ext uri="{FF2B5EF4-FFF2-40B4-BE49-F238E27FC236}">
                <a16:creationId xmlns:a16="http://schemas.microsoft.com/office/drawing/2014/main" id="{BE4B4A53-4B76-4A60-9336-C4FDDB5A4BFC}"/>
              </a:ext>
            </a:extLst>
          </p:cNvPr>
          <p:cNvGrpSpPr/>
          <p:nvPr/>
        </p:nvGrpSpPr>
        <p:grpSpPr>
          <a:xfrm>
            <a:off x="838200" y="2487803"/>
            <a:ext cx="7543066" cy="2135393"/>
            <a:chOff x="-226698" y="-1715008"/>
            <a:chExt cx="22440900" cy="4601048"/>
          </a:xfrm>
        </p:grpSpPr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119F3643-BA0C-4ACB-BDE6-84EE9385AEFD}"/>
                </a:ext>
              </a:extLst>
            </p:cNvPr>
            <p:cNvSpPr txBox="1"/>
            <p:nvPr/>
          </p:nvSpPr>
          <p:spPr>
            <a:xfrm>
              <a:off x="-226698" y="-1715008"/>
              <a:ext cx="22440900" cy="460104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71500" indent="-571500">
                <a:lnSpc>
                  <a:spcPts val="8800"/>
                </a:lnSpc>
                <a:buFont typeface="Arial" panose="020B0604020202020204" pitchFamily="34" charset="0"/>
                <a:buChar char="•"/>
              </a:pPr>
              <a:r>
                <a:rPr lang="en-US" sz="4400" dirty="0">
                  <a:solidFill>
                    <a:srgbClr val="342D29"/>
                  </a:solidFill>
                  <a:latin typeface="Cormorant Garamond Bold Bold"/>
                </a:rPr>
                <a:t>Using the Confusion Matrix</a:t>
              </a:r>
            </a:p>
            <a:p>
              <a:pPr marL="571500" indent="-571500">
                <a:lnSpc>
                  <a:spcPts val="8800"/>
                </a:lnSpc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rgbClr val="342D29"/>
                </a:solidFill>
                <a:latin typeface="Cormorant Garamond Bold Bold"/>
              </a:endParaRPr>
            </a:p>
          </p:txBody>
        </p:sp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34F5C4C3-68E5-4579-A6D8-669DEEFD4D3C}"/>
                </a:ext>
              </a:extLst>
            </p:cNvPr>
            <p:cNvSpPr txBox="1"/>
            <p:nvPr/>
          </p:nvSpPr>
          <p:spPr>
            <a:xfrm>
              <a:off x="0" y="1861248"/>
              <a:ext cx="19304000" cy="82125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endParaRPr lang="en-US" sz="4000" dirty="0">
                <a:solidFill>
                  <a:srgbClr val="342D29"/>
                </a:solidFill>
                <a:latin typeface="Assistant Regular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19A131E-5EF9-42CA-9206-3E5DAAD68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578" y="1056005"/>
            <a:ext cx="8212039" cy="722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6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23422" y="-133350"/>
            <a:ext cx="697878" cy="10553700"/>
            <a:chOff x="0" y="0"/>
            <a:chExt cx="930504" cy="14071600"/>
          </a:xfrm>
        </p:grpSpPr>
        <p:sp>
          <p:nvSpPr>
            <p:cNvPr id="3" name="TextBox 3"/>
            <p:cNvSpPr txBox="1"/>
            <p:nvPr/>
          </p:nvSpPr>
          <p:spPr>
            <a:xfrm>
              <a:off x="0" y="6798254"/>
              <a:ext cx="930504" cy="558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800" dirty="0">
                  <a:solidFill>
                    <a:srgbClr val="342D29"/>
                  </a:solidFill>
                  <a:latin typeface="Assistant Bold Bold"/>
                </a:rPr>
                <a:t>12</a:t>
              </a:r>
            </a:p>
          </p:txBody>
        </p:sp>
        <p:sp>
          <p:nvSpPr>
            <p:cNvPr id="4" name="AutoShape 4"/>
            <p:cNvSpPr/>
            <p:nvPr/>
          </p:nvSpPr>
          <p:spPr>
            <a:xfrm>
              <a:off x="443411" y="0"/>
              <a:ext cx="43682" cy="5837039"/>
            </a:xfrm>
            <a:prstGeom prst="rect">
              <a:avLst/>
            </a:prstGeom>
            <a:solidFill>
              <a:srgbClr val="342D29"/>
            </a:solidFill>
          </p:spPr>
        </p:sp>
        <p:sp>
          <p:nvSpPr>
            <p:cNvPr id="5" name="AutoShape 5"/>
            <p:cNvSpPr/>
            <p:nvPr/>
          </p:nvSpPr>
          <p:spPr>
            <a:xfrm>
              <a:off x="443411" y="8234561"/>
              <a:ext cx="43682" cy="5837039"/>
            </a:xfrm>
            <a:prstGeom prst="rect">
              <a:avLst/>
            </a:prstGeom>
            <a:solidFill>
              <a:srgbClr val="342D29"/>
            </a:solidFill>
          </p:spPr>
        </p:sp>
      </p:grpSp>
      <p:sp>
        <p:nvSpPr>
          <p:cNvPr id="6" name="AutoShape 6"/>
          <p:cNvSpPr/>
          <p:nvPr/>
        </p:nvSpPr>
        <p:spPr>
          <a:xfrm>
            <a:off x="-539439" y="9258300"/>
            <a:ext cx="18211800" cy="92075"/>
          </a:xfrm>
          <a:prstGeom prst="rect">
            <a:avLst/>
          </a:prstGeom>
          <a:solidFill>
            <a:srgbClr val="342D29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2259CD4D-09FA-46B0-AFEC-F93FB6B50C01}"/>
              </a:ext>
            </a:extLst>
          </p:cNvPr>
          <p:cNvGrpSpPr/>
          <p:nvPr/>
        </p:nvGrpSpPr>
        <p:grpSpPr>
          <a:xfrm>
            <a:off x="838200" y="936625"/>
            <a:ext cx="6368038" cy="2266646"/>
            <a:chOff x="0" y="66675"/>
            <a:chExt cx="20165454" cy="4883854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BF739DF2-50A1-49EB-B95B-EF279083493C}"/>
                </a:ext>
              </a:extLst>
            </p:cNvPr>
            <p:cNvSpPr txBox="1"/>
            <p:nvPr/>
          </p:nvSpPr>
          <p:spPr>
            <a:xfrm>
              <a:off x="0" y="66675"/>
              <a:ext cx="20165454" cy="488385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 dirty="0">
                  <a:solidFill>
                    <a:srgbClr val="342D29"/>
                  </a:solidFill>
                  <a:latin typeface="Cormorant Garamond Bold Bold"/>
                </a:rPr>
                <a:t>Conclusion	</a:t>
              </a:r>
            </a:p>
            <a:p>
              <a:pPr>
                <a:lnSpc>
                  <a:spcPts val="8800"/>
                </a:lnSpc>
              </a:pPr>
              <a:endParaRPr lang="en-US" sz="8000" dirty="0">
                <a:solidFill>
                  <a:srgbClr val="342D29"/>
                </a:solidFill>
                <a:latin typeface="Cormorant Garamond Bold Bold"/>
              </a:endParaRPr>
            </a:p>
          </p:txBody>
        </p: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9C179554-E947-4DFF-9BD0-CDEEF0E5FDDD}"/>
                </a:ext>
              </a:extLst>
            </p:cNvPr>
            <p:cNvSpPr txBox="1"/>
            <p:nvPr/>
          </p:nvSpPr>
          <p:spPr>
            <a:xfrm>
              <a:off x="0" y="1861248"/>
              <a:ext cx="19304000" cy="82125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endParaRPr lang="en-US" sz="4000" dirty="0">
                <a:solidFill>
                  <a:srgbClr val="342D29"/>
                </a:solidFill>
                <a:latin typeface="Assistant Regular"/>
              </a:endParaRPr>
            </a:p>
          </p:txBody>
        </p:sp>
      </p:grpSp>
      <p:grpSp>
        <p:nvGrpSpPr>
          <p:cNvPr id="13" name="Group 7">
            <a:extLst>
              <a:ext uri="{FF2B5EF4-FFF2-40B4-BE49-F238E27FC236}">
                <a16:creationId xmlns:a16="http://schemas.microsoft.com/office/drawing/2014/main" id="{BE4B4A53-4B76-4A60-9336-C4FDDB5A4BFC}"/>
              </a:ext>
            </a:extLst>
          </p:cNvPr>
          <p:cNvGrpSpPr/>
          <p:nvPr/>
        </p:nvGrpSpPr>
        <p:grpSpPr>
          <a:xfrm>
            <a:off x="838200" y="2487803"/>
            <a:ext cx="16274038" cy="2262250"/>
            <a:chOff x="-226698" y="-1715008"/>
            <a:chExt cx="22440900" cy="4874382"/>
          </a:xfrm>
        </p:grpSpPr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119F3643-BA0C-4ACB-BDE6-84EE9385AEFD}"/>
                </a:ext>
              </a:extLst>
            </p:cNvPr>
            <p:cNvSpPr txBox="1"/>
            <p:nvPr/>
          </p:nvSpPr>
          <p:spPr>
            <a:xfrm>
              <a:off x="-226698" y="-1715008"/>
              <a:ext cx="22440900" cy="31831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800" dirty="0"/>
                <a:t>Now we know the gender of a person passed on his face sizes by using Machine Learning classification models.</a:t>
              </a:r>
              <a:endParaRPr lang="en-US" sz="4800" dirty="0">
                <a:solidFill>
                  <a:srgbClr val="342D29"/>
                </a:solidFill>
                <a:latin typeface="Cormorant Garamond Bold Bold"/>
              </a:endParaRPr>
            </a:p>
          </p:txBody>
        </p:sp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34F5C4C3-68E5-4579-A6D8-669DEEFD4D3C}"/>
                </a:ext>
              </a:extLst>
            </p:cNvPr>
            <p:cNvSpPr txBox="1"/>
            <p:nvPr/>
          </p:nvSpPr>
          <p:spPr>
            <a:xfrm>
              <a:off x="0" y="1861249"/>
              <a:ext cx="19303999" cy="129812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endParaRPr lang="en-US" sz="3200" dirty="0">
                <a:solidFill>
                  <a:srgbClr val="342D29"/>
                </a:solidFill>
                <a:latin typeface="Assistant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783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96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39439" y="1524000"/>
            <a:ext cx="18211800" cy="92075"/>
          </a:xfrm>
          <a:prstGeom prst="rect">
            <a:avLst/>
          </a:prstGeom>
          <a:solidFill>
            <a:srgbClr val="FFFBF5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4795002"/>
            <a:ext cx="13277850" cy="3214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440"/>
              </a:lnSpc>
            </a:pPr>
            <a:r>
              <a:rPr lang="en-US" sz="18000" spc="-260" dirty="0">
                <a:solidFill>
                  <a:srgbClr val="FFFBF5"/>
                </a:solidFill>
                <a:latin typeface="Cormorant Garamond Bold Bold"/>
              </a:rPr>
              <a:t>Thank you</a:t>
            </a:r>
          </a:p>
          <a:p>
            <a:pPr>
              <a:lnSpc>
                <a:spcPts val="11440"/>
              </a:lnSpc>
            </a:pPr>
            <a:endParaRPr lang="en-US" sz="18000" spc="-260" dirty="0">
              <a:solidFill>
                <a:srgbClr val="FFFBF5"/>
              </a:solidFill>
              <a:latin typeface="Cormorant Garamond Bold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7323422" y="-133350"/>
            <a:ext cx="697878" cy="10553700"/>
            <a:chOff x="0" y="0"/>
            <a:chExt cx="930504" cy="14071600"/>
          </a:xfrm>
        </p:grpSpPr>
        <p:sp>
          <p:nvSpPr>
            <p:cNvPr id="5" name="TextBox 5"/>
            <p:cNvSpPr txBox="1"/>
            <p:nvPr/>
          </p:nvSpPr>
          <p:spPr>
            <a:xfrm>
              <a:off x="0" y="6798254"/>
              <a:ext cx="930504" cy="558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800" dirty="0">
                  <a:solidFill>
                    <a:srgbClr val="FFFBF5"/>
                  </a:solidFill>
                  <a:latin typeface="Assistant Bold Bold"/>
                </a:rPr>
                <a:t>13</a:t>
              </a:r>
            </a:p>
          </p:txBody>
        </p:sp>
        <p:sp>
          <p:nvSpPr>
            <p:cNvPr id="6" name="AutoShape 6"/>
            <p:cNvSpPr/>
            <p:nvPr/>
          </p:nvSpPr>
          <p:spPr>
            <a:xfrm>
              <a:off x="443411" y="0"/>
              <a:ext cx="43682" cy="5837039"/>
            </a:xfrm>
            <a:prstGeom prst="rect">
              <a:avLst/>
            </a:prstGeom>
            <a:solidFill>
              <a:srgbClr val="FFFBF5"/>
            </a:solidFill>
          </p:spPr>
        </p:sp>
        <p:sp>
          <p:nvSpPr>
            <p:cNvPr id="7" name="AutoShape 7"/>
            <p:cNvSpPr/>
            <p:nvPr/>
          </p:nvSpPr>
          <p:spPr>
            <a:xfrm>
              <a:off x="443411" y="8234561"/>
              <a:ext cx="43682" cy="5837039"/>
            </a:xfrm>
            <a:prstGeom prst="rect">
              <a:avLst/>
            </a:prstGeom>
            <a:solidFill>
              <a:srgbClr val="FFFBF5"/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00070" y="1095375"/>
            <a:ext cx="14763750" cy="1146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dirty="0">
                <a:solidFill>
                  <a:srgbClr val="342D29"/>
                </a:solidFill>
                <a:latin typeface="Cormorant Garamond Bold Bold"/>
              </a:rPr>
              <a:t>Contents...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964259" y="3787338"/>
            <a:ext cx="5176980" cy="8596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en-US" sz="5400" dirty="0">
                <a:latin typeface="Assistant Regular"/>
              </a:rPr>
              <a:t>Introduction</a:t>
            </a: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en-US" sz="5400" dirty="0">
                <a:latin typeface="Assistant Regular"/>
              </a:rPr>
              <a:t>Dataset</a:t>
            </a: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en-US" sz="5400" dirty="0">
                <a:latin typeface="Assistant Regular"/>
              </a:rPr>
              <a:t>EDA</a:t>
            </a: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en-US" sz="5400" dirty="0">
                <a:latin typeface="Assistant Regular"/>
              </a:rPr>
              <a:t>Modeling</a:t>
            </a: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en-US" sz="5400" dirty="0">
                <a:latin typeface="Assistant Regular"/>
              </a:rPr>
              <a:t>Conclusion</a:t>
            </a: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endParaRPr lang="en-US" sz="5400" dirty="0">
              <a:latin typeface="Assistant Regular"/>
            </a:endParaRP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endParaRPr lang="en-US" sz="5400" dirty="0">
              <a:latin typeface="Assistant Regular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266700" y="-133350"/>
            <a:ext cx="697878" cy="10553700"/>
            <a:chOff x="0" y="0"/>
            <a:chExt cx="930504" cy="14071600"/>
          </a:xfrm>
        </p:grpSpPr>
        <p:sp>
          <p:nvSpPr>
            <p:cNvPr id="5" name="TextBox 5"/>
            <p:cNvSpPr txBox="1"/>
            <p:nvPr/>
          </p:nvSpPr>
          <p:spPr>
            <a:xfrm>
              <a:off x="0" y="6798255"/>
              <a:ext cx="930504" cy="11433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800" dirty="0">
                  <a:solidFill>
                    <a:srgbClr val="342D29"/>
                  </a:solidFill>
                  <a:latin typeface="Assistant Bold Bold"/>
                </a:rPr>
                <a:t>2</a:t>
              </a:r>
            </a:p>
            <a:p>
              <a:pPr algn="ctr">
                <a:lnSpc>
                  <a:spcPts val="3360"/>
                </a:lnSpc>
              </a:pPr>
              <a:endParaRPr lang="en-US" sz="2800" dirty="0">
                <a:solidFill>
                  <a:srgbClr val="342D29"/>
                </a:solidFill>
                <a:latin typeface="Assistant Bold Bold"/>
              </a:endParaRPr>
            </a:p>
          </p:txBody>
        </p:sp>
        <p:sp>
          <p:nvSpPr>
            <p:cNvPr id="6" name="AutoShape 6"/>
            <p:cNvSpPr/>
            <p:nvPr/>
          </p:nvSpPr>
          <p:spPr>
            <a:xfrm>
              <a:off x="443411" y="0"/>
              <a:ext cx="43682" cy="5837039"/>
            </a:xfrm>
            <a:prstGeom prst="rect">
              <a:avLst/>
            </a:prstGeom>
            <a:solidFill>
              <a:srgbClr val="342D29"/>
            </a:solidFill>
          </p:spPr>
        </p:sp>
        <p:sp>
          <p:nvSpPr>
            <p:cNvPr id="7" name="AutoShape 7"/>
            <p:cNvSpPr/>
            <p:nvPr/>
          </p:nvSpPr>
          <p:spPr>
            <a:xfrm>
              <a:off x="443411" y="8234561"/>
              <a:ext cx="43682" cy="5837039"/>
            </a:xfrm>
            <a:prstGeom prst="rect">
              <a:avLst/>
            </a:prstGeom>
            <a:solidFill>
              <a:srgbClr val="342D29"/>
            </a:solidFill>
          </p:spPr>
        </p:sp>
      </p:grpSp>
      <p:sp>
        <p:nvSpPr>
          <p:cNvPr id="8" name="AutoShape 8"/>
          <p:cNvSpPr/>
          <p:nvPr/>
        </p:nvSpPr>
        <p:spPr>
          <a:xfrm>
            <a:off x="615639" y="3086100"/>
            <a:ext cx="18211800" cy="92075"/>
          </a:xfrm>
          <a:prstGeom prst="rect">
            <a:avLst/>
          </a:prstGeom>
          <a:solidFill>
            <a:srgbClr val="342D29"/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23422" y="-133350"/>
            <a:ext cx="697878" cy="10553700"/>
            <a:chOff x="0" y="0"/>
            <a:chExt cx="930504" cy="14071600"/>
          </a:xfrm>
        </p:grpSpPr>
        <p:sp>
          <p:nvSpPr>
            <p:cNvPr id="3" name="TextBox 3"/>
            <p:cNvSpPr txBox="1"/>
            <p:nvPr/>
          </p:nvSpPr>
          <p:spPr>
            <a:xfrm>
              <a:off x="0" y="6798254"/>
              <a:ext cx="930504" cy="558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800" dirty="0">
                  <a:solidFill>
                    <a:srgbClr val="342D29"/>
                  </a:solidFill>
                  <a:latin typeface="Assistant Bold Bold"/>
                </a:rPr>
                <a:t>3</a:t>
              </a:r>
            </a:p>
          </p:txBody>
        </p:sp>
        <p:sp>
          <p:nvSpPr>
            <p:cNvPr id="4" name="AutoShape 4"/>
            <p:cNvSpPr/>
            <p:nvPr/>
          </p:nvSpPr>
          <p:spPr>
            <a:xfrm>
              <a:off x="443411" y="0"/>
              <a:ext cx="43682" cy="5837039"/>
            </a:xfrm>
            <a:prstGeom prst="rect">
              <a:avLst/>
            </a:prstGeom>
            <a:solidFill>
              <a:srgbClr val="342D29"/>
            </a:solidFill>
          </p:spPr>
        </p:sp>
        <p:sp>
          <p:nvSpPr>
            <p:cNvPr id="5" name="AutoShape 5"/>
            <p:cNvSpPr/>
            <p:nvPr/>
          </p:nvSpPr>
          <p:spPr>
            <a:xfrm>
              <a:off x="443411" y="8234561"/>
              <a:ext cx="43682" cy="5837039"/>
            </a:xfrm>
            <a:prstGeom prst="rect">
              <a:avLst/>
            </a:prstGeom>
            <a:solidFill>
              <a:srgbClr val="342D29"/>
            </a:solidFill>
          </p:spPr>
        </p:sp>
      </p:grpSp>
      <p:sp>
        <p:nvSpPr>
          <p:cNvPr id="6" name="AutoShape 6"/>
          <p:cNvSpPr/>
          <p:nvPr/>
        </p:nvSpPr>
        <p:spPr>
          <a:xfrm>
            <a:off x="-539439" y="9258300"/>
            <a:ext cx="18211800" cy="92075"/>
          </a:xfrm>
          <a:prstGeom prst="rect">
            <a:avLst/>
          </a:prstGeom>
          <a:solidFill>
            <a:srgbClr val="342D29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914400" y="936625"/>
            <a:ext cx="14478000" cy="5168195"/>
            <a:chOff x="0" y="66675"/>
            <a:chExt cx="19304000" cy="6890925"/>
          </a:xfrm>
        </p:grpSpPr>
        <p:sp>
          <p:nvSpPr>
            <p:cNvPr id="8" name="TextBox 8"/>
            <p:cNvSpPr txBox="1"/>
            <p:nvPr/>
          </p:nvSpPr>
          <p:spPr>
            <a:xfrm>
              <a:off x="0" y="66675"/>
              <a:ext cx="9067800" cy="1551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 dirty="0">
                  <a:solidFill>
                    <a:srgbClr val="342D29"/>
                  </a:solidFill>
                  <a:latin typeface="Cormorant Garamond Bold Bold"/>
                </a:rPr>
                <a:t>Introduction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861248"/>
              <a:ext cx="19304000" cy="50963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71500" indent="-571500">
                <a:lnSpc>
                  <a:spcPts val="5040"/>
                </a:lnSpc>
                <a:buFont typeface="Wingdings" panose="05000000000000000000" pitchFamily="2" charset="2"/>
                <a:buChar char="Ø"/>
              </a:pPr>
              <a:r>
                <a:rPr lang="en-US" sz="4000" dirty="0"/>
                <a:t>A gender classification system uses face of a person from a given image to tell the gender (male/female) of the given person.</a:t>
              </a:r>
            </a:p>
            <a:p>
              <a:pPr marL="571500" indent="-571500">
                <a:lnSpc>
                  <a:spcPts val="5040"/>
                </a:lnSpc>
                <a:buFont typeface="Wingdings" panose="05000000000000000000" pitchFamily="2" charset="2"/>
                <a:buChar char="Ø"/>
              </a:pPr>
              <a:endParaRPr lang="en-US" sz="4000" dirty="0"/>
            </a:p>
            <a:p>
              <a:pPr marL="571500" indent="-571500">
                <a:lnSpc>
                  <a:spcPts val="5040"/>
                </a:lnSpc>
                <a:buFont typeface="Wingdings" panose="05000000000000000000" pitchFamily="2" charset="2"/>
                <a:buChar char="Ø"/>
              </a:pPr>
              <a:endParaRPr lang="en-US" sz="4000" dirty="0"/>
            </a:p>
            <a:p>
              <a:pPr marL="571500" indent="-571500">
                <a:lnSpc>
                  <a:spcPts val="5040"/>
                </a:lnSpc>
                <a:buFont typeface="Wingdings" panose="05000000000000000000" pitchFamily="2" charset="2"/>
                <a:buChar char="Ø"/>
              </a:pPr>
              <a:r>
                <a:rPr lang="en-US" sz="4000" dirty="0"/>
                <a:t>this can be carried through ML classification models such as KNN and Logistic Regression to classify the gender by the face sizes.</a:t>
              </a:r>
              <a:endParaRPr lang="en-US" sz="4000" dirty="0">
                <a:solidFill>
                  <a:srgbClr val="342D29"/>
                </a:solidFill>
                <a:latin typeface="Assistant Regular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23422" y="-133350"/>
            <a:ext cx="697878" cy="10553700"/>
            <a:chOff x="0" y="0"/>
            <a:chExt cx="930504" cy="14071600"/>
          </a:xfrm>
        </p:grpSpPr>
        <p:sp>
          <p:nvSpPr>
            <p:cNvPr id="3" name="TextBox 3"/>
            <p:cNvSpPr txBox="1"/>
            <p:nvPr/>
          </p:nvSpPr>
          <p:spPr>
            <a:xfrm>
              <a:off x="0" y="6798255"/>
              <a:ext cx="930504" cy="5620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800" dirty="0">
                  <a:solidFill>
                    <a:srgbClr val="342D29"/>
                  </a:solidFill>
                  <a:latin typeface="Assistant Bold Bold"/>
                </a:rPr>
                <a:t>4</a:t>
              </a:r>
            </a:p>
          </p:txBody>
        </p:sp>
        <p:sp>
          <p:nvSpPr>
            <p:cNvPr id="4" name="AutoShape 4"/>
            <p:cNvSpPr/>
            <p:nvPr/>
          </p:nvSpPr>
          <p:spPr>
            <a:xfrm>
              <a:off x="443411" y="0"/>
              <a:ext cx="43682" cy="5837039"/>
            </a:xfrm>
            <a:prstGeom prst="rect">
              <a:avLst/>
            </a:prstGeom>
            <a:solidFill>
              <a:srgbClr val="342D29"/>
            </a:solidFill>
          </p:spPr>
        </p:sp>
        <p:sp>
          <p:nvSpPr>
            <p:cNvPr id="5" name="AutoShape 5"/>
            <p:cNvSpPr/>
            <p:nvPr/>
          </p:nvSpPr>
          <p:spPr>
            <a:xfrm>
              <a:off x="443411" y="8234561"/>
              <a:ext cx="43682" cy="5837039"/>
            </a:xfrm>
            <a:prstGeom prst="rect">
              <a:avLst/>
            </a:prstGeom>
            <a:solidFill>
              <a:srgbClr val="342D29"/>
            </a:solidFill>
          </p:spPr>
        </p:sp>
      </p:grpSp>
      <p:sp>
        <p:nvSpPr>
          <p:cNvPr id="6" name="AutoShape 6"/>
          <p:cNvSpPr/>
          <p:nvPr/>
        </p:nvSpPr>
        <p:spPr>
          <a:xfrm>
            <a:off x="-539439" y="9258300"/>
            <a:ext cx="18211800" cy="92075"/>
          </a:xfrm>
          <a:prstGeom prst="rect">
            <a:avLst/>
          </a:prstGeom>
          <a:solidFill>
            <a:srgbClr val="342D29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473BD7AD-0AE2-4FE4-82A7-27308A5CEEED}"/>
              </a:ext>
            </a:extLst>
          </p:cNvPr>
          <p:cNvGrpSpPr/>
          <p:nvPr/>
        </p:nvGrpSpPr>
        <p:grpSpPr>
          <a:xfrm>
            <a:off x="914400" y="936625"/>
            <a:ext cx="14478000" cy="2603069"/>
            <a:chOff x="0" y="66675"/>
            <a:chExt cx="19304000" cy="3470758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E2A19780-A0D0-4FC9-9687-A00F6E695FC7}"/>
                </a:ext>
              </a:extLst>
            </p:cNvPr>
            <p:cNvSpPr txBox="1"/>
            <p:nvPr/>
          </p:nvSpPr>
          <p:spPr>
            <a:xfrm>
              <a:off x="0" y="66675"/>
              <a:ext cx="9067800" cy="1551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 dirty="0">
                  <a:solidFill>
                    <a:srgbClr val="342D29"/>
                  </a:solidFill>
                  <a:latin typeface="Cormorant Garamond Bold Bold"/>
                </a:rPr>
                <a:t>Dataset</a:t>
              </a:r>
            </a:p>
          </p:txBody>
        </p: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A7258F91-2BE1-43E5-B111-592005F557E3}"/>
                </a:ext>
              </a:extLst>
            </p:cNvPr>
            <p:cNvSpPr txBox="1"/>
            <p:nvPr/>
          </p:nvSpPr>
          <p:spPr>
            <a:xfrm>
              <a:off x="0" y="1861248"/>
              <a:ext cx="19304000" cy="167618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71500" indent="-571500">
                <a:lnSpc>
                  <a:spcPts val="5040"/>
                </a:lnSpc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rgbClr val="342D29"/>
                  </a:solidFill>
                  <a:latin typeface="Assistant Regular"/>
                </a:rPr>
                <a:t>The Dataset used is taken from “www.Kaggle.com” </a:t>
              </a:r>
            </a:p>
            <a:p>
              <a:pPr marL="571500" indent="-571500">
                <a:lnSpc>
                  <a:spcPts val="5040"/>
                </a:lnSpc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rgbClr val="342D29"/>
                  </a:solidFill>
                  <a:latin typeface="Assistant Regular"/>
                </a:rPr>
                <a:t>The data has 5000 rows and 8 columns 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374CBB73-B23A-4F4B-A20D-550D934F0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91" y="3758893"/>
            <a:ext cx="5000915" cy="19202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23422" y="-133350"/>
            <a:ext cx="697878" cy="10553700"/>
            <a:chOff x="0" y="0"/>
            <a:chExt cx="930504" cy="14071600"/>
          </a:xfrm>
        </p:grpSpPr>
        <p:sp>
          <p:nvSpPr>
            <p:cNvPr id="3" name="TextBox 3"/>
            <p:cNvSpPr txBox="1"/>
            <p:nvPr/>
          </p:nvSpPr>
          <p:spPr>
            <a:xfrm>
              <a:off x="0" y="6798254"/>
              <a:ext cx="930504" cy="558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800" dirty="0">
                  <a:solidFill>
                    <a:srgbClr val="342D29"/>
                  </a:solidFill>
                  <a:latin typeface="Assistant Bold Bold"/>
                </a:rPr>
                <a:t>5</a:t>
              </a:r>
            </a:p>
          </p:txBody>
        </p:sp>
        <p:sp>
          <p:nvSpPr>
            <p:cNvPr id="4" name="AutoShape 4"/>
            <p:cNvSpPr/>
            <p:nvPr/>
          </p:nvSpPr>
          <p:spPr>
            <a:xfrm>
              <a:off x="443411" y="0"/>
              <a:ext cx="43682" cy="5837039"/>
            </a:xfrm>
            <a:prstGeom prst="rect">
              <a:avLst/>
            </a:prstGeom>
            <a:solidFill>
              <a:srgbClr val="342D29"/>
            </a:solidFill>
          </p:spPr>
        </p:sp>
        <p:sp>
          <p:nvSpPr>
            <p:cNvPr id="5" name="AutoShape 5"/>
            <p:cNvSpPr/>
            <p:nvPr/>
          </p:nvSpPr>
          <p:spPr>
            <a:xfrm>
              <a:off x="443411" y="8234561"/>
              <a:ext cx="43682" cy="5837039"/>
            </a:xfrm>
            <a:prstGeom prst="rect">
              <a:avLst/>
            </a:prstGeom>
            <a:solidFill>
              <a:srgbClr val="342D29"/>
            </a:solidFill>
          </p:spPr>
        </p:sp>
      </p:grpSp>
      <p:sp>
        <p:nvSpPr>
          <p:cNvPr id="6" name="AutoShape 6"/>
          <p:cNvSpPr/>
          <p:nvPr/>
        </p:nvSpPr>
        <p:spPr>
          <a:xfrm>
            <a:off x="-539439" y="9258300"/>
            <a:ext cx="18211800" cy="92075"/>
          </a:xfrm>
          <a:prstGeom prst="rect">
            <a:avLst/>
          </a:prstGeom>
          <a:solidFill>
            <a:srgbClr val="342D29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49743E6C-A0B3-4D49-A4B8-1D104BA3C5DC}"/>
              </a:ext>
            </a:extLst>
          </p:cNvPr>
          <p:cNvGrpSpPr/>
          <p:nvPr/>
        </p:nvGrpSpPr>
        <p:grpSpPr>
          <a:xfrm>
            <a:off x="838200" y="936625"/>
            <a:ext cx="6096000" cy="1295400"/>
            <a:chOff x="0" y="66675"/>
            <a:chExt cx="19304000" cy="2791148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DC7114E3-76DE-4C6D-B2B6-00D628ECD046}"/>
                </a:ext>
              </a:extLst>
            </p:cNvPr>
            <p:cNvSpPr txBox="1"/>
            <p:nvPr/>
          </p:nvSpPr>
          <p:spPr>
            <a:xfrm>
              <a:off x="0" y="66675"/>
              <a:ext cx="9067801" cy="27911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 dirty="0">
                  <a:solidFill>
                    <a:srgbClr val="342D29"/>
                  </a:solidFill>
                  <a:latin typeface="Cormorant Garamond Bold Bold"/>
                </a:rPr>
                <a:t>EDA	</a:t>
              </a:r>
            </a:p>
            <a:p>
              <a:pPr>
                <a:lnSpc>
                  <a:spcPts val="8800"/>
                </a:lnSpc>
              </a:pPr>
              <a:endParaRPr lang="en-US" sz="8000" dirty="0">
                <a:solidFill>
                  <a:srgbClr val="342D29"/>
                </a:solidFill>
                <a:latin typeface="Cormorant Garamond Bold Bold"/>
              </a:endParaRPr>
            </a:p>
          </p:txBody>
        </p: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AAA24C73-22D2-44BB-9B57-9F64131A3ECF}"/>
                </a:ext>
              </a:extLst>
            </p:cNvPr>
            <p:cNvSpPr txBox="1"/>
            <p:nvPr/>
          </p:nvSpPr>
          <p:spPr>
            <a:xfrm>
              <a:off x="0" y="1861248"/>
              <a:ext cx="19304000" cy="82125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endParaRPr lang="en-US" sz="4000" dirty="0">
                <a:solidFill>
                  <a:srgbClr val="342D29"/>
                </a:solidFill>
                <a:latin typeface="Assistant Regular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F2EACA80-342C-47BA-A8AC-EB8ECC21E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936625"/>
            <a:ext cx="7819650" cy="7863840"/>
          </a:xfrm>
          <a:prstGeom prst="rect">
            <a:avLst/>
          </a:prstGeom>
        </p:spPr>
      </p:pic>
      <p:grpSp>
        <p:nvGrpSpPr>
          <p:cNvPr id="15" name="Group 7">
            <a:extLst>
              <a:ext uri="{FF2B5EF4-FFF2-40B4-BE49-F238E27FC236}">
                <a16:creationId xmlns:a16="http://schemas.microsoft.com/office/drawing/2014/main" id="{F1C92E85-A171-48B9-9045-0F44574AFE2A}"/>
              </a:ext>
            </a:extLst>
          </p:cNvPr>
          <p:cNvGrpSpPr/>
          <p:nvPr/>
        </p:nvGrpSpPr>
        <p:grpSpPr>
          <a:xfrm>
            <a:off x="914400" y="3314700"/>
            <a:ext cx="7086600" cy="4392421"/>
            <a:chOff x="0" y="66675"/>
            <a:chExt cx="22440900" cy="9464178"/>
          </a:xfrm>
        </p:grpSpPr>
        <p:sp>
          <p:nvSpPr>
            <p:cNvPr id="16" name="TextBox 8">
              <a:extLst>
                <a:ext uri="{FF2B5EF4-FFF2-40B4-BE49-F238E27FC236}">
                  <a16:creationId xmlns:a16="http://schemas.microsoft.com/office/drawing/2014/main" id="{6A862043-A200-4C3F-B3D8-EE6C9EA316C0}"/>
                </a:ext>
              </a:extLst>
            </p:cNvPr>
            <p:cNvSpPr txBox="1"/>
            <p:nvPr/>
          </p:nvSpPr>
          <p:spPr>
            <a:xfrm>
              <a:off x="0" y="66675"/>
              <a:ext cx="22440900" cy="94641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4400" dirty="0">
                  <a:solidFill>
                    <a:srgbClr val="342D29"/>
                  </a:solidFill>
                  <a:latin typeface="Cormorant Garamond Bold Bold"/>
                </a:rPr>
                <a:t>As we can see here my data is symmetric between male and female </a:t>
              </a:r>
            </a:p>
            <a:p>
              <a:pPr>
                <a:lnSpc>
                  <a:spcPts val="8800"/>
                </a:lnSpc>
              </a:pPr>
              <a:endParaRPr lang="en-US" sz="4400" dirty="0">
                <a:solidFill>
                  <a:srgbClr val="342D29"/>
                </a:solidFill>
                <a:latin typeface="Cormorant Garamond Bold Bold"/>
              </a:endParaRPr>
            </a:p>
          </p:txBody>
        </p:sp>
        <p:sp>
          <p:nvSpPr>
            <p:cNvPr id="17" name="TextBox 9">
              <a:extLst>
                <a:ext uri="{FF2B5EF4-FFF2-40B4-BE49-F238E27FC236}">
                  <a16:creationId xmlns:a16="http://schemas.microsoft.com/office/drawing/2014/main" id="{DBB43E01-385C-434C-B666-6806A1CEC6BC}"/>
                </a:ext>
              </a:extLst>
            </p:cNvPr>
            <p:cNvSpPr txBox="1"/>
            <p:nvPr/>
          </p:nvSpPr>
          <p:spPr>
            <a:xfrm>
              <a:off x="0" y="1861248"/>
              <a:ext cx="19304000" cy="82125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endParaRPr lang="en-US" sz="4000" dirty="0">
                <a:solidFill>
                  <a:srgbClr val="342D29"/>
                </a:solidFill>
                <a:latin typeface="Assistant Regular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23422" y="-133350"/>
            <a:ext cx="697878" cy="10553700"/>
            <a:chOff x="0" y="0"/>
            <a:chExt cx="930504" cy="14071600"/>
          </a:xfrm>
        </p:grpSpPr>
        <p:sp>
          <p:nvSpPr>
            <p:cNvPr id="3" name="TextBox 3"/>
            <p:cNvSpPr txBox="1"/>
            <p:nvPr/>
          </p:nvSpPr>
          <p:spPr>
            <a:xfrm>
              <a:off x="0" y="6798254"/>
              <a:ext cx="930504" cy="558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800" dirty="0">
                  <a:solidFill>
                    <a:srgbClr val="342D29"/>
                  </a:solidFill>
                  <a:latin typeface="Assistant Bold Bold"/>
                </a:rPr>
                <a:t>6</a:t>
              </a:r>
            </a:p>
          </p:txBody>
        </p:sp>
        <p:sp>
          <p:nvSpPr>
            <p:cNvPr id="4" name="AutoShape 4"/>
            <p:cNvSpPr/>
            <p:nvPr/>
          </p:nvSpPr>
          <p:spPr>
            <a:xfrm>
              <a:off x="443411" y="0"/>
              <a:ext cx="43682" cy="5837039"/>
            </a:xfrm>
            <a:prstGeom prst="rect">
              <a:avLst/>
            </a:prstGeom>
            <a:solidFill>
              <a:srgbClr val="342D29"/>
            </a:solidFill>
          </p:spPr>
        </p:sp>
        <p:sp>
          <p:nvSpPr>
            <p:cNvPr id="5" name="AutoShape 5"/>
            <p:cNvSpPr/>
            <p:nvPr/>
          </p:nvSpPr>
          <p:spPr>
            <a:xfrm>
              <a:off x="443411" y="8234561"/>
              <a:ext cx="43682" cy="5837039"/>
            </a:xfrm>
            <a:prstGeom prst="rect">
              <a:avLst/>
            </a:prstGeom>
            <a:solidFill>
              <a:srgbClr val="342D29"/>
            </a:solidFill>
          </p:spPr>
        </p:sp>
      </p:grpSp>
      <p:sp>
        <p:nvSpPr>
          <p:cNvPr id="6" name="AutoShape 6"/>
          <p:cNvSpPr/>
          <p:nvPr/>
        </p:nvSpPr>
        <p:spPr>
          <a:xfrm>
            <a:off x="-539439" y="9258300"/>
            <a:ext cx="18211800" cy="92075"/>
          </a:xfrm>
          <a:prstGeom prst="rect">
            <a:avLst/>
          </a:prstGeom>
          <a:solidFill>
            <a:srgbClr val="342D29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2259CD4D-09FA-46B0-AFEC-F93FB6B50C01}"/>
              </a:ext>
            </a:extLst>
          </p:cNvPr>
          <p:cNvGrpSpPr/>
          <p:nvPr/>
        </p:nvGrpSpPr>
        <p:grpSpPr>
          <a:xfrm>
            <a:off x="838200" y="936625"/>
            <a:ext cx="6096000" cy="1295400"/>
            <a:chOff x="0" y="66675"/>
            <a:chExt cx="19304000" cy="2791148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BF739DF2-50A1-49EB-B95B-EF279083493C}"/>
                </a:ext>
              </a:extLst>
            </p:cNvPr>
            <p:cNvSpPr txBox="1"/>
            <p:nvPr/>
          </p:nvSpPr>
          <p:spPr>
            <a:xfrm>
              <a:off x="0" y="66675"/>
              <a:ext cx="9067801" cy="27911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 dirty="0">
                  <a:solidFill>
                    <a:srgbClr val="342D29"/>
                  </a:solidFill>
                  <a:latin typeface="Cormorant Garamond Bold Bold"/>
                </a:rPr>
                <a:t>EDA	</a:t>
              </a:r>
            </a:p>
            <a:p>
              <a:pPr>
                <a:lnSpc>
                  <a:spcPts val="8800"/>
                </a:lnSpc>
              </a:pPr>
              <a:endParaRPr lang="en-US" sz="8000" dirty="0">
                <a:solidFill>
                  <a:srgbClr val="342D29"/>
                </a:solidFill>
                <a:latin typeface="Cormorant Garamond Bold Bold"/>
              </a:endParaRPr>
            </a:p>
          </p:txBody>
        </p: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9C179554-E947-4DFF-9BD0-CDEEF0E5FDDD}"/>
                </a:ext>
              </a:extLst>
            </p:cNvPr>
            <p:cNvSpPr txBox="1"/>
            <p:nvPr/>
          </p:nvSpPr>
          <p:spPr>
            <a:xfrm>
              <a:off x="0" y="1861248"/>
              <a:ext cx="19304000" cy="82125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endParaRPr lang="en-US" sz="4000" dirty="0">
                <a:solidFill>
                  <a:srgbClr val="342D29"/>
                </a:solidFill>
                <a:latin typeface="Assistant Regular"/>
              </a:endParaRPr>
            </a:p>
          </p:txBody>
        </p:sp>
      </p:grpSp>
      <p:grpSp>
        <p:nvGrpSpPr>
          <p:cNvPr id="13" name="Group 7">
            <a:extLst>
              <a:ext uri="{FF2B5EF4-FFF2-40B4-BE49-F238E27FC236}">
                <a16:creationId xmlns:a16="http://schemas.microsoft.com/office/drawing/2014/main" id="{BE4B4A53-4B76-4A60-9336-C4FDDB5A4BFC}"/>
              </a:ext>
            </a:extLst>
          </p:cNvPr>
          <p:cNvGrpSpPr/>
          <p:nvPr/>
        </p:nvGrpSpPr>
        <p:grpSpPr>
          <a:xfrm>
            <a:off x="914400" y="3314700"/>
            <a:ext cx="7086600" cy="3263907"/>
            <a:chOff x="0" y="66675"/>
            <a:chExt cx="22440900" cy="7032613"/>
          </a:xfrm>
        </p:grpSpPr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119F3643-BA0C-4ACB-BDE6-84EE9385AEFD}"/>
                </a:ext>
              </a:extLst>
            </p:cNvPr>
            <p:cNvSpPr txBox="1"/>
            <p:nvPr/>
          </p:nvSpPr>
          <p:spPr>
            <a:xfrm>
              <a:off x="0" y="66675"/>
              <a:ext cx="22440900" cy="70326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4400" dirty="0">
                  <a:solidFill>
                    <a:srgbClr val="342D29"/>
                  </a:solidFill>
                  <a:latin typeface="Cormorant Garamond Bold Bold"/>
                </a:rPr>
                <a:t>As we can see here that the men has bigger noses</a:t>
              </a:r>
            </a:p>
            <a:p>
              <a:pPr>
                <a:lnSpc>
                  <a:spcPts val="8800"/>
                </a:lnSpc>
              </a:pPr>
              <a:endParaRPr lang="en-US" sz="4400" dirty="0">
                <a:solidFill>
                  <a:srgbClr val="342D29"/>
                </a:solidFill>
                <a:latin typeface="Cormorant Garamond Bold Bold"/>
              </a:endParaRPr>
            </a:p>
          </p:txBody>
        </p:sp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34F5C4C3-68E5-4579-A6D8-669DEEFD4D3C}"/>
                </a:ext>
              </a:extLst>
            </p:cNvPr>
            <p:cNvSpPr txBox="1"/>
            <p:nvPr/>
          </p:nvSpPr>
          <p:spPr>
            <a:xfrm>
              <a:off x="0" y="1861248"/>
              <a:ext cx="19304000" cy="82125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endParaRPr lang="en-US" sz="4000" dirty="0">
                <a:solidFill>
                  <a:srgbClr val="342D29"/>
                </a:solidFill>
                <a:latin typeface="Assistant Regular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0C9B1901-01E3-4F4E-9356-590636935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138" y="342900"/>
            <a:ext cx="8954869" cy="87782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23422" y="-133350"/>
            <a:ext cx="697878" cy="10553700"/>
            <a:chOff x="0" y="0"/>
            <a:chExt cx="930504" cy="14071600"/>
          </a:xfrm>
        </p:grpSpPr>
        <p:sp>
          <p:nvSpPr>
            <p:cNvPr id="3" name="TextBox 3"/>
            <p:cNvSpPr txBox="1"/>
            <p:nvPr/>
          </p:nvSpPr>
          <p:spPr>
            <a:xfrm>
              <a:off x="0" y="6798254"/>
              <a:ext cx="930504" cy="558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800" dirty="0">
                  <a:solidFill>
                    <a:srgbClr val="342D29"/>
                  </a:solidFill>
                  <a:latin typeface="Assistant Bold Bold"/>
                </a:rPr>
                <a:t>7</a:t>
              </a:r>
            </a:p>
          </p:txBody>
        </p:sp>
        <p:sp>
          <p:nvSpPr>
            <p:cNvPr id="4" name="AutoShape 4"/>
            <p:cNvSpPr/>
            <p:nvPr/>
          </p:nvSpPr>
          <p:spPr>
            <a:xfrm>
              <a:off x="443411" y="0"/>
              <a:ext cx="43682" cy="5837039"/>
            </a:xfrm>
            <a:prstGeom prst="rect">
              <a:avLst/>
            </a:prstGeom>
            <a:solidFill>
              <a:srgbClr val="342D29"/>
            </a:solidFill>
          </p:spPr>
        </p:sp>
        <p:sp>
          <p:nvSpPr>
            <p:cNvPr id="5" name="AutoShape 5"/>
            <p:cNvSpPr/>
            <p:nvPr/>
          </p:nvSpPr>
          <p:spPr>
            <a:xfrm>
              <a:off x="443411" y="8234561"/>
              <a:ext cx="43682" cy="5837039"/>
            </a:xfrm>
            <a:prstGeom prst="rect">
              <a:avLst/>
            </a:prstGeom>
            <a:solidFill>
              <a:srgbClr val="342D29"/>
            </a:solidFill>
          </p:spPr>
        </p:sp>
      </p:grpSp>
      <p:sp>
        <p:nvSpPr>
          <p:cNvPr id="6" name="AutoShape 6"/>
          <p:cNvSpPr/>
          <p:nvPr/>
        </p:nvSpPr>
        <p:spPr>
          <a:xfrm>
            <a:off x="-539439" y="9258300"/>
            <a:ext cx="18211800" cy="92075"/>
          </a:xfrm>
          <a:prstGeom prst="rect">
            <a:avLst/>
          </a:prstGeom>
          <a:solidFill>
            <a:srgbClr val="342D29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2259CD4D-09FA-46B0-AFEC-F93FB6B50C01}"/>
              </a:ext>
            </a:extLst>
          </p:cNvPr>
          <p:cNvGrpSpPr/>
          <p:nvPr/>
        </p:nvGrpSpPr>
        <p:grpSpPr>
          <a:xfrm>
            <a:off x="838200" y="936625"/>
            <a:ext cx="6096000" cy="1295400"/>
            <a:chOff x="0" y="66675"/>
            <a:chExt cx="19304000" cy="2791148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BF739DF2-50A1-49EB-B95B-EF279083493C}"/>
                </a:ext>
              </a:extLst>
            </p:cNvPr>
            <p:cNvSpPr txBox="1"/>
            <p:nvPr/>
          </p:nvSpPr>
          <p:spPr>
            <a:xfrm>
              <a:off x="0" y="66675"/>
              <a:ext cx="9067801" cy="27911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 dirty="0">
                  <a:solidFill>
                    <a:srgbClr val="342D29"/>
                  </a:solidFill>
                  <a:latin typeface="Cormorant Garamond Bold Bold"/>
                </a:rPr>
                <a:t>EDA	</a:t>
              </a:r>
            </a:p>
            <a:p>
              <a:pPr>
                <a:lnSpc>
                  <a:spcPts val="8800"/>
                </a:lnSpc>
              </a:pPr>
              <a:endParaRPr lang="en-US" sz="8000" dirty="0">
                <a:solidFill>
                  <a:srgbClr val="342D29"/>
                </a:solidFill>
                <a:latin typeface="Cormorant Garamond Bold Bold"/>
              </a:endParaRPr>
            </a:p>
          </p:txBody>
        </p: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9C179554-E947-4DFF-9BD0-CDEEF0E5FDDD}"/>
                </a:ext>
              </a:extLst>
            </p:cNvPr>
            <p:cNvSpPr txBox="1"/>
            <p:nvPr/>
          </p:nvSpPr>
          <p:spPr>
            <a:xfrm>
              <a:off x="0" y="1861248"/>
              <a:ext cx="19304000" cy="82125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endParaRPr lang="en-US" sz="4000" dirty="0">
                <a:solidFill>
                  <a:srgbClr val="342D29"/>
                </a:solidFill>
                <a:latin typeface="Assistant Regular"/>
              </a:endParaRPr>
            </a:p>
          </p:txBody>
        </p:sp>
      </p:grpSp>
      <p:grpSp>
        <p:nvGrpSpPr>
          <p:cNvPr id="13" name="Group 7">
            <a:extLst>
              <a:ext uri="{FF2B5EF4-FFF2-40B4-BE49-F238E27FC236}">
                <a16:creationId xmlns:a16="http://schemas.microsoft.com/office/drawing/2014/main" id="{BE4B4A53-4B76-4A60-9336-C4FDDB5A4BFC}"/>
              </a:ext>
            </a:extLst>
          </p:cNvPr>
          <p:cNvGrpSpPr/>
          <p:nvPr/>
        </p:nvGrpSpPr>
        <p:grpSpPr>
          <a:xfrm>
            <a:off x="914400" y="3314700"/>
            <a:ext cx="7086600" cy="4392421"/>
            <a:chOff x="0" y="66675"/>
            <a:chExt cx="22440900" cy="9464178"/>
          </a:xfrm>
        </p:grpSpPr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119F3643-BA0C-4ACB-BDE6-84EE9385AEFD}"/>
                </a:ext>
              </a:extLst>
            </p:cNvPr>
            <p:cNvSpPr txBox="1"/>
            <p:nvPr/>
          </p:nvSpPr>
          <p:spPr>
            <a:xfrm>
              <a:off x="0" y="66675"/>
              <a:ext cx="22440900" cy="94641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4400" dirty="0">
                  <a:solidFill>
                    <a:srgbClr val="342D29"/>
                  </a:solidFill>
                  <a:latin typeface="Cormorant Garamond Bold Bold"/>
                </a:rPr>
                <a:t>In this figure we can see that the women has smaller forehead</a:t>
              </a:r>
            </a:p>
            <a:p>
              <a:pPr>
                <a:lnSpc>
                  <a:spcPts val="8800"/>
                </a:lnSpc>
              </a:pPr>
              <a:r>
                <a:rPr lang="en-US" sz="4400" dirty="0">
                  <a:solidFill>
                    <a:srgbClr val="342D29"/>
                  </a:solidFill>
                  <a:latin typeface="Cormorant Garamond Bold Bold"/>
                </a:rPr>
                <a:t>Than men</a:t>
              </a:r>
            </a:p>
            <a:p>
              <a:pPr>
                <a:lnSpc>
                  <a:spcPts val="8800"/>
                </a:lnSpc>
              </a:pPr>
              <a:endParaRPr lang="en-US" sz="4400" dirty="0">
                <a:solidFill>
                  <a:srgbClr val="342D29"/>
                </a:solidFill>
                <a:latin typeface="Cormorant Garamond Bold Bold"/>
              </a:endParaRPr>
            </a:p>
          </p:txBody>
        </p:sp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34F5C4C3-68E5-4579-A6D8-669DEEFD4D3C}"/>
                </a:ext>
              </a:extLst>
            </p:cNvPr>
            <p:cNvSpPr txBox="1"/>
            <p:nvPr/>
          </p:nvSpPr>
          <p:spPr>
            <a:xfrm>
              <a:off x="0" y="1861248"/>
              <a:ext cx="19304000" cy="82125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endParaRPr lang="en-US" sz="4000" dirty="0">
                <a:solidFill>
                  <a:srgbClr val="342D29"/>
                </a:solidFill>
                <a:latin typeface="Assistant Regular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064C9E2-753B-45D5-8BD2-8625FABD3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61" y="419100"/>
            <a:ext cx="8640807" cy="850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7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23422" y="-133350"/>
            <a:ext cx="697878" cy="10553700"/>
            <a:chOff x="0" y="0"/>
            <a:chExt cx="930504" cy="14071600"/>
          </a:xfrm>
        </p:grpSpPr>
        <p:sp>
          <p:nvSpPr>
            <p:cNvPr id="3" name="TextBox 3"/>
            <p:cNvSpPr txBox="1"/>
            <p:nvPr/>
          </p:nvSpPr>
          <p:spPr>
            <a:xfrm>
              <a:off x="0" y="6798254"/>
              <a:ext cx="930504" cy="558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800" dirty="0">
                  <a:solidFill>
                    <a:srgbClr val="342D29"/>
                  </a:solidFill>
                  <a:latin typeface="Assistant Bold Bold"/>
                </a:rPr>
                <a:t>8</a:t>
              </a:r>
            </a:p>
          </p:txBody>
        </p:sp>
        <p:sp>
          <p:nvSpPr>
            <p:cNvPr id="4" name="AutoShape 4"/>
            <p:cNvSpPr/>
            <p:nvPr/>
          </p:nvSpPr>
          <p:spPr>
            <a:xfrm>
              <a:off x="443411" y="0"/>
              <a:ext cx="43682" cy="5837039"/>
            </a:xfrm>
            <a:prstGeom prst="rect">
              <a:avLst/>
            </a:prstGeom>
            <a:solidFill>
              <a:srgbClr val="342D29"/>
            </a:solidFill>
          </p:spPr>
        </p:sp>
        <p:sp>
          <p:nvSpPr>
            <p:cNvPr id="5" name="AutoShape 5"/>
            <p:cNvSpPr/>
            <p:nvPr/>
          </p:nvSpPr>
          <p:spPr>
            <a:xfrm>
              <a:off x="443411" y="8234561"/>
              <a:ext cx="43682" cy="5837039"/>
            </a:xfrm>
            <a:prstGeom prst="rect">
              <a:avLst/>
            </a:prstGeom>
            <a:solidFill>
              <a:srgbClr val="342D29"/>
            </a:solidFill>
          </p:spPr>
        </p:sp>
      </p:grpSp>
      <p:sp>
        <p:nvSpPr>
          <p:cNvPr id="6" name="AutoShape 6"/>
          <p:cNvSpPr/>
          <p:nvPr/>
        </p:nvSpPr>
        <p:spPr>
          <a:xfrm>
            <a:off x="-539439" y="9258300"/>
            <a:ext cx="18211800" cy="92075"/>
          </a:xfrm>
          <a:prstGeom prst="rect">
            <a:avLst/>
          </a:prstGeom>
          <a:solidFill>
            <a:srgbClr val="342D29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2259CD4D-09FA-46B0-AFEC-F93FB6B50C01}"/>
              </a:ext>
            </a:extLst>
          </p:cNvPr>
          <p:cNvGrpSpPr/>
          <p:nvPr/>
        </p:nvGrpSpPr>
        <p:grpSpPr>
          <a:xfrm>
            <a:off x="838200" y="936625"/>
            <a:ext cx="6096000" cy="1295400"/>
            <a:chOff x="0" y="66675"/>
            <a:chExt cx="19304000" cy="2791148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BF739DF2-50A1-49EB-B95B-EF279083493C}"/>
                </a:ext>
              </a:extLst>
            </p:cNvPr>
            <p:cNvSpPr txBox="1"/>
            <p:nvPr/>
          </p:nvSpPr>
          <p:spPr>
            <a:xfrm>
              <a:off x="0" y="66675"/>
              <a:ext cx="9067801" cy="27911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 dirty="0">
                  <a:solidFill>
                    <a:srgbClr val="342D29"/>
                  </a:solidFill>
                  <a:latin typeface="Cormorant Garamond Bold Bold"/>
                </a:rPr>
                <a:t>EDA	</a:t>
              </a:r>
            </a:p>
            <a:p>
              <a:pPr>
                <a:lnSpc>
                  <a:spcPts val="8800"/>
                </a:lnSpc>
              </a:pPr>
              <a:endParaRPr lang="en-US" sz="8000" dirty="0">
                <a:solidFill>
                  <a:srgbClr val="342D29"/>
                </a:solidFill>
                <a:latin typeface="Cormorant Garamond Bold Bold"/>
              </a:endParaRPr>
            </a:p>
          </p:txBody>
        </p: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9C179554-E947-4DFF-9BD0-CDEEF0E5FDDD}"/>
                </a:ext>
              </a:extLst>
            </p:cNvPr>
            <p:cNvSpPr txBox="1"/>
            <p:nvPr/>
          </p:nvSpPr>
          <p:spPr>
            <a:xfrm>
              <a:off x="0" y="1861248"/>
              <a:ext cx="19304000" cy="82125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endParaRPr lang="en-US" sz="4000" dirty="0">
                <a:solidFill>
                  <a:srgbClr val="342D29"/>
                </a:solidFill>
                <a:latin typeface="Assistant Regular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11B0244-3BC4-41B3-B7AD-95B275B00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88620"/>
            <a:ext cx="10072354" cy="8869680"/>
          </a:xfrm>
          <a:prstGeom prst="rect">
            <a:avLst/>
          </a:prstGeom>
        </p:spPr>
      </p:pic>
      <p:grpSp>
        <p:nvGrpSpPr>
          <p:cNvPr id="16" name="Group 7">
            <a:extLst>
              <a:ext uri="{FF2B5EF4-FFF2-40B4-BE49-F238E27FC236}">
                <a16:creationId xmlns:a16="http://schemas.microsoft.com/office/drawing/2014/main" id="{D3DAE28E-101B-4A6D-BAF4-128B00CE3047}"/>
              </a:ext>
            </a:extLst>
          </p:cNvPr>
          <p:cNvGrpSpPr/>
          <p:nvPr/>
        </p:nvGrpSpPr>
        <p:grpSpPr>
          <a:xfrm>
            <a:off x="969818" y="2249343"/>
            <a:ext cx="6116782" cy="5506316"/>
            <a:chOff x="-65810" y="-915327"/>
            <a:chExt cx="19369810" cy="11864244"/>
          </a:xfrm>
        </p:grpSpPr>
        <p:sp>
          <p:nvSpPr>
            <p:cNvPr id="17" name="TextBox 8">
              <a:extLst>
                <a:ext uri="{FF2B5EF4-FFF2-40B4-BE49-F238E27FC236}">
                  <a16:creationId xmlns:a16="http://schemas.microsoft.com/office/drawing/2014/main" id="{4109228D-6A01-4E52-A993-7914909BEFF9}"/>
                </a:ext>
              </a:extLst>
            </p:cNvPr>
            <p:cNvSpPr txBox="1"/>
            <p:nvPr/>
          </p:nvSpPr>
          <p:spPr>
            <a:xfrm>
              <a:off x="-65810" y="-915327"/>
              <a:ext cx="19304000" cy="118642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4000" dirty="0">
                  <a:solidFill>
                    <a:srgbClr val="342D29"/>
                  </a:solidFill>
                  <a:latin typeface="Cormorant Garamond Bold Bold"/>
                </a:rPr>
                <a:t>We can see in this correlation that the feature of </a:t>
              </a:r>
              <a:r>
                <a:rPr lang="en-US" sz="4000" dirty="0" err="1">
                  <a:solidFill>
                    <a:srgbClr val="342D29"/>
                  </a:solidFill>
                  <a:latin typeface="Cormorant Garamond Bold Bold"/>
                </a:rPr>
                <a:t>long_hair</a:t>
              </a:r>
              <a:r>
                <a:rPr lang="en-US" sz="4000" dirty="0">
                  <a:solidFill>
                    <a:srgbClr val="342D29"/>
                  </a:solidFill>
                  <a:latin typeface="Cormorant Garamond Bold Bold"/>
                </a:rPr>
                <a:t> does not effect our models</a:t>
              </a:r>
            </a:p>
            <a:p>
              <a:pPr>
                <a:lnSpc>
                  <a:spcPts val="8800"/>
                </a:lnSpc>
              </a:pPr>
              <a:r>
                <a:rPr lang="en-US" sz="4000" dirty="0">
                  <a:solidFill>
                    <a:srgbClr val="342D29"/>
                  </a:solidFill>
                  <a:latin typeface="Cormorant Garamond Bold Bold"/>
                </a:rPr>
                <a:t> 	</a:t>
              </a:r>
            </a:p>
            <a:p>
              <a:pPr>
                <a:lnSpc>
                  <a:spcPts val="8800"/>
                </a:lnSpc>
              </a:pPr>
              <a:endParaRPr lang="en-US" sz="4000" dirty="0">
                <a:solidFill>
                  <a:srgbClr val="342D29"/>
                </a:solidFill>
                <a:latin typeface="Cormorant Garamond Bold Bold"/>
              </a:endParaRPr>
            </a:p>
          </p:txBody>
        </p:sp>
        <p:sp>
          <p:nvSpPr>
            <p:cNvPr id="18" name="TextBox 9">
              <a:extLst>
                <a:ext uri="{FF2B5EF4-FFF2-40B4-BE49-F238E27FC236}">
                  <a16:creationId xmlns:a16="http://schemas.microsoft.com/office/drawing/2014/main" id="{BCDE8AFD-1AAC-4490-955D-75A4A46F12BC}"/>
                </a:ext>
              </a:extLst>
            </p:cNvPr>
            <p:cNvSpPr txBox="1"/>
            <p:nvPr/>
          </p:nvSpPr>
          <p:spPr>
            <a:xfrm>
              <a:off x="0" y="1861248"/>
              <a:ext cx="19304000" cy="82125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endParaRPr lang="en-US" sz="4000" dirty="0">
                <a:solidFill>
                  <a:srgbClr val="342D29"/>
                </a:solidFill>
                <a:latin typeface="Assistant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6259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23422" y="-133350"/>
            <a:ext cx="697878" cy="10553700"/>
            <a:chOff x="0" y="0"/>
            <a:chExt cx="930504" cy="14071600"/>
          </a:xfrm>
        </p:grpSpPr>
        <p:sp>
          <p:nvSpPr>
            <p:cNvPr id="3" name="TextBox 3"/>
            <p:cNvSpPr txBox="1"/>
            <p:nvPr/>
          </p:nvSpPr>
          <p:spPr>
            <a:xfrm>
              <a:off x="0" y="6798254"/>
              <a:ext cx="930504" cy="558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800" dirty="0">
                  <a:solidFill>
                    <a:srgbClr val="342D29"/>
                  </a:solidFill>
                  <a:latin typeface="Assistant Bold Bold"/>
                </a:rPr>
                <a:t>9</a:t>
              </a:r>
            </a:p>
          </p:txBody>
        </p:sp>
        <p:sp>
          <p:nvSpPr>
            <p:cNvPr id="4" name="AutoShape 4"/>
            <p:cNvSpPr/>
            <p:nvPr/>
          </p:nvSpPr>
          <p:spPr>
            <a:xfrm>
              <a:off x="443411" y="0"/>
              <a:ext cx="43682" cy="5837039"/>
            </a:xfrm>
            <a:prstGeom prst="rect">
              <a:avLst/>
            </a:prstGeom>
            <a:solidFill>
              <a:srgbClr val="342D29"/>
            </a:solidFill>
          </p:spPr>
        </p:sp>
        <p:sp>
          <p:nvSpPr>
            <p:cNvPr id="5" name="AutoShape 5"/>
            <p:cNvSpPr/>
            <p:nvPr/>
          </p:nvSpPr>
          <p:spPr>
            <a:xfrm>
              <a:off x="443411" y="8234561"/>
              <a:ext cx="43682" cy="5837039"/>
            </a:xfrm>
            <a:prstGeom prst="rect">
              <a:avLst/>
            </a:prstGeom>
            <a:solidFill>
              <a:srgbClr val="342D29"/>
            </a:solidFill>
          </p:spPr>
        </p:sp>
      </p:grpSp>
      <p:sp>
        <p:nvSpPr>
          <p:cNvPr id="6" name="AutoShape 6"/>
          <p:cNvSpPr/>
          <p:nvPr/>
        </p:nvSpPr>
        <p:spPr>
          <a:xfrm>
            <a:off x="-539439" y="9258300"/>
            <a:ext cx="18211800" cy="92075"/>
          </a:xfrm>
          <a:prstGeom prst="rect">
            <a:avLst/>
          </a:prstGeom>
          <a:solidFill>
            <a:srgbClr val="342D29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2259CD4D-09FA-46B0-AFEC-F93FB6B50C01}"/>
              </a:ext>
            </a:extLst>
          </p:cNvPr>
          <p:cNvGrpSpPr/>
          <p:nvPr/>
        </p:nvGrpSpPr>
        <p:grpSpPr>
          <a:xfrm>
            <a:off x="838200" y="936625"/>
            <a:ext cx="6096000" cy="3395160"/>
            <a:chOff x="0" y="66675"/>
            <a:chExt cx="19304000" cy="7315419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BF739DF2-50A1-49EB-B95B-EF279083493C}"/>
                </a:ext>
              </a:extLst>
            </p:cNvPr>
            <p:cNvSpPr txBox="1"/>
            <p:nvPr/>
          </p:nvSpPr>
          <p:spPr>
            <a:xfrm>
              <a:off x="0" y="66675"/>
              <a:ext cx="13512800" cy="73154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8000" dirty="0">
                  <a:solidFill>
                    <a:srgbClr val="342D29"/>
                  </a:solidFill>
                  <a:latin typeface="Cormorant Garamond Bold Bold"/>
                </a:rPr>
                <a:t>Modeling	</a:t>
              </a:r>
            </a:p>
            <a:p>
              <a:pPr>
                <a:lnSpc>
                  <a:spcPts val="8800"/>
                </a:lnSpc>
              </a:pPr>
              <a:endParaRPr lang="en-US" sz="8000" dirty="0">
                <a:solidFill>
                  <a:srgbClr val="342D29"/>
                </a:solidFill>
                <a:latin typeface="Cormorant Garamond Bold Bold"/>
              </a:endParaRPr>
            </a:p>
          </p:txBody>
        </p: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9C179554-E947-4DFF-9BD0-CDEEF0E5FDDD}"/>
                </a:ext>
              </a:extLst>
            </p:cNvPr>
            <p:cNvSpPr txBox="1"/>
            <p:nvPr/>
          </p:nvSpPr>
          <p:spPr>
            <a:xfrm>
              <a:off x="0" y="1861248"/>
              <a:ext cx="19304000" cy="82125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endParaRPr lang="en-US" sz="4000" dirty="0">
                <a:solidFill>
                  <a:srgbClr val="342D29"/>
                </a:solidFill>
                <a:latin typeface="Assistant Regular"/>
              </a:endParaRPr>
            </a:p>
          </p:txBody>
        </p:sp>
      </p:grpSp>
      <p:grpSp>
        <p:nvGrpSpPr>
          <p:cNvPr id="13" name="Group 7">
            <a:extLst>
              <a:ext uri="{FF2B5EF4-FFF2-40B4-BE49-F238E27FC236}">
                <a16:creationId xmlns:a16="http://schemas.microsoft.com/office/drawing/2014/main" id="{BE4B4A53-4B76-4A60-9336-C4FDDB5A4BFC}"/>
              </a:ext>
            </a:extLst>
          </p:cNvPr>
          <p:cNvGrpSpPr/>
          <p:nvPr/>
        </p:nvGrpSpPr>
        <p:grpSpPr>
          <a:xfrm>
            <a:off x="914400" y="3314700"/>
            <a:ext cx="15893038" cy="3263907"/>
            <a:chOff x="0" y="66675"/>
            <a:chExt cx="22440900" cy="7032613"/>
          </a:xfrm>
        </p:grpSpPr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119F3643-BA0C-4ACB-BDE6-84EE9385AEFD}"/>
                </a:ext>
              </a:extLst>
            </p:cNvPr>
            <p:cNvSpPr txBox="1"/>
            <p:nvPr/>
          </p:nvSpPr>
          <p:spPr>
            <a:xfrm>
              <a:off x="0" y="66675"/>
              <a:ext cx="22440900" cy="70326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71500" indent="-571500">
                <a:lnSpc>
                  <a:spcPts val="8800"/>
                </a:lnSpc>
                <a:buFont typeface="Arial" panose="020B0604020202020204" pitchFamily="34" charset="0"/>
                <a:buChar char="•"/>
              </a:pPr>
              <a:r>
                <a:rPr lang="en-US" sz="4400" dirty="0">
                  <a:solidFill>
                    <a:srgbClr val="342D29"/>
                  </a:solidFill>
                  <a:latin typeface="Cormorant Garamond Bold Bold"/>
                </a:rPr>
                <a:t>After splitting data to </a:t>
              </a:r>
              <a:r>
                <a:rPr lang="en-US" sz="4400" u="sng" dirty="0">
                  <a:solidFill>
                    <a:srgbClr val="342D29"/>
                  </a:solidFill>
                  <a:latin typeface="Cormorant Garamond Bold Bold"/>
                </a:rPr>
                <a:t>train</a:t>
              </a:r>
              <a:r>
                <a:rPr lang="en-US" sz="4400" dirty="0">
                  <a:solidFill>
                    <a:srgbClr val="342D29"/>
                  </a:solidFill>
                  <a:latin typeface="Cormorant Garamond Bold Bold"/>
                </a:rPr>
                <a:t> and </a:t>
              </a:r>
              <a:r>
                <a:rPr lang="en-US" sz="4400" u="sng" dirty="0">
                  <a:solidFill>
                    <a:srgbClr val="342D29"/>
                  </a:solidFill>
                  <a:latin typeface="Cormorant Garamond Bold Bold"/>
                </a:rPr>
                <a:t>test</a:t>
              </a:r>
              <a:r>
                <a:rPr lang="en-US" sz="4400" dirty="0">
                  <a:solidFill>
                    <a:srgbClr val="342D29"/>
                  </a:solidFill>
                  <a:latin typeface="Cormorant Garamond Bold Bold"/>
                </a:rPr>
                <a:t> I used KNN to classify and I get accuracy of </a:t>
              </a:r>
              <a:r>
                <a:rPr lang="en-US" sz="5400" u="sng" dirty="0">
                  <a:solidFill>
                    <a:srgbClr val="342D29"/>
                  </a:solidFill>
                  <a:latin typeface="Cormorant Garamond Bold Bold"/>
                </a:rPr>
                <a:t>96.2%</a:t>
              </a:r>
              <a:endParaRPr lang="en-US" sz="4400" u="sng" dirty="0">
                <a:solidFill>
                  <a:srgbClr val="342D29"/>
                </a:solidFill>
                <a:latin typeface="Cormorant Garamond Bold Bold"/>
              </a:endParaRPr>
            </a:p>
            <a:p>
              <a:pPr>
                <a:lnSpc>
                  <a:spcPts val="8800"/>
                </a:lnSpc>
              </a:pPr>
              <a:endParaRPr lang="en-US" sz="4400" dirty="0">
                <a:solidFill>
                  <a:srgbClr val="342D29"/>
                </a:solidFill>
                <a:latin typeface="Cormorant Garamond Bold Bold"/>
              </a:endParaRPr>
            </a:p>
          </p:txBody>
        </p:sp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34F5C4C3-68E5-4579-A6D8-669DEEFD4D3C}"/>
                </a:ext>
              </a:extLst>
            </p:cNvPr>
            <p:cNvSpPr txBox="1"/>
            <p:nvPr/>
          </p:nvSpPr>
          <p:spPr>
            <a:xfrm>
              <a:off x="0" y="1861248"/>
              <a:ext cx="19304000" cy="82125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endParaRPr lang="en-US" sz="4000" dirty="0">
                <a:solidFill>
                  <a:srgbClr val="342D29"/>
                </a:solidFill>
                <a:latin typeface="Assistant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26994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235</Words>
  <Application>Microsoft Office PowerPoint</Application>
  <PresentationFormat>Custom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Arial</vt:lpstr>
      <vt:lpstr>Wingdings</vt:lpstr>
      <vt:lpstr>Assistant Bold Bold</vt:lpstr>
      <vt:lpstr>Assistant Regular</vt:lpstr>
      <vt:lpstr>Cormorant Garamond Bold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</dc:creator>
  <cp:lastModifiedBy>IBRAHIM</cp:lastModifiedBy>
  <cp:revision>9</cp:revision>
  <dcterms:created xsi:type="dcterms:W3CDTF">2006-08-16T00:00:00Z</dcterms:created>
  <dcterms:modified xsi:type="dcterms:W3CDTF">2021-10-07T07:47:46Z</dcterms:modified>
  <dc:identifier>DAEsHgBp99c</dc:identifier>
</cp:coreProperties>
</file>