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301" r:id="rId4"/>
    <p:sldId id="302" r:id="rId5"/>
    <p:sldId id="303" r:id="rId6"/>
    <p:sldId id="306" r:id="rId7"/>
    <p:sldId id="304" r:id="rId8"/>
    <p:sldId id="305" r:id="rId9"/>
    <p:sldId id="281" r:id="rId10"/>
  </p:sldIdLst>
  <p:sldSz cx="9144000" cy="5143500" type="screen16x9"/>
  <p:notesSz cx="6858000" cy="9144000"/>
  <p:embeddedFontLst>
    <p:embeddedFont>
      <p:font typeface="Anaheim" panose="020B0604020202020204" charset="0"/>
      <p:regular r:id="rId12"/>
    </p:embeddedFont>
    <p:embeddedFont>
      <p:font typeface="Calibri" panose="020F0502020204030204" pitchFamily="34" charset="0"/>
      <p:regular r:id="rId13"/>
      <p:bold r:id="rId14"/>
    </p:embeddedFont>
    <p:embeddedFont>
      <p:font typeface="Overpass Mono" panose="020B0604020202020204" charset="0"/>
      <p:regular r:id="rId15"/>
      <p:bold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ED73F0-87D5-491A-88D8-1EC8B295EDB5}">
  <a:tblStyle styleId="{D5ED73F0-87D5-491A-88D8-1EC8B295EDB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BBDF52-F1C1-497C-8A56-BF53C51200F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120"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425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0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6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1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79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31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4"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hellbuoy/car-price-prediction"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Car Price Predictions</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Ismail AlKamal</a:t>
            </a:r>
          </a:p>
          <a:p>
            <a:pPr marL="0" lvl="0" indent="0" algn="l" rtl="0">
              <a:spcBef>
                <a:spcPts val="0"/>
              </a:spcBef>
              <a:spcAft>
                <a:spcPts val="0"/>
              </a:spcAft>
              <a:buNone/>
            </a:pPr>
            <a:r>
              <a:rPr lang="en" dirty="0">
                <a:solidFill>
                  <a:schemeClr val="dk2"/>
                </a:solidFill>
              </a:rPr>
              <a:t>Oct 29, 2021</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indent="0">
              <a:buNone/>
            </a:pPr>
            <a:r>
              <a:rPr lang="en-US" sz="1400" b="1" dirty="0"/>
              <a:t>Business Case:</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A Chinese car manufacturer wants to enter the US market. We are required to model the price of cars. This will help management understand how exactly the price varies across different features. They can then accordingly manipulate the design of the cars, the business strategy etc. to meet certain price levels. </a:t>
            </a:r>
          </a:p>
          <a:p>
            <a:pPr marL="0" lvl="0" indent="0" algn="l" rtl="0">
              <a:spcBef>
                <a:spcPts val="0"/>
              </a:spcBef>
              <a:spcAft>
                <a:spcPts val="0"/>
              </a:spcAft>
              <a:buNone/>
            </a:pPr>
            <a:endParaRPr lang="en-US" sz="1300" dirty="0"/>
          </a:p>
          <a:p>
            <a:pPr marL="0" lvl="0" indent="0" algn="l" rtl="0">
              <a:spcBef>
                <a:spcPts val="0"/>
              </a:spcBef>
              <a:spcAft>
                <a:spcPts val="0"/>
              </a:spcAft>
              <a:buNone/>
            </a:pPr>
            <a:endParaRPr lang="en-US" sz="1300" b="1" dirty="0"/>
          </a:p>
          <a:p>
            <a:pPr marL="0" lvl="0" indent="0" algn="l" rtl="0">
              <a:spcBef>
                <a:spcPts val="0"/>
              </a:spcBef>
              <a:spcAft>
                <a:spcPts val="0"/>
              </a:spcAft>
              <a:buNone/>
            </a:pPr>
            <a:r>
              <a:rPr lang="en-US" sz="1300" b="1" dirty="0"/>
              <a:t>Dataset:</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[1] Large dataset of different type of cars across the US market.</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[2] 205 entries and 26 features</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[3] Target variable is the Price</a:t>
            </a:r>
          </a:p>
          <a:p>
            <a:pPr marL="0" lvl="0" indent="0" algn="l" rtl="0">
              <a:spcBef>
                <a:spcPts val="0"/>
              </a:spcBef>
              <a:spcAft>
                <a:spcPts val="0"/>
              </a:spcAft>
              <a:buNone/>
            </a:pPr>
            <a:endParaRPr lang="en-US" sz="1300" dirty="0"/>
          </a:p>
          <a:p>
            <a:pPr marL="0" indent="0">
              <a:buNone/>
            </a:pPr>
            <a:r>
              <a:rPr lang="en-US" sz="1300" dirty="0"/>
              <a:t>[4] Source: </a:t>
            </a:r>
            <a:r>
              <a:rPr lang="en-US" b="1" dirty="0">
                <a:solidFill>
                  <a:srgbClr val="D4D4D4"/>
                </a:solidFill>
                <a:effectLst/>
                <a:latin typeface="Courier New" panose="02070309020205020404" pitchFamily="49" charset="0"/>
                <a:hlinkClick r:id="rId3"/>
              </a:rPr>
              <a:t>https://www.kaggle.com/hellbuoy/car-price-prediction</a:t>
            </a:r>
            <a:r>
              <a:rPr lang="en-US" b="1" dirty="0">
                <a:solidFill>
                  <a:srgbClr val="D4D4D4"/>
                </a:solidFill>
                <a:effectLst/>
                <a:latin typeface="Courier New" panose="02070309020205020404" pitchFamily="49" charset="0"/>
              </a:rPr>
              <a:t> </a:t>
            </a:r>
            <a:endParaRPr lang="en-US" sz="1400" b="1" dirty="0">
              <a:solidFill>
                <a:srgbClr val="D4D4D4"/>
              </a:solidFill>
              <a:effectLst/>
              <a:latin typeface="Courier New" panose="02070309020205020404" pitchFamily="49" charset="0"/>
            </a:endParaRPr>
          </a:p>
          <a:p>
            <a:pPr marL="0" lvl="0" indent="0" algn="l" rtl="0">
              <a:spcBef>
                <a:spcPts val="0"/>
              </a:spcBef>
              <a:spcAft>
                <a:spcPts val="0"/>
              </a:spcAft>
              <a:buNone/>
            </a:pPr>
            <a:endParaRPr sz="1300" dirty="0"/>
          </a:p>
          <a:p>
            <a:pPr marL="0" lvl="0" indent="0" algn="l" rtl="0">
              <a:spcBef>
                <a:spcPts val="0"/>
              </a:spcBef>
              <a:spcAft>
                <a:spcPts val="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Features</a:t>
            </a:r>
            <a:endParaRPr dirty="0"/>
          </a:p>
        </p:txBody>
      </p:sp>
      <p:graphicFrame>
        <p:nvGraphicFramePr>
          <p:cNvPr id="6" name="Table 5">
            <a:extLst>
              <a:ext uri="{FF2B5EF4-FFF2-40B4-BE49-F238E27FC236}">
                <a16:creationId xmlns:a16="http://schemas.microsoft.com/office/drawing/2014/main" id="{7BCCDA43-17AC-4E62-9C75-0E03B90E3BBC}"/>
              </a:ext>
            </a:extLst>
          </p:cNvPr>
          <p:cNvGraphicFramePr>
            <a:graphicFrameLocks noGrp="1"/>
          </p:cNvGraphicFramePr>
          <p:nvPr>
            <p:extLst>
              <p:ext uri="{D42A27DB-BD31-4B8C-83A1-F6EECF244321}">
                <p14:modId xmlns:p14="http://schemas.microsoft.com/office/powerpoint/2010/main" val="2551288004"/>
              </p:ext>
            </p:extLst>
          </p:nvPr>
        </p:nvGraphicFramePr>
        <p:xfrm>
          <a:off x="1449939" y="1062823"/>
          <a:ext cx="6244121" cy="3834548"/>
        </p:xfrm>
        <a:graphic>
          <a:graphicData uri="http://schemas.openxmlformats.org/drawingml/2006/table">
            <a:tbl>
              <a:tblPr>
                <a:tableStyleId>{91EBBBCC-DAD2-459C-BE2E-F6DE35CF9A28}</a:tableStyleId>
              </a:tblPr>
              <a:tblGrid>
                <a:gridCol w="386407">
                  <a:extLst>
                    <a:ext uri="{9D8B030D-6E8A-4147-A177-3AD203B41FA5}">
                      <a16:colId xmlns:a16="http://schemas.microsoft.com/office/drawing/2014/main" val="2146608128"/>
                    </a:ext>
                  </a:extLst>
                </a:gridCol>
                <a:gridCol w="904714">
                  <a:extLst>
                    <a:ext uri="{9D8B030D-6E8A-4147-A177-3AD203B41FA5}">
                      <a16:colId xmlns:a16="http://schemas.microsoft.com/office/drawing/2014/main" val="1805370627"/>
                    </a:ext>
                  </a:extLst>
                </a:gridCol>
                <a:gridCol w="4953000">
                  <a:extLst>
                    <a:ext uri="{9D8B030D-6E8A-4147-A177-3AD203B41FA5}">
                      <a16:colId xmlns:a16="http://schemas.microsoft.com/office/drawing/2014/main" val="1189742975"/>
                    </a:ext>
                  </a:extLst>
                </a:gridCol>
              </a:tblGrid>
              <a:tr h="320908">
                <a:tc gridSpan="3">
                  <a:txBody>
                    <a:bodyPr/>
                    <a:lstStyle/>
                    <a:p>
                      <a:pPr algn="ctr" fontAlgn="ctr"/>
                      <a:r>
                        <a:rPr lang="en-US" sz="1200" b="1" u="none" strike="noStrike" dirty="0">
                          <a:solidFill>
                            <a:schemeClr val="accent3"/>
                          </a:solidFill>
                          <a:effectLst/>
                        </a:rPr>
                        <a:t>DATA DICTONARY</a:t>
                      </a:r>
                      <a:endParaRPr lang="en-US" sz="1200" b="1" i="0" u="none" strike="noStrike" dirty="0">
                        <a:solidFill>
                          <a:schemeClr val="accent3"/>
                        </a:solidFill>
                        <a:effectLst/>
                        <a:latin typeface="Calibri" panose="020F0502020204030204" pitchFamily="34" charset="0"/>
                      </a:endParaRPr>
                    </a:p>
                  </a:txBody>
                  <a:tcPr marL="3504" marR="3504" marT="3504"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2629074"/>
                  </a:ext>
                </a:extLst>
              </a:tr>
              <a:tr h="132370">
                <a:tc>
                  <a:txBody>
                    <a:bodyPr/>
                    <a:lstStyle/>
                    <a:p>
                      <a:pPr algn="ctr" fontAlgn="b">
                        <a:lnSpc>
                          <a:spcPct val="150000"/>
                        </a:lnSpc>
                      </a:pPr>
                      <a:r>
                        <a:rPr lang="en-US" sz="700" b="1" u="none" strike="noStrike" dirty="0">
                          <a:solidFill>
                            <a:schemeClr val="tx1"/>
                          </a:solidFill>
                          <a:effectLst/>
                        </a:rPr>
                        <a:t>1</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err="1">
                          <a:solidFill>
                            <a:schemeClr val="tx1"/>
                          </a:solidFill>
                          <a:effectLst/>
                        </a:rPr>
                        <a:t>Car_ID</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Unique id of each observation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140962288"/>
                  </a:ext>
                </a:extLst>
              </a:tr>
              <a:tr h="112000">
                <a:tc>
                  <a:txBody>
                    <a:bodyPr/>
                    <a:lstStyle/>
                    <a:p>
                      <a:pPr algn="ctr" fontAlgn="b">
                        <a:lnSpc>
                          <a:spcPct val="150000"/>
                        </a:lnSpc>
                      </a:pPr>
                      <a:r>
                        <a:rPr lang="en-US" sz="700" b="1" u="none" strike="noStrike" dirty="0">
                          <a:solidFill>
                            <a:schemeClr val="tx1"/>
                          </a:solidFill>
                          <a:effectLst/>
                        </a:rPr>
                        <a:t>2</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err="1">
                          <a:solidFill>
                            <a:schemeClr val="tx1"/>
                          </a:solidFill>
                          <a:effectLst/>
                        </a:rPr>
                        <a:t>Symboling</a:t>
                      </a:r>
                      <a:r>
                        <a:rPr lang="en-US" sz="700" u="none" strike="noStrike" dirty="0">
                          <a:solidFill>
                            <a:schemeClr val="tx1"/>
                          </a:solidFill>
                          <a:effectLst/>
                        </a:rPr>
                        <a:t> </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Its assigned insurance risk rating, A value of +3 indicates that the auto is risky, -3 that it is probably pretty safe.(Categorical) </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723685130"/>
                  </a:ext>
                </a:extLst>
              </a:tr>
              <a:tr h="132370">
                <a:tc>
                  <a:txBody>
                    <a:bodyPr/>
                    <a:lstStyle/>
                    <a:p>
                      <a:pPr algn="ctr" fontAlgn="b">
                        <a:lnSpc>
                          <a:spcPct val="150000"/>
                        </a:lnSpc>
                      </a:pPr>
                      <a:r>
                        <a:rPr lang="en-US" sz="700" b="1" u="none" strike="noStrike" dirty="0">
                          <a:solidFill>
                            <a:schemeClr val="tx1"/>
                          </a:solidFill>
                          <a:effectLst/>
                        </a:rPr>
                        <a:t>3</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err="1">
                          <a:solidFill>
                            <a:schemeClr val="tx1"/>
                          </a:solidFill>
                          <a:effectLst/>
                        </a:rPr>
                        <a:t>CarName</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Name of car company (Categorical)</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694281492"/>
                  </a:ext>
                </a:extLst>
              </a:tr>
              <a:tr h="132370">
                <a:tc>
                  <a:txBody>
                    <a:bodyPr/>
                    <a:lstStyle/>
                    <a:p>
                      <a:pPr algn="ctr" fontAlgn="b">
                        <a:lnSpc>
                          <a:spcPct val="150000"/>
                        </a:lnSpc>
                      </a:pPr>
                      <a:r>
                        <a:rPr lang="en-US" sz="700" b="1" u="none" strike="noStrike" dirty="0">
                          <a:solidFill>
                            <a:schemeClr val="tx1"/>
                          </a:solidFill>
                          <a:effectLst/>
                        </a:rPr>
                        <a:t>4</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err="1">
                          <a:solidFill>
                            <a:schemeClr val="tx1"/>
                          </a:solidFill>
                          <a:effectLst/>
                        </a:rPr>
                        <a:t>fueltype</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Car fuel type </a:t>
                      </a:r>
                      <a:r>
                        <a:rPr lang="en-US" sz="700" u="none" strike="noStrike" dirty="0" err="1">
                          <a:solidFill>
                            <a:schemeClr val="tx1"/>
                          </a:solidFill>
                          <a:effectLst/>
                        </a:rPr>
                        <a:t>i.e</a:t>
                      </a:r>
                      <a:r>
                        <a:rPr lang="en-US" sz="700" u="none" strike="noStrike" dirty="0">
                          <a:solidFill>
                            <a:schemeClr val="tx1"/>
                          </a:solidFill>
                          <a:effectLst/>
                        </a:rPr>
                        <a:t> gas or diesel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264339630"/>
                  </a:ext>
                </a:extLst>
              </a:tr>
              <a:tr h="132370">
                <a:tc>
                  <a:txBody>
                    <a:bodyPr/>
                    <a:lstStyle/>
                    <a:p>
                      <a:pPr algn="ctr" fontAlgn="b">
                        <a:lnSpc>
                          <a:spcPct val="150000"/>
                        </a:lnSpc>
                      </a:pPr>
                      <a:r>
                        <a:rPr lang="en-US" sz="700" b="1" u="none" strike="noStrike" dirty="0">
                          <a:solidFill>
                            <a:schemeClr val="tx1"/>
                          </a:solidFill>
                          <a:effectLst/>
                        </a:rPr>
                        <a:t>5</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aspiration</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Aspiration used in a car (Categorical)</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2807875964"/>
                  </a:ext>
                </a:extLst>
              </a:tr>
              <a:tr h="132370">
                <a:tc>
                  <a:txBody>
                    <a:bodyPr/>
                    <a:lstStyle/>
                    <a:p>
                      <a:pPr algn="ctr" fontAlgn="b">
                        <a:lnSpc>
                          <a:spcPct val="150000"/>
                        </a:lnSpc>
                      </a:pPr>
                      <a:r>
                        <a:rPr lang="en-US" sz="700" b="1" u="none" strike="noStrike">
                          <a:solidFill>
                            <a:schemeClr val="tx1"/>
                          </a:solidFill>
                          <a:effectLst/>
                        </a:rPr>
                        <a:t>6</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doornumber</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Number of doors in a car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25817474"/>
                  </a:ext>
                </a:extLst>
              </a:tr>
              <a:tr h="132370">
                <a:tc>
                  <a:txBody>
                    <a:bodyPr/>
                    <a:lstStyle/>
                    <a:p>
                      <a:pPr algn="ctr" fontAlgn="b">
                        <a:lnSpc>
                          <a:spcPct val="150000"/>
                        </a:lnSpc>
                      </a:pPr>
                      <a:r>
                        <a:rPr lang="en-US" sz="700" b="1" u="none" strike="noStrike" dirty="0">
                          <a:solidFill>
                            <a:schemeClr val="tx1"/>
                          </a:solidFill>
                          <a:effectLst/>
                        </a:rPr>
                        <a:t>7</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carbody</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body of car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294895111"/>
                  </a:ext>
                </a:extLst>
              </a:tr>
              <a:tr h="132370">
                <a:tc>
                  <a:txBody>
                    <a:bodyPr/>
                    <a:lstStyle/>
                    <a:p>
                      <a:pPr algn="ctr" fontAlgn="b">
                        <a:lnSpc>
                          <a:spcPct val="150000"/>
                        </a:lnSpc>
                      </a:pPr>
                      <a:r>
                        <a:rPr lang="en-US" sz="700" b="1" u="none" strike="noStrike" dirty="0">
                          <a:solidFill>
                            <a:schemeClr val="tx1"/>
                          </a:solidFill>
                          <a:effectLst/>
                        </a:rPr>
                        <a:t>8</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drivewheel</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type of drive wheel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225300831"/>
                  </a:ext>
                </a:extLst>
              </a:tr>
              <a:tr h="132370">
                <a:tc>
                  <a:txBody>
                    <a:bodyPr/>
                    <a:lstStyle/>
                    <a:p>
                      <a:pPr algn="ctr" fontAlgn="b">
                        <a:lnSpc>
                          <a:spcPct val="150000"/>
                        </a:lnSpc>
                      </a:pPr>
                      <a:r>
                        <a:rPr lang="en-US" sz="700" b="1" u="none" strike="noStrike" dirty="0">
                          <a:solidFill>
                            <a:schemeClr val="tx1"/>
                          </a:solidFill>
                          <a:effectLst/>
                        </a:rPr>
                        <a:t>9</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enginelocation</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Location of car engine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2604031203"/>
                  </a:ext>
                </a:extLst>
              </a:tr>
              <a:tr h="132370">
                <a:tc>
                  <a:txBody>
                    <a:bodyPr/>
                    <a:lstStyle/>
                    <a:p>
                      <a:pPr algn="ctr" fontAlgn="b">
                        <a:lnSpc>
                          <a:spcPct val="150000"/>
                        </a:lnSpc>
                      </a:pPr>
                      <a:r>
                        <a:rPr lang="en-US" sz="700" b="1" u="none" strike="noStrike">
                          <a:solidFill>
                            <a:schemeClr val="tx1"/>
                          </a:solidFill>
                          <a:effectLst/>
                        </a:rPr>
                        <a:t>10</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wheelbase</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Weelbase of car (Numeric)</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335487386"/>
                  </a:ext>
                </a:extLst>
              </a:tr>
              <a:tr h="132370">
                <a:tc>
                  <a:txBody>
                    <a:bodyPr/>
                    <a:lstStyle/>
                    <a:p>
                      <a:pPr algn="ctr" fontAlgn="b">
                        <a:lnSpc>
                          <a:spcPct val="150000"/>
                        </a:lnSpc>
                      </a:pPr>
                      <a:r>
                        <a:rPr lang="en-US" sz="700" b="1" u="none" strike="noStrike" dirty="0">
                          <a:solidFill>
                            <a:schemeClr val="tx1"/>
                          </a:solidFill>
                          <a:effectLst/>
                        </a:rPr>
                        <a:t>11</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carlength</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Length of car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408292727"/>
                  </a:ext>
                </a:extLst>
              </a:tr>
              <a:tr h="112000">
                <a:tc>
                  <a:txBody>
                    <a:bodyPr/>
                    <a:lstStyle/>
                    <a:p>
                      <a:pPr algn="ctr" fontAlgn="b">
                        <a:lnSpc>
                          <a:spcPct val="150000"/>
                        </a:lnSpc>
                      </a:pPr>
                      <a:r>
                        <a:rPr lang="en-US" sz="700" b="1" u="none" strike="noStrike">
                          <a:solidFill>
                            <a:schemeClr val="tx1"/>
                          </a:solidFill>
                          <a:effectLst/>
                        </a:rPr>
                        <a:t>12</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carwidth</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Width of car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681856786"/>
                  </a:ext>
                </a:extLst>
              </a:tr>
              <a:tr h="132370">
                <a:tc>
                  <a:txBody>
                    <a:bodyPr/>
                    <a:lstStyle/>
                    <a:p>
                      <a:pPr algn="ctr" fontAlgn="b">
                        <a:lnSpc>
                          <a:spcPct val="150000"/>
                        </a:lnSpc>
                      </a:pPr>
                      <a:r>
                        <a:rPr lang="en-US" sz="700" b="1" u="none" strike="noStrike" dirty="0">
                          <a:solidFill>
                            <a:schemeClr val="tx1"/>
                          </a:solidFill>
                          <a:effectLst/>
                        </a:rPr>
                        <a:t>13</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carheight</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height of car (Numeric)</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225285407"/>
                  </a:ext>
                </a:extLst>
              </a:tr>
              <a:tr h="132370">
                <a:tc>
                  <a:txBody>
                    <a:bodyPr/>
                    <a:lstStyle/>
                    <a:p>
                      <a:pPr algn="ctr" fontAlgn="b">
                        <a:lnSpc>
                          <a:spcPct val="150000"/>
                        </a:lnSpc>
                      </a:pPr>
                      <a:r>
                        <a:rPr lang="en-US" sz="700" b="1" u="none" strike="noStrike">
                          <a:solidFill>
                            <a:schemeClr val="tx1"/>
                          </a:solidFill>
                          <a:effectLst/>
                        </a:rPr>
                        <a:t>14</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curbweight</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The weight of a car without occupants or baggage.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996958593"/>
                  </a:ext>
                </a:extLst>
              </a:tr>
              <a:tr h="132370">
                <a:tc>
                  <a:txBody>
                    <a:bodyPr/>
                    <a:lstStyle/>
                    <a:p>
                      <a:pPr algn="ctr" fontAlgn="b">
                        <a:lnSpc>
                          <a:spcPct val="150000"/>
                        </a:lnSpc>
                      </a:pPr>
                      <a:r>
                        <a:rPr lang="en-US" sz="700" b="1" u="none" strike="noStrike" dirty="0">
                          <a:solidFill>
                            <a:schemeClr val="tx1"/>
                          </a:solidFill>
                          <a:effectLst/>
                        </a:rPr>
                        <a:t>15</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enginetype</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Type of engine. (Categorical)</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523945232"/>
                  </a:ext>
                </a:extLst>
              </a:tr>
              <a:tr h="132370">
                <a:tc>
                  <a:txBody>
                    <a:bodyPr/>
                    <a:lstStyle/>
                    <a:p>
                      <a:pPr algn="ctr" fontAlgn="b">
                        <a:lnSpc>
                          <a:spcPct val="150000"/>
                        </a:lnSpc>
                      </a:pPr>
                      <a:r>
                        <a:rPr lang="en-US" sz="700" b="1" u="none" strike="noStrike">
                          <a:solidFill>
                            <a:schemeClr val="tx1"/>
                          </a:solidFill>
                          <a:effectLst/>
                        </a:rPr>
                        <a:t>16</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cylindernumber</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cylinder placed in the car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399091935"/>
                  </a:ext>
                </a:extLst>
              </a:tr>
              <a:tr h="132370">
                <a:tc>
                  <a:txBody>
                    <a:bodyPr/>
                    <a:lstStyle/>
                    <a:p>
                      <a:pPr algn="ctr" fontAlgn="b">
                        <a:lnSpc>
                          <a:spcPct val="150000"/>
                        </a:lnSpc>
                      </a:pPr>
                      <a:r>
                        <a:rPr lang="en-US" sz="700" b="1" u="none" strike="noStrike">
                          <a:solidFill>
                            <a:schemeClr val="tx1"/>
                          </a:solidFill>
                          <a:effectLst/>
                        </a:rPr>
                        <a:t>17</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enginesize</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Size of car (Numeric)</a:t>
                      </a:r>
                      <a:endParaRPr lang="en-US" sz="700" b="0" i="0" u="none" strike="noStrike">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2652689263"/>
                  </a:ext>
                </a:extLst>
              </a:tr>
              <a:tr h="132370">
                <a:tc>
                  <a:txBody>
                    <a:bodyPr/>
                    <a:lstStyle/>
                    <a:p>
                      <a:pPr algn="ctr" fontAlgn="b">
                        <a:lnSpc>
                          <a:spcPct val="150000"/>
                        </a:lnSpc>
                      </a:pPr>
                      <a:r>
                        <a:rPr lang="en-US" sz="700" b="1" u="none" strike="noStrike" dirty="0">
                          <a:solidFill>
                            <a:schemeClr val="tx1"/>
                          </a:solidFill>
                          <a:effectLst/>
                        </a:rPr>
                        <a:t>18</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fuelsystem</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Fuel system of car (Categorical)</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684588682"/>
                  </a:ext>
                </a:extLst>
              </a:tr>
              <a:tr h="132370">
                <a:tc>
                  <a:txBody>
                    <a:bodyPr/>
                    <a:lstStyle/>
                    <a:p>
                      <a:pPr algn="ctr" fontAlgn="b">
                        <a:lnSpc>
                          <a:spcPct val="150000"/>
                        </a:lnSpc>
                      </a:pPr>
                      <a:r>
                        <a:rPr lang="en-US" sz="700" b="1" u="none" strike="noStrike" dirty="0">
                          <a:solidFill>
                            <a:schemeClr val="tx1"/>
                          </a:solidFill>
                          <a:effectLst/>
                        </a:rPr>
                        <a:t>19</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boreratio</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err="1">
                          <a:solidFill>
                            <a:schemeClr val="tx1"/>
                          </a:solidFill>
                          <a:effectLst/>
                        </a:rPr>
                        <a:t>Boreratio</a:t>
                      </a:r>
                      <a:r>
                        <a:rPr lang="en-US" sz="700" u="none" strike="noStrike" dirty="0">
                          <a:solidFill>
                            <a:schemeClr val="tx1"/>
                          </a:solidFill>
                          <a:effectLst/>
                        </a:rPr>
                        <a:t> of car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2100020084"/>
                  </a:ext>
                </a:extLst>
              </a:tr>
              <a:tr h="132370">
                <a:tc>
                  <a:txBody>
                    <a:bodyPr/>
                    <a:lstStyle/>
                    <a:p>
                      <a:pPr algn="ctr" fontAlgn="b">
                        <a:lnSpc>
                          <a:spcPct val="150000"/>
                        </a:lnSpc>
                      </a:pPr>
                      <a:r>
                        <a:rPr lang="en-US" sz="700" b="1" u="none" strike="noStrike" dirty="0">
                          <a:solidFill>
                            <a:schemeClr val="tx1"/>
                          </a:solidFill>
                          <a:effectLst/>
                        </a:rPr>
                        <a:t>20</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stroke</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Stroke or volume inside the engine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346445162"/>
                  </a:ext>
                </a:extLst>
              </a:tr>
              <a:tr h="132370">
                <a:tc>
                  <a:txBody>
                    <a:bodyPr/>
                    <a:lstStyle/>
                    <a:p>
                      <a:pPr algn="ctr" fontAlgn="b">
                        <a:lnSpc>
                          <a:spcPct val="150000"/>
                        </a:lnSpc>
                      </a:pPr>
                      <a:r>
                        <a:rPr lang="en-US" sz="700" b="1" u="none" strike="noStrike" dirty="0">
                          <a:solidFill>
                            <a:schemeClr val="tx1"/>
                          </a:solidFill>
                          <a:effectLst/>
                        </a:rPr>
                        <a:t>21</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compressionratio</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compression ratio of car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820671059"/>
                  </a:ext>
                </a:extLst>
              </a:tr>
              <a:tr h="132370">
                <a:tc>
                  <a:txBody>
                    <a:bodyPr/>
                    <a:lstStyle/>
                    <a:p>
                      <a:pPr algn="ctr" fontAlgn="b">
                        <a:lnSpc>
                          <a:spcPct val="150000"/>
                        </a:lnSpc>
                      </a:pPr>
                      <a:r>
                        <a:rPr lang="en-US" sz="700" b="1" u="none" strike="noStrike" dirty="0">
                          <a:solidFill>
                            <a:schemeClr val="tx1"/>
                          </a:solidFill>
                          <a:effectLst/>
                        </a:rPr>
                        <a:t>22</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horsepower</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Horsepower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1992679272"/>
                  </a:ext>
                </a:extLst>
              </a:tr>
              <a:tr h="132370">
                <a:tc>
                  <a:txBody>
                    <a:bodyPr/>
                    <a:lstStyle/>
                    <a:p>
                      <a:pPr algn="ctr" fontAlgn="b">
                        <a:lnSpc>
                          <a:spcPct val="150000"/>
                        </a:lnSpc>
                      </a:pPr>
                      <a:r>
                        <a:rPr lang="en-US" sz="700" b="1" u="none" strike="noStrike" dirty="0">
                          <a:solidFill>
                            <a:schemeClr val="tx1"/>
                          </a:solidFill>
                          <a:effectLst/>
                        </a:rPr>
                        <a:t>23</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peakrpm</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car peak rpm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687139983"/>
                  </a:ext>
                </a:extLst>
              </a:tr>
              <a:tr h="132370">
                <a:tc>
                  <a:txBody>
                    <a:bodyPr/>
                    <a:lstStyle/>
                    <a:p>
                      <a:pPr algn="ctr" fontAlgn="b">
                        <a:lnSpc>
                          <a:spcPct val="150000"/>
                        </a:lnSpc>
                      </a:pPr>
                      <a:r>
                        <a:rPr lang="en-US" sz="700" b="1" u="none" strike="noStrike" dirty="0">
                          <a:solidFill>
                            <a:schemeClr val="tx1"/>
                          </a:solidFill>
                          <a:effectLst/>
                        </a:rPr>
                        <a:t>24</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citympg</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Mileage in city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828876246"/>
                  </a:ext>
                </a:extLst>
              </a:tr>
              <a:tr h="132370">
                <a:tc>
                  <a:txBody>
                    <a:bodyPr/>
                    <a:lstStyle/>
                    <a:p>
                      <a:pPr algn="ctr" fontAlgn="b">
                        <a:lnSpc>
                          <a:spcPct val="150000"/>
                        </a:lnSpc>
                      </a:pPr>
                      <a:r>
                        <a:rPr lang="en-US" sz="700" b="1" u="none" strike="noStrike" dirty="0">
                          <a:solidFill>
                            <a:schemeClr val="tx1"/>
                          </a:solidFill>
                          <a:effectLst/>
                        </a:rPr>
                        <a:t>25</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a:solidFill>
                            <a:schemeClr val="tx1"/>
                          </a:solidFill>
                          <a:effectLst/>
                        </a:rPr>
                        <a:t>highwaympg</a:t>
                      </a:r>
                      <a:endParaRPr lang="en-US" sz="700" b="1" i="0" u="none" strike="noStrike">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Mileage on highway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4191959133"/>
                  </a:ext>
                </a:extLst>
              </a:tr>
              <a:tr h="120640">
                <a:tc>
                  <a:txBody>
                    <a:bodyPr/>
                    <a:lstStyle/>
                    <a:p>
                      <a:pPr algn="ctr" fontAlgn="b">
                        <a:lnSpc>
                          <a:spcPct val="150000"/>
                        </a:lnSpc>
                      </a:pPr>
                      <a:r>
                        <a:rPr lang="en-US" sz="700" b="1" u="none" strike="noStrike" dirty="0">
                          <a:solidFill>
                            <a:schemeClr val="tx1"/>
                          </a:solidFill>
                          <a:effectLst/>
                        </a:rPr>
                        <a:t>26</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price</a:t>
                      </a:r>
                      <a:endParaRPr lang="en-US" sz="700" b="1" i="0" u="none" strike="noStrike" dirty="0">
                        <a:solidFill>
                          <a:schemeClr val="tx1"/>
                        </a:solidFill>
                        <a:effectLst/>
                        <a:latin typeface="Calibri" panose="020F0502020204030204" pitchFamily="34" charset="0"/>
                      </a:endParaRPr>
                    </a:p>
                  </a:txBody>
                  <a:tcPr marL="3504" marR="3504" marT="3504" marB="0" anchor="b"/>
                </a:tc>
                <a:tc>
                  <a:txBody>
                    <a:bodyPr/>
                    <a:lstStyle/>
                    <a:p>
                      <a:pPr algn="l" fontAlgn="b">
                        <a:lnSpc>
                          <a:spcPct val="150000"/>
                        </a:lnSpc>
                      </a:pPr>
                      <a:r>
                        <a:rPr lang="en-US" sz="700" u="none" strike="noStrike" dirty="0">
                          <a:solidFill>
                            <a:schemeClr val="tx1"/>
                          </a:solidFill>
                          <a:effectLst/>
                        </a:rPr>
                        <a:t>Price of car (Numeric)</a:t>
                      </a:r>
                      <a:endParaRPr lang="en-US" sz="700" b="0" i="0" u="none" strike="noStrike" dirty="0">
                        <a:solidFill>
                          <a:schemeClr val="tx1"/>
                        </a:solidFill>
                        <a:effectLst/>
                        <a:latin typeface="Calibri" panose="020F0502020204030204" pitchFamily="34" charset="0"/>
                      </a:endParaRPr>
                    </a:p>
                  </a:txBody>
                  <a:tcPr marL="3504" marR="3504" marT="3504" marB="0" anchor="b"/>
                </a:tc>
                <a:extLst>
                  <a:ext uri="{0D108BD9-81ED-4DB2-BD59-A6C34878D82A}">
                    <a16:rowId xmlns:a16="http://schemas.microsoft.com/office/drawing/2014/main" val="3229685948"/>
                  </a:ext>
                </a:extLst>
              </a:tr>
            </a:tbl>
          </a:graphicData>
        </a:graphic>
      </p:graphicFrame>
    </p:spTree>
    <p:extLst>
      <p:ext uri="{BB962C8B-B14F-4D97-AF65-F5344CB8AC3E}">
        <p14:creationId xmlns:p14="http://schemas.microsoft.com/office/powerpoint/2010/main" val="280841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341" name="Google Shape;341;p28"/>
          <p:cNvSpPr txBox="1">
            <a:spLocks noGrp="1"/>
          </p:cNvSpPr>
          <p:nvPr>
            <p:ph type="subTitle" idx="1"/>
          </p:nvPr>
        </p:nvSpPr>
        <p:spPr>
          <a:xfrm flipH="1">
            <a:off x="720000" y="1132375"/>
            <a:ext cx="7704000" cy="386746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Data has no missing values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dirty="0"/>
              <a:t>Data has no duplicates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r>
              <a:rPr lang="en-US" b="1" dirty="0" err="1"/>
              <a:t>Car_Name</a:t>
            </a:r>
            <a:r>
              <a:rPr lang="en-US" b="1" dirty="0"/>
              <a:t> </a:t>
            </a:r>
            <a:r>
              <a:rPr lang="en-US" dirty="0"/>
              <a:t>feature can be engineered into </a:t>
            </a:r>
            <a:r>
              <a:rPr lang="en-US" b="1" dirty="0" err="1"/>
              <a:t>Car_Model</a:t>
            </a:r>
            <a:r>
              <a:rPr lang="en-US" dirty="0"/>
              <a:t> and </a:t>
            </a:r>
            <a:r>
              <a:rPr lang="en-US" b="1" dirty="0" err="1"/>
              <a:t>Car_Manufacturer</a:t>
            </a:r>
            <a:r>
              <a:rPr lang="en-US" dirty="0"/>
              <a:t>.</a:t>
            </a:r>
          </a:p>
          <a:p>
            <a:pPr marL="171450" lvl="0" indent="-171450" algn="l" rtl="0">
              <a:spcBef>
                <a:spcPts val="0"/>
              </a:spcBef>
              <a:spcAft>
                <a:spcPts val="0"/>
              </a:spcAft>
              <a:buFontTx/>
              <a:buChar char="-"/>
            </a:pPr>
            <a:endParaRPr lang="en-US" dirty="0"/>
          </a:p>
          <a:p>
            <a:pPr marL="0" lvl="0" indent="0" algn="l" rtl="0">
              <a:spcBef>
                <a:spcPts val="0"/>
              </a:spcBef>
              <a:spcAft>
                <a:spcPts val="0"/>
              </a:spcAft>
              <a:buNone/>
            </a:pPr>
            <a:r>
              <a:rPr lang="en-US" dirty="0"/>
              <a:t>Example: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solidFill>
                  <a:schemeClr val="tx2">
                    <a:lumMod val="40000"/>
                    <a:lumOff val="60000"/>
                  </a:schemeClr>
                </a:solidFill>
              </a:rPr>
              <a:t>alfa-</a:t>
            </a:r>
            <a:r>
              <a:rPr lang="en-US" b="1" dirty="0" err="1">
                <a:solidFill>
                  <a:schemeClr val="tx2">
                    <a:lumMod val="40000"/>
                    <a:lumOff val="60000"/>
                  </a:schemeClr>
                </a:solidFill>
              </a:rPr>
              <a:t>romero</a:t>
            </a:r>
            <a:r>
              <a:rPr lang="en-US" b="1" dirty="0"/>
              <a:t> </a:t>
            </a:r>
            <a:r>
              <a:rPr lang="en-US" b="1" dirty="0" err="1">
                <a:solidFill>
                  <a:schemeClr val="accent2">
                    <a:lumMod val="40000"/>
                    <a:lumOff val="60000"/>
                  </a:schemeClr>
                </a:solidFill>
              </a:rPr>
              <a:t>Quadrifoglio</a:t>
            </a:r>
            <a:endParaRPr lang="en-US" b="1" dirty="0">
              <a:solidFill>
                <a:schemeClr val="accent2">
                  <a:lumMod val="40000"/>
                  <a:lumOff val="60000"/>
                </a:schemeClr>
              </a:solidFill>
            </a:endParaRPr>
          </a:p>
          <a:p>
            <a:pPr marL="0" lvl="0" indent="0" algn="l" rtl="0">
              <a:spcBef>
                <a:spcPts val="0"/>
              </a:spcBef>
              <a:spcAft>
                <a:spcPts val="0"/>
              </a:spcAft>
              <a:buNone/>
            </a:pPr>
            <a:endParaRPr lang="en-US" b="1" dirty="0">
              <a:solidFill>
                <a:schemeClr val="accent2">
                  <a:lumMod val="40000"/>
                  <a:lumOff val="60000"/>
                </a:schemeClr>
              </a:solidFill>
            </a:endParaRPr>
          </a:p>
          <a:p>
            <a:pPr marL="0" lvl="0" indent="0" algn="l" rtl="0">
              <a:spcBef>
                <a:spcPts val="0"/>
              </a:spcBef>
              <a:spcAft>
                <a:spcPts val="0"/>
              </a:spcAft>
              <a:buNone/>
            </a:pPr>
            <a:endParaRPr lang="en-US" b="1" dirty="0">
              <a:solidFill>
                <a:schemeClr val="accent2">
                  <a:lumMod val="40000"/>
                  <a:lumOff val="60000"/>
                </a:schemeClr>
              </a:solidFill>
            </a:endParaRPr>
          </a:p>
          <a:p>
            <a:pPr marL="0" lvl="0" indent="0" algn="l" rtl="0">
              <a:spcBef>
                <a:spcPts val="0"/>
              </a:spcBef>
              <a:spcAft>
                <a:spcPts val="0"/>
              </a:spcAft>
              <a:buNone/>
            </a:pPr>
            <a:endParaRPr lang="en-US" b="1" dirty="0">
              <a:solidFill>
                <a:schemeClr val="accent2">
                  <a:lumMod val="40000"/>
                  <a:lumOff val="60000"/>
                </a:schemeClr>
              </a:solidFill>
            </a:endParaRPr>
          </a:p>
          <a:p>
            <a:pPr marL="0" lvl="0" indent="0" algn="l" rtl="0">
              <a:spcBef>
                <a:spcPts val="0"/>
              </a:spcBef>
              <a:spcAft>
                <a:spcPts val="0"/>
              </a:spcAft>
              <a:buNone/>
            </a:pPr>
            <a:endParaRPr lang="en-US" b="1" dirty="0">
              <a:solidFill>
                <a:schemeClr val="accent2">
                  <a:lumMod val="40000"/>
                  <a:lumOff val="60000"/>
                </a:schemeClr>
              </a:solidFill>
            </a:endParaRPr>
          </a:p>
          <a:p>
            <a:pPr marL="0" lvl="0" indent="0" algn="l" rtl="0">
              <a:spcBef>
                <a:spcPts val="0"/>
              </a:spcBef>
              <a:spcAft>
                <a:spcPts val="0"/>
              </a:spcAft>
              <a:buNone/>
            </a:pPr>
            <a:endParaRPr lang="en-US" b="1" dirty="0">
              <a:solidFill>
                <a:schemeClr val="accent2">
                  <a:lumMod val="40000"/>
                  <a:lumOff val="60000"/>
                </a:schemeClr>
              </a:solidFill>
            </a:endParaRPr>
          </a:p>
          <a:p>
            <a:pPr marL="171450" lvl="0" indent="-171450" algn="l" rtl="0">
              <a:spcBef>
                <a:spcPts val="0"/>
              </a:spcBef>
              <a:spcAft>
                <a:spcPts val="0"/>
              </a:spcAft>
              <a:buFontTx/>
              <a:buChar char="-"/>
            </a:pPr>
            <a:r>
              <a:rPr lang="en-US" dirty="0">
                <a:solidFill>
                  <a:schemeClr val="bg1"/>
                </a:solidFill>
              </a:rPr>
              <a:t>Fixed a number of </a:t>
            </a:r>
            <a:r>
              <a:rPr lang="en-US" b="1" dirty="0" err="1">
                <a:solidFill>
                  <a:schemeClr val="bg1"/>
                </a:solidFill>
              </a:rPr>
              <a:t>Car_Manufacturer</a:t>
            </a:r>
            <a:r>
              <a:rPr lang="en-US" dirty="0">
                <a:solidFill>
                  <a:schemeClr val="bg1"/>
                </a:solidFill>
              </a:rPr>
              <a:t> misspellings such as “</a:t>
            </a:r>
            <a:r>
              <a:rPr lang="en-US" dirty="0" err="1">
                <a:solidFill>
                  <a:schemeClr val="bg1"/>
                </a:solidFill>
              </a:rPr>
              <a:t>maxda</a:t>
            </a:r>
            <a:r>
              <a:rPr lang="en-US" dirty="0">
                <a:solidFill>
                  <a:schemeClr val="bg1"/>
                </a:solidFill>
              </a:rPr>
              <a:t>” , “</a:t>
            </a:r>
            <a:r>
              <a:rPr lang="en-US" dirty="0" err="1">
                <a:solidFill>
                  <a:schemeClr val="bg1"/>
                </a:solidFill>
              </a:rPr>
              <a:t>vokswagen</a:t>
            </a:r>
            <a:r>
              <a:rPr lang="en-US" dirty="0">
                <a:solidFill>
                  <a:schemeClr val="bg1"/>
                </a:solidFill>
              </a:rPr>
              <a:t>”, “</a:t>
            </a:r>
            <a:r>
              <a:rPr lang="en-US" dirty="0" err="1">
                <a:solidFill>
                  <a:schemeClr val="bg1"/>
                </a:solidFill>
              </a:rPr>
              <a:t>toyouta</a:t>
            </a:r>
            <a:r>
              <a:rPr lang="en-US" dirty="0">
                <a:solidFill>
                  <a:schemeClr val="bg1"/>
                </a:solidFill>
              </a:rPr>
              <a:t>”, etc..</a:t>
            </a:r>
          </a:p>
          <a:p>
            <a:pPr marL="171450" lvl="0" indent="-171450" algn="l" rtl="0">
              <a:spcBef>
                <a:spcPts val="0"/>
              </a:spcBef>
              <a:spcAft>
                <a:spcPts val="0"/>
              </a:spcAft>
              <a:buFontTx/>
              <a:buChar char="-"/>
            </a:pPr>
            <a:endParaRPr lang="en-US" dirty="0">
              <a:solidFill>
                <a:schemeClr val="bg1"/>
              </a:solidFill>
            </a:endParaRPr>
          </a:p>
          <a:p>
            <a:pPr marL="171450" lvl="0" indent="-171450" algn="l" rtl="0">
              <a:spcBef>
                <a:spcPts val="0"/>
              </a:spcBef>
              <a:spcAft>
                <a:spcPts val="0"/>
              </a:spcAft>
              <a:buFontTx/>
              <a:buChar char="-"/>
            </a:pPr>
            <a:r>
              <a:rPr lang="en-US" dirty="0">
                <a:solidFill>
                  <a:schemeClr val="bg1"/>
                </a:solidFill>
              </a:rPr>
              <a:t>Fixed Audi car model “100 ls” and “100ls” by stripping the whitespace.</a:t>
            </a:r>
          </a:p>
        </p:txBody>
      </p:sp>
      <p:sp>
        <p:nvSpPr>
          <p:cNvPr id="2" name="Rectangle 1">
            <a:extLst>
              <a:ext uri="{FF2B5EF4-FFF2-40B4-BE49-F238E27FC236}">
                <a16:creationId xmlns:a16="http://schemas.microsoft.com/office/drawing/2014/main" id="{51E3A98A-79A9-417A-BB6E-69605C93ABDE}"/>
              </a:ext>
            </a:extLst>
          </p:cNvPr>
          <p:cNvSpPr/>
          <p:nvPr/>
        </p:nvSpPr>
        <p:spPr>
          <a:xfrm>
            <a:off x="2634143" y="2617353"/>
            <a:ext cx="6304326" cy="1514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855;p50">
            <a:extLst>
              <a:ext uri="{FF2B5EF4-FFF2-40B4-BE49-F238E27FC236}">
                <a16:creationId xmlns:a16="http://schemas.microsoft.com/office/drawing/2014/main" id="{71C50741-76F8-4959-A8E5-4F395E1777B5}"/>
              </a:ext>
            </a:extLst>
          </p:cNvPr>
          <p:cNvSpPr txBox="1"/>
          <p:nvPr/>
        </p:nvSpPr>
        <p:spPr>
          <a:xfrm>
            <a:off x="2634142" y="2625768"/>
            <a:ext cx="6304327" cy="15142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dirty="0">
                <a:solidFill>
                  <a:schemeClr val="accent6"/>
                </a:solidFill>
                <a:latin typeface="Overpass Mono"/>
                <a:ea typeface="Overpass Mono"/>
                <a:cs typeface="Overpass Mono"/>
                <a:sym typeface="Overpass Mono"/>
              </a:rPr>
              <a:t># Splitting </a:t>
            </a:r>
            <a:r>
              <a:rPr lang="en-US" sz="1000" b="1" u="sng" dirty="0" err="1">
                <a:solidFill>
                  <a:schemeClr val="accent6"/>
                </a:solidFill>
                <a:latin typeface="Overpass Mono"/>
                <a:ea typeface="Overpass Mono"/>
                <a:cs typeface="Overpass Mono"/>
                <a:sym typeface="Overpass Mono"/>
              </a:rPr>
              <a:t>Car_Name</a:t>
            </a:r>
            <a:r>
              <a:rPr lang="en-US" sz="1000" b="1" dirty="0">
                <a:solidFill>
                  <a:schemeClr val="accent6"/>
                </a:solidFill>
                <a:latin typeface="Overpass Mono"/>
                <a:ea typeface="Overpass Mono"/>
                <a:cs typeface="Overpass Mono"/>
                <a:sym typeface="Overpass Mono"/>
              </a:rPr>
              <a:t> into </a:t>
            </a:r>
            <a:r>
              <a:rPr lang="en-US" sz="1000" b="1" u="sng" dirty="0" err="1">
                <a:solidFill>
                  <a:schemeClr val="accent6"/>
                </a:solidFill>
                <a:latin typeface="Overpass Mono"/>
                <a:ea typeface="Overpass Mono"/>
                <a:cs typeface="Overpass Mono"/>
                <a:sym typeface="Overpass Mono"/>
              </a:rPr>
              <a:t>Car_Manufacturer</a:t>
            </a:r>
            <a:r>
              <a:rPr lang="en-US" sz="1000" b="1" dirty="0">
                <a:solidFill>
                  <a:schemeClr val="accent6"/>
                </a:solidFill>
                <a:latin typeface="Overpass Mono"/>
                <a:ea typeface="Overpass Mono"/>
                <a:cs typeface="Overpass Mono"/>
                <a:sym typeface="Overpass Mono"/>
              </a:rPr>
              <a:t> and </a:t>
            </a:r>
            <a:r>
              <a:rPr lang="en-US" sz="1000" b="1" u="sng" dirty="0" err="1">
                <a:solidFill>
                  <a:schemeClr val="accent6"/>
                </a:solidFill>
                <a:latin typeface="Overpass Mono"/>
                <a:ea typeface="Overpass Mono"/>
                <a:cs typeface="Overpass Mono"/>
                <a:sym typeface="Overpass Mono"/>
              </a:rPr>
              <a:t>Car_Model</a:t>
            </a:r>
            <a:r>
              <a:rPr lang="en-US" sz="1000" b="1" dirty="0">
                <a:solidFill>
                  <a:schemeClr val="accent6"/>
                </a:solidFill>
                <a:latin typeface="Overpass Mono"/>
                <a:ea typeface="Overpass Mono"/>
                <a:cs typeface="Overpass Mono"/>
                <a:sym typeface="Overpass Mono"/>
              </a:rPr>
              <a:t> </a:t>
            </a:r>
            <a:endParaRPr sz="1000" b="1" dirty="0">
              <a:solidFill>
                <a:schemeClr val="accent6"/>
              </a:solidFill>
              <a:latin typeface="Overpass Mono"/>
              <a:ea typeface="Overpass Mono"/>
              <a:cs typeface="Overpass Mono"/>
              <a:sym typeface="Overpass Mono"/>
            </a:endParaRP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a:p>
            <a:r>
              <a:rPr lang="en-US" sz="800" b="1" dirty="0" err="1">
                <a:solidFill>
                  <a:schemeClr val="tx1"/>
                </a:solidFill>
                <a:effectLst/>
                <a:latin typeface="Courier New" panose="02070309020205020404" pitchFamily="49" charset="0"/>
              </a:rPr>
              <a:t>car_manufacturer</a:t>
            </a:r>
            <a:r>
              <a:rPr lang="en-US" sz="800" b="1" dirty="0">
                <a:solidFill>
                  <a:schemeClr val="tx1"/>
                </a:solidFill>
                <a:effectLst/>
                <a:latin typeface="Courier New" panose="02070309020205020404" pitchFamily="49" charset="0"/>
              </a:rPr>
              <a:t> = </a:t>
            </a:r>
            <a:r>
              <a:rPr lang="en-US" sz="800" b="1" dirty="0" err="1">
                <a:solidFill>
                  <a:schemeClr val="tx1"/>
                </a:solidFill>
                <a:effectLst/>
                <a:latin typeface="Courier New" panose="02070309020205020404" pitchFamily="49" charset="0"/>
              </a:rPr>
              <a:t>pd.Series</a:t>
            </a:r>
            <a:r>
              <a:rPr lang="en-US" sz="800" b="1" dirty="0">
                <a:solidFill>
                  <a:schemeClr val="tx1"/>
                </a:solidFill>
                <a:effectLst/>
                <a:latin typeface="Courier New" panose="02070309020205020404" pitchFamily="49" charset="0"/>
              </a:rPr>
              <a:t>(ds1["</a:t>
            </a:r>
            <a:r>
              <a:rPr lang="en-US" sz="800" b="1" dirty="0" err="1">
                <a:solidFill>
                  <a:srgbClr val="C00000"/>
                </a:solidFill>
                <a:effectLst/>
                <a:latin typeface="Courier New" panose="02070309020205020404" pitchFamily="49" charset="0"/>
              </a:rPr>
              <a:t>Car_Name</a:t>
            </a:r>
            <a:r>
              <a:rPr lang="en-US" sz="800" b="1" dirty="0">
                <a:solidFill>
                  <a:schemeClr val="tx1"/>
                </a:solidFill>
                <a:effectLst/>
                <a:latin typeface="Courier New" panose="02070309020205020404" pitchFamily="49" charset="0"/>
              </a:rPr>
              <a:t>"].map(</a:t>
            </a:r>
            <a:r>
              <a:rPr lang="en-US" sz="800" b="1" dirty="0">
                <a:solidFill>
                  <a:schemeClr val="bg2">
                    <a:lumMod val="50000"/>
                  </a:schemeClr>
                </a:solidFill>
                <a:effectLst/>
                <a:latin typeface="Courier New" panose="02070309020205020404" pitchFamily="49" charset="0"/>
              </a:rPr>
              <a:t>lambda</a:t>
            </a:r>
            <a:r>
              <a:rPr lang="en-US" sz="800" b="1" dirty="0">
                <a:solidFill>
                  <a:schemeClr val="tx1"/>
                </a:solidFill>
                <a:effectLst/>
                <a:latin typeface="Courier New" panose="02070309020205020404" pitchFamily="49" charset="0"/>
              </a:rPr>
              <a:t> x:x.split(" ")[0]),name="</a:t>
            </a:r>
            <a:r>
              <a:rPr lang="en-US" sz="800" b="1" dirty="0" err="1">
                <a:solidFill>
                  <a:srgbClr val="C00000"/>
                </a:solidFill>
                <a:effectLst/>
                <a:latin typeface="Courier New" panose="02070309020205020404" pitchFamily="49" charset="0"/>
              </a:rPr>
              <a:t>Car_Manufacturer</a:t>
            </a:r>
            <a:r>
              <a:rPr lang="en-US" sz="800" b="1" dirty="0">
                <a:solidFill>
                  <a:schemeClr val="tx1"/>
                </a:solidFill>
                <a:effectLst/>
                <a:latin typeface="Courier New" panose="02070309020205020404" pitchFamily="49" charset="0"/>
              </a:rPr>
              <a:t>")</a:t>
            </a:r>
          </a:p>
          <a:p>
            <a:endParaRPr lang="en-US" sz="800" b="1" dirty="0">
              <a:solidFill>
                <a:schemeClr val="tx1"/>
              </a:solidFill>
              <a:effectLst/>
              <a:latin typeface="Courier New" panose="02070309020205020404" pitchFamily="49" charset="0"/>
            </a:endParaRPr>
          </a:p>
          <a:p>
            <a:r>
              <a:rPr lang="en-US" sz="800" b="1" dirty="0" err="1">
                <a:solidFill>
                  <a:schemeClr val="tx1"/>
                </a:solidFill>
                <a:effectLst/>
                <a:latin typeface="Courier New" panose="02070309020205020404" pitchFamily="49" charset="0"/>
              </a:rPr>
              <a:t>car_model</a:t>
            </a:r>
            <a:r>
              <a:rPr lang="en-US" sz="800" b="1" dirty="0">
                <a:solidFill>
                  <a:schemeClr val="tx1"/>
                </a:solidFill>
                <a:effectLst/>
                <a:latin typeface="Courier New" panose="02070309020205020404" pitchFamily="49" charset="0"/>
              </a:rPr>
              <a:t> = </a:t>
            </a:r>
            <a:r>
              <a:rPr lang="en-US" sz="800" b="1" dirty="0" err="1">
                <a:solidFill>
                  <a:schemeClr val="tx1"/>
                </a:solidFill>
                <a:effectLst/>
                <a:latin typeface="Courier New" panose="02070309020205020404" pitchFamily="49" charset="0"/>
              </a:rPr>
              <a:t>pd.Series</a:t>
            </a:r>
            <a:r>
              <a:rPr lang="en-US" sz="800" b="1" dirty="0">
                <a:solidFill>
                  <a:schemeClr val="tx1"/>
                </a:solidFill>
                <a:effectLst/>
                <a:latin typeface="Courier New" panose="02070309020205020404" pitchFamily="49" charset="0"/>
              </a:rPr>
              <a:t>(ds1["</a:t>
            </a:r>
            <a:r>
              <a:rPr lang="en-US" sz="800" b="1" dirty="0" err="1">
                <a:solidFill>
                  <a:srgbClr val="C00000"/>
                </a:solidFill>
                <a:effectLst/>
                <a:latin typeface="Courier New" panose="02070309020205020404" pitchFamily="49" charset="0"/>
              </a:rPr>
              <a:t>Car_Name</a:t>
            </a:r>
            <a:r>
              <a:rPr lang="en-US" sz="800" b="1" dirty="0">
                <a:solidFill>
                  <a:schemeClr val="tx1"/>
                </a:solidFill>
                <a:effectLst/>
                <a:latin typeface="Courier New" panose="02070309020205020404" pitchFamily="49" charset="0"/>
              </a:rPr>
              <a:t>"].map(</a:t>
            </a:r>
            <a:r>
              <a:rPr lang="en-US" sz="800" b="1" dirty="0">
                <a:solidFill>
                  <a:schemeClr val="bg2">
                    <a:lumMod val="50000"/>
                  </a:schemeClr>
                </a:solidFill>
                <a:effectLst/>
                <a:latin typeface="Courier New" panose="02070309020205020404" pitchFamily="49" charset="0"/>
              </a:rPr>
              <a:t>lambda</a:t>
            </a:r>
            <a:r>
              <a:rPr lang="en-US" sz="800" b="1" dirty="0">
                <a:solidFill>
                  <a:schemeClr val="tx1"/>
                </a:solidFill>
                <a:effectLst/>
                <a:latin typeface="Courier New" panose="02070309020205020404" pitchFamily="49" charset="0"/>
              </a:rPr>
              <a:t> x:" ".join(</a:t>
            </a:r>
            <a:r>
              <a:rPr lang="en-US" sz="800" b="1" dirty="0" err="1">
                <a:solidFill>
                  <a:schemeClr val="tx1"/>
                </a:solidFill>
                <a:effectLst/>
                <a:latin typeface="Courier New" panose="02070309020205020404" pitchFamily="49" charset="0"/>
              </a:rPr>
              <a:t>x.split</a:t>
            </a:r>
            <a:r>
              <a:rPr lang="en-US" sz="800" b="1" dirty="0">
                <a:solidFill>
                  <a:schemeClr val="tx1"/>
                </a:solidFill>
                <a:effectLst/>
                <a:latin typeface="Courier New" panose="02070309020205020404" pitchFamily="49" charset="0"/>
              </a:rPr>
              <a:t>(" ")[1:])),name="</a:t>
            </a:r>
            <a:r>
              <a:rPr lang="en-US" sz="800" b="1" dirty="0" err="1">
                <a:solidFill>
                  <a:srgbClr val="C00000"/>
                </a:solidFill>
                <a:effectLst/>
                <a:latin typeface="Courier New" panose="02070309020205020404" pitchFamily="49" charset="0"/>
              </a:rPr>
              <a:t>Car_Model</a:t>
            </a:r>
            <a:r>
              <a:rPr lang="en-US" sz="800" b="1" dirty="0">
                <a:solidFill>
                  <a:schemeClr val="tx1"/>
                </a:solidFill>
                <a:effectLst/>
                <a:latin typeface="Courier New" panose="02070309020205020404" pitchFamily="49" charset="0"/>
              </a:rPr>
              <a:t>")</a:t>
            </a:r>
          </a:p>
          <a:p>
            <a:endParaRPr lang="en-US" sz="800" b="1" dirty="0">
              <a:solidFill>
                <a:schemeClr val="tx1"/>
              </a:solidFill>
              <a:effectLst/>
              <a:latin typeface="Courier New" panose="02070309020205020404" pitchFamily="49" charset="0"/>
            </a:endParaRPr>
          </a:p>
          <a:p>
            <a:r>
              <a:rPr lang="en-US" sz="800" b="1" dirty="0">
                <a:solidFill>
                  <a:schemeClr val="tx1"/>
                </a:solidFill>
                <a:effectLst/>
                <a:latin typeface="Courier New" panose="02070309020205020404" pitchFamily="49" charset="0"/>
              </a:rPr>
              <a:t>df = </a:t>
            </a:r>
            <a:r>
              <a:rPr lang="en-US" sz="800" b="1" dirty="0" err="1">
                <a:solidFill>
                  <a:schemeClr val="tx1"/>
                </a:solidFill>
                <a:effectLst/>
                <a:latin typeface="Courier New" panose="02070309020205020404" pitchFamily="49" charset="0"/>
              </a:rPr>
              <a:t>pd.concat</a:t>
            </a:r>
            <a:r>
              <a:rPr lang="en-US" sz="800" b="1" dirty="0">
                <a:solidFill>
                  <a:schemeClr val="tx1"/>
                </a:solidFill>
                <a:effectLst/>
                <a:latin typeface="Courier New" panose="02070309020205020404" pitchFamily="49" charset="0"/>
              </a:rPr>
              <a:t>([car_manufacturer,car_model,ds1],axis=1)</a:t>
            </a:r>
          </a:p>
          <a:p>
            <a:endParaRPr lang="en-US" sz="800" b="1" dirty="0">
              <a:solidFill>
                <a:schemeClr val="tx1"/>
              </a:solidFill>
              <a:effectLst/>
              <a:latin typeface="Courier New" panose="02070309020205020404" pitchFamily="49" charset="0"/>
            </a:endParaRPr>
          </a:p>
          <a:p>
            <a:r>
              <a:rPr lang="en-US" sz="800" b="1" dirty="0" err="1">
                <a:solidFill>
                  <a:schemeClr val="tx1"/>
                </a:solidFill>
                <a:effectLst/>
                <a:latin typeface="Courier New" panose="02070309020205020404" pitchFamily="49" charset="0"/>
              </a:rPr>
              <a:t>df.drop</a:t>
            </a:r>
            <a:r>
              <a:rPr lang="en-US" sz="800" b="1" dirty="0">
                <a:solidFill>
                  <a:schemeClr val="tx1"/>
                </a:solidFill>
                <a:effectLst/>
                <a:latin typeface="Courier New" panose="02070309020205020404" pitchFamily="49" charset="0"/>
              </a:rPr>
              <a:t>(columns="</a:t>
            </a:r>
            <a:r>
              <a:rPr lang="en-US" sz="800" b="1" dirty="0">
                <a:solidFill>
                  <a:srgbClr val="C00000"/>
                </a:solidFill>
                <a:effectLst/>
                <a:latin typeface="Courier New" panose="02070309020205020404" pitchFamily="49" charset="0"/>
              </a:rPr>
              <a:t>Car_Name</a:t>
            </a:r>
            <a:r>
              <a:rPr lang="en-US" sz="800" b="1" dirty="0">
                <a:solidFill>
                  <a:schemeClr val="tx1"/>
                </a:solidFill>
                <a:effectLst/>
                <a:latin typeface="Courier New" panose="02070309020205020404" pitchFamily="49" charset="0"/>
              </a:rPr>
              <a:t>",</a:t>
            </a:r>
            <a:r>
              <a:rPr lang="en-US" sz="800" b="1" dirty="0" err="1">
                <a:solidFill>
                  <a:schemeClr val="tx1"/>
                </a:solidFill>
                <a:effectLst/>
                <a:latin typeface="Courier New" panose="02070309020205020404" pitchFamily="49" charset="0"/>
              </a:rPr>
              <a:t>inplace</a:t>
            </a:r>
            <a:r>
              <a:rPr lang="en-US" sz="800" b="1" dirty="0">
                <a:solidFill>
                  <a:schemeClr val="tx1"/>
                </a:solidFill>
                <a:effectLst/>
                <a:latin typeface="Courier New" panose="02070309020205020404" pitchFamily="49" charset="0"/>
              </a:rPr>
              <a:t>=True)</a:t>
            </a:r>
          </a:p>
          <a:p>
            <a:pPr marL="0" lvl="0" indent="0" algn="l" rtl="0">
              <a:spcBef>
                <a:spcPts val="0"/>
              </a:spcBef>
              <a:spcAft>
                <a:spcPts val="0"/>
              </a:spcAft>
              <a:buNone/>
            </a:pPr>
            <a:endParaRPr b="1" dirty="0">
              <a:solidFill>
                <a:schemeClr val="dk1"/>
              </a:solidFill>
              <a:latin typeface="Overpass Mono"/>
              <a:ea typeface="Overpass Mono"/>
              <a:cs typeface="Overpass Mono"/>
              <a:sym typeface="Overpass Mono"/>
            </a:endParaRPr>
          </a:p>
        </p:txBody>
      </p:sp>
      <p:grpSp>
        <p:nvGrpSpPr>
          <p:cNvPr id="6" name="Group 5">
            <a:extLst>
              <a:ext uri="{FF2B5EF4-FFF2-40B4-BE49-F238E27FC236}">
                <a16:creationId xmlns:a16="http://schemas.microsoft.com/office/drawing/2014/main" id="{A2AC8121-5760-4E3F-B4D4-A6C905787CDB}"/>
              </a:ext>
            </a:extLst>
          </p:cNvPr>
          <p:cNvGrpSpPr/>
          <p:nvPr/>
        </p:nvGrpSpPr>
        <p:grpSpPr>
          <a:xfrm>
            <a:off x="663314" y="3443673"/>
            <a:ext cx="1714968" cy="591668"/>
            <a:chOff x="663314" y="2873229"/>
            <a:chExt cx="1714968" cy="591668"/>
          </a:xfrm>
        </p:grpSpPr>
        <p:sp>
          <p:nvSpPr>
            <p:cNvPr id="3" name="Left Brace 2">
              <a:extLst>
                <a:ext uri="{FF2B5EF4-FFF2-40B4-BE49-F238E27FC236}">
                  <a16:creationId xmlns:a16="http://schemas.microsoft.com/office/drawing/2014/main" id="{01EAFD5F-AC32-44A8-9293-C8C44858E817}"/>
                </a:ext>
              </a:extLst>
            </p:cNvPr>
            <p:cNvSpPr/>
            <p:nvPr/>
          </p:nvSpPr>
          <p:spPr>
            <a:xfrm rot="16200000">
              <a:off x="1094764" y="2608975"/>
              <a:ext cx="176169" cy="704678"/>
            </a:xfrm>
            <a:prstGeom prst="leftBrac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FDB688CF-0E86-46C3-81BA-7B943D48E13F}"/>
                </a:ext>
              </a:extLst>
            </p:cNvPr>
            <p:cNvSpPr/>
            <p:nvPr/>
          </p:nvSpPr>
          <p:spPr>
            <a:xfrm rot="16200000">
              <a:off x="1909910" y="2581027"/>
              <a:ext cx="176169" cy="760574"/>
            </a:xfrm>
            <a:prstGeom prst="leftBrace">
              <a:avLst/>
            </a:prstGeom>
            <a:ln>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B527BD7-E703-4B52-A68A-225610755D4E}"/>
                </a:ext>
              </a:extLst>
            </p:cNvPr>
            <p:cNvSpPr txBox="1"/>
            <p:nvPr/>
          </p:nvSpPr>
          <p:spPr>
            <a:xfrm>
              <a:off x="1711697" y="3049399"/>
              <a:ext cx="572593" cy="415498"/>
            </a:xfrm>
            <a:prstGeom prst="rect">
              <a:avLst/>
            </a:prstGeom>
            <a:noFill/>
          </p:spPr>
          <p:txBody>
            <a:bodyPr wrap="none" rtlCol="0">
              <a:spAutoFit/>
            </a:bodyPr>
            <a:lstStyle/>
            <a:p>
              <a:pPr algn="ctr"/>
              <a:r>
                <a:rPr lang="en-US" sz="1050" b="1" dirty="0">
                  <a:solidFill>
                    <a:schemeClr val="accent2">
                      <a:lumMod val="40000"/>
                      <a:lumOff val="60000"/>
                    </a:schemeClr>
                  </a:solidFill>
                </a:rPr>
                <a:t>Car</a:t>
              </a:r>
              <a:br>
                <a:rPr lang="en-US" sz="1050" b="1" dirty="0">
                  <a:solidFill>
                    <a:schemeClr val="accent2">
                      <a:lumMod val="40000"/>
                      <a:lumOff val="60000"/>
                    </a:schemeClr>
                  </a:solidFill>
                </a:rPr>
              </a:br>
              <a:r>
                <a:rPr lang="en-US" sz="1050" b="1" dirty="0">
                  <a:solidFill>
                    <a:schemeClr val="accent2">
                      <a:lumMod val="40000"/>
                      <a:lumOff val="60000"/>
                    </a:schemeClr>
                  </a:solidFill>
                </a:rPr>
                <a:t>Model</a:t>
              </a:r>
            </a:p>
          </p:txBody>
        </p:sp>
        <p:sp>
          <p:nvSpPr>
            <p:cNvPr id="9" name="TextBox 8">
              <a:extLst>
                <a:ext uri="{FF2B5EF4-FFF2-40B4-BE49-F238E27FC236}">
                  <a16:creationId xmlns:a16="http://schemas.microsoft.com/office/drawing/2014/main" id="{0782800D-3CB0-4E68-B711-22B4F2277261}"/>
                </a:ext>
              </a:extLst>
            </p:cNvPr>
            <p:cNvSpPr txBox="1"/>
            <p:nvPr/>
          </p:nvSpPr>
          <p:spPr>
            <a:xfrm>
              <a:off x="663314" y="3045205"/>
              <a:ext cx="1039067" cy="415498"/>
            </a:xfrm>
            <a:prstGeom prst="rect">
              <a:avLst/>
            </a:prstGeom>
            <a:noFill/>
          </p:spPr>
          <p:txBody>
            <a:bodyPr wrap="none" rtlCol="0">
              <a:spAutoFit/>
            </a:bodyPr>
            <a:lstStyle/>
            <a:p>
              <a:pPr algn="ctr"/>
              <a:r>
                <a:rPr lang="en-US" sz="1050" b="1" dirty="0">
                  <a:solidFill>
                    <a:schemeClr val="tx2">
                      <a:lumMod val="40000"/>
                      <a:lumOff val="60000"/>
                    </a:schemeClr>
                  </a:solidFill>
                </a:rPr>
                <a:t>Car</a:t>
              </a:r>
            </a:p>
            <a:p>
              <a:pPr algn="ctr"/>
              <a:r>
                <a:rPr lang="en-US" sz="1050" b="1" dirty="0">
                  <a:solidFill>
                    <a:schemeClr val="tx2">
                      <a:lumMod val="40000"/>
                      <a:lumOff val="60000"/>
                    </a:schemeClr>
                  </a:solidFill>
                </a:rPr>
                <a:t>Manufacturer</a:t>
              </a:r>
            </a:p>
          </p:txBody>
        </p:sp>
      </p:grpSp>
      <p:sp>
        <p:nvSpPr>
          <p:cNvPr id="11" name="Left Brace 10">
            <a:extLst>
              <a:ext uri="{FF2B5EF4-FFF2-40B4-BE49-F238E27FC236}">
                <a16:creationId xmlns:a16="http://schemas.microsoft.com/office/drawing/2014/main" id="{B7A8E49A-02B1-4159-8882-CB749F92EF0D}"/>
              </a:ext>
            </a:extLst>
          </p:cNvPr>
          <p:cNvSpPr/>
          <p:nvPr/>
        </p:nvSpPr>
        <p:spPr>
          <a:xfrm rot="5400000">
            <a:off x="1514385" y="2344641"/>
            <a:ext cx="176169" cy="155162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E2A7FDA-E3FA-4DC6-A7F5-660394BF4C29}"/>
              </a:ext>
            </a:extLst>
          </p:cNvPr>
          <p:cNvSpPr txBox="1"/>
          <p:nvPr/>
        </p:nvSpPr>
        <p:spPr>
          <a:xfrm>
            <a:off x="1318991" y="2589487"/>
            <a:ext cx="553357" cy="415498"/>
          </a:xfrm>
          <a:prstGeom prst="rect">
            <a:avLst/>
          </a:prstGeom>
          <a:noFill/>
        </p:spPr>
        <p:txBody>
          <a:bodyPr wrap="none" rtlCol="0">
            <a:spAutoFit/>
          </a:bodyPr>
          <a:lstStyle/>
          <a:p>
            <a:pPr algn="ctr"/>
            <a:r>
              <a:rPr lang="en-US" sz="1050" b="1" dirty="0">
                <a:solidFill>
                  <a:schemeClr val="bg1"/>
                </a:solidFill>
              </a:rPr>
              <a:t>Car</a:t>
            </a:r>
            <a:br>
              <a:rPr lang="en-US" sz="1050" b="1" dirty="0">
                <a:solidFill>
                  <a:schemeClr val="bg1"/>
                </a:solidFill>
              </a:rPr>
            </a:br>
            <a:r>
              <a:rPr lang="en-US" sz="1050" b="1" dirty="0">
                <a:solidFill>
                  <a:schemeClr val="bg1"/>
                </a:solidFill>
              </a:rPr>
              <a:t>Name</a:t>
            </a:r>
          </a:p>
        </p:txBody>
      </p:sp>
    </p:spTree>
    <p:extLst>
      <p:ext uri="{BB962C8B-B14F-4D97-AF65-F5344CB8AC3E}">
        <p14:creationId xmlns:p14="http://schemas.microsoft.com/office/powerpoint/2010/main" val="236038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Anaylsis</a:t>
            </a:r>
            <a:endParaRPr dirty="0"/>
          </a:p>
        </p:txBody>
      </p:sp>
      <p:sp>
        <p:nvSpPr>
          <p:cNvPr id="2" name="Rectangle 1">
            <a:extLst>
              <a:ext uri="{FF2B5EF4-FFF2-40B4-BE49-F238E27FC236}">
                <a16:creationId xmlns:a16="http://schemas.microsoft.com/office/drawing/2014/main" id="{4FD894F9-3819-422A-98D5-53D7F0F10209}"/>
              </a:ext>
            </a:extLst>
          </p:cNvPr>
          <p:cNvSpPr/>
          <p:nvPr/>
        </p:nvSpPr>
        <p:spPr>
          <a:xfrm>
            <a:off x="2093053" y="1124125"/>
            <a:ext cx="4936922" cy="401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FC2D542F-2B97-4B56-B583-6B372BD8F30C}"/>
              </a:ext>
            </a:extLst>
          </p:cNvPr>
          <p:cNvPicPr>
            <a:picLocks noChangeAspect="1"/>
          </p:cNvPicPr>
          <p:nvPr/>
        </p:nvPicPr>
        <p:blipFill>
          <a:blip r:embed="rId3"/>
          <a:stretch>
            <a:fillRect/>
          </a:stretch>
        </p:blipFill>
        <p:spPr>
          <a:xfrm>
            <a:off x="2422139" y="1600287"/>
            <a:ext cx="4299722" cy="3049334"/>
          </a:xfrm>
          <a:prstGeom prst="rect">
            <a:avLst/>
          </a:prstGeom>
        </p:spPr>
      </p:pic>
      <p:sp>
        <p:nvSpPr>
          <p:cNvPr id="5" name="Rectangle 4">
            <a:extLst>
              <a:ext uri="{FF2B5EF4-FFF2-40B4-BE49-F238E27FC236}">
                <a16:creationId xmlns:a16="http://schemas.microsoft.com/office/drawing/2014/main" id="{E2D7BFC5-D370-4EBA-8152-33E92E08C2DC}"/>
              </a:ext>
            </a:extLst>
          </p:cNvPr>
          <p:cNvSpPr/>
          <p:nvPr/>
        </p:nvSpPr>
        <p:spPr>
          <a:xfrm>
            <a:off x="4" y="3204594"/>
            <a:ext cx="1831078" cy="1938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Japanese car manufacturers make about half the samples in the dataset. Toyota being the most frequent.</a:t>
            </a:r>
          </a:p>
        </p:txBody>
      </p:sp>
    </p:spTree>
    <p:extLst>
      <p:ext uri="{BB962C8B-B14F-4D97-AF65-F5344CB8AC3E}">
        <p14:creationId xmlns:p14="http://schemas.microsoft.com/office/powerpoint/2010/main" val="164133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Anaylsis</a:t>
            </a:r>
            <a:endParaRPr dirty="0"/>
          </a:p>
        </p:txBody>
      </p:sp>
      <p:sp>
        <p:nvSpPr>
          <p:cNvPr id="2" name="Rectangle 1">
            <a:extLst>
              <a:ext uri="{FF2B5EF4-FFF2-40B4-BE49-F238E27FC236}">
                <a16:creationId xmlns:a16="http://schemas.microsoft.com/office/drawing/2014/main" id="{4FD894F9-3819-422A-98D5-53D7F0F10209}"/>
              </a:ext>
            </a:extLst>
          </p:cNvPr>
          <p:cNvSpPr/>
          <p:nvPr/>
        </p:nvSpPr>
        <p:spPr>
          <a:xfrm>
            <a:off x="2093053" y="1124125"/>
            <a:ext cx="4936922" cy="401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2D7BFC5-D370-4EBA-8152-33E92E08C2DC}"/>
              </a:ext>
            </a:extLst>
          </p:cNvPr>
          <p:cNvSpPr/>
          <p:nvPr/>
        </p:nvSpPr>
        <p:spPr>
          <a:xfrm>
            <a:off x="3" y="2688672"/>
            <a:ext cx="1941335" cy="2454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Top Factors affecting price:</a:t>
            </a:r>
          </a:p>
          <a:p>
            <a:endParaRPr lang="en-US" sz="1050" dirty="0">
              <a:solidFill>
                <a:schemeClr val="tx1"/>
              </a:solidFill>
            </a:endParaRPr>
          </a:p>
          <a:p>
            <a:pPr marL="171450" indent="-171450">
              <a:buFontTx/>
              <a:buChar char="-"/>
            </a:pPr>
            <a:r>
              <a:rPr lang="en-US" sz="1050" dirty="0">
                <a:solidFill>
                  <a:schemeClr val="tx1"/>
                </a:solidFill>
              </a:rPr>
              <a:t>Engine Size (+)</a:t>
            </a:r>
          </a:p>
          <a:p>
            <a:pPr marL="171450" indent="-171450">
              <a:buFontTx/>
              <a:buChar char="-"/>
            </a:pPr>
            <a:r>
              <a:rPr lang="en-US" sz="1050" dirty="0">
                <a:solidFill>
                  <a:schemeClr val="tx1"/>
                </a:solidFill>
              </a:rPr>
              <a:t>Curb Weight (+)</a:t>
            </a:r>
          </a:p>
          <a:p>
            <a:pPr marL="171450" indent="-171450">
              <a:buFontTx/>
              <a:buChar char="-"/>
            </a:pPr>
            <a:r>
              <a:rPr lang="en-US" sz="1050" dirty="0">
                <a:solidFill>
                  <a:schemeClr val="tx1"/>
                </a:solidFill>
              </a:rPr>
              <a:t>Horse Power (+)</a:t>
            </a:r>
          </a:p>
          <a:p>
            <a:pPr marL="171450" indent="-171450">
              <a:buFontTx/>
              <a:buChar char="-"/>
            </a:pPr>
            <a:r>
              <a:rPr lang="en-US" sz="1050" dirty="0">
                <a:solidFill>
                  <a:schemeClr val="tx1"/>
                </a:solidFill>
              </a:rPr>
              <a:t>Car Width (+)</a:t>
            </a:r>
          </a:p>
          <a:p>
            <a:pPr marL="171450" indent="-171450">
              <a:buFontTx/>
              <a:buChar char="-"/>
            </a:pPr>
            <a:r>
              <a:rPr lang="en-US" sz="1050" dirty="0">
                <a:solidFill>
                  <a:srgbClr val="FF0000"/>
                </a:solidFill>
              </a:rPr>
              <a:t>Four Cylinder Type (-)</a:t>
            </a:r>
          </a:p>
          <a:p>
            <a:pPr marL="171450" indent="-171450">
              <a:buFontTx/>
              <a:buChar char="-"/>
            </a:pPr>
            <a:r>
              <a:rPr lang="en-US" sz="1050" dirty="0">
                <a:solidFill>
                  <a:srgbClr val="FF0000"/>
                </a:solidFill>
              </a:rPr>
              <a:t>Highway MPG (-)</a:t>
            </a:r>
          </a:p>
          <a:p>
            <a:pPr marL="171450" indent="-171450">
              <a:buFontTx/>
              <a:buChar char="-"/>
            </a:pPr>
            <a:r>
              <a:rPr lang="en-US" sz="1050" dirty="0">
                <a:solidFill>
                  <a:srgbClr val="FF0000"/>
                </a:solidFill>
              </a:rPr>
              <a:t>City MPG (-)</a:t>
            </a:r>
          </a:p>
          <a:p>
            <a:pPr marL="171450" indent="-171450">
              <a:buFontTx/>
              <a:buChar char="-"/>
            </a:pPr>
            <a:r>
              <a:rPr lang="en-US" sz="1050" dirty="0">
                <a:solidFill>
                  <a:schemeClr val="tx1"/>
                </a:solidFill>
              </a:rPr>
              <a:t>Car Length (+)</a:t>
            </a:r>
          </a:p>
          <a:p>
            <a:pPr marL="171450" indent="-171450">
              <a:buFontTx/>
              <a:buChar char="-"/>
            </a:pPr>
            <a:r>
              <a:rPr lang="en-US" sz="1050" dirty="0">
                <a:solidFill>
                  <a:srgbClr val="FF0000"/>
                </a:solidFill>
              </a:rPr>
              <a:t>Rear Wheel Drive (-)</a:t>
            </a:r>
          </a:p>
          <a:p>
            <a:pPr marL="171450" indent="-171450">
              <a:buFontTx/>
              <a:buChar char="-"/>
            </a:pPr>
            <a:r>
              <a:rPr lang="en-US" sz="1050" dirty="0">
                <a:solidFill>
                  <a:schemeClr val="tx1"/>
                </a:solidFill>
              </a:rPr>
              <a:t>Forward Wheel Drive (+)</a:t>
            </a:r>
          </a:p>
        </p:txBody>
      </p:sp>
      <p:pic>
        <p:nvPicPr>
          <p:cNvPr id="6" name="Picture 5" descr="A picture containing chart&#10;&#10;Description automatically generated">
            <a:extLst>
              <a:ext uri="{FF2B5EF4-FFF2-40B4-BE49-F238E27FC236}">
                <a16:creationId xmlns:a16="http://schemas.microsoft.com/office/drawing/2014/main" id="{64D0CCA2-CF19-4C1A-9E3C-2A1BC6CF019F}"/>
              </a:ext>
            </a:extLst>
          </p:cNvPr>
          <p:cNvPicPr>
            <a:picLocks noChangeAspect="1"/>
          </p:cNvPicPr>
          <p:nvPr/>
        </p:nvPicPr>
        <p:blipFill>
          <a:blip r:embed="rId3"/>
          <a:stretch>
            <a:fillRect/>
          </a:stretch>
        </p:blipFill>
        <p:spPr>
          <a:xfrm>
            <a:off x="2289483" y="1643893"/>
            <a:ext cx="4392348" cy="3382518"/>
          </a:xfrm>
          <a:prstGeom prst="rect">
            <a:avLst/>
          </a:prstGeom>
        </p:spPr>
      </p:pic>
      <p:sp>
        <p:nvSpPr>
          <p:cNvPr id="7" name="TextBox 6">
            <a:extLst>
              <a:ext uri="{FF2B5EF4-FFF2-40B4-BE49-F238E27FC236}">
                <a16:creationId xmlns:a16="http://schemas.microsoft.com/office/drawing/2014/main" id="{4F644150-D14C-48A5-A6F9-5AE74AD549D4}"/>
              </a:ext>
            </a:extLst>
          </p:cNvPr>
          <p:cNvSpPr txBox="1"/>
          <p:nvPr/>
        </p:nvSpPr>
        <p:spPr>
          <a:xfrm>
            <a:off x="3049337" y="1280153"/>
            <a:ext cx="3429144" cy="307777"/>
          </a:xfrm>
          <a:prstGeom prst="rect">
            <a:avLst/>
          </a:prstGeom>
          <a:noFill/>
        </p:spPr>
        <p:txBody>
          <a:bodyPr wrap="none" rtlCol="0">
            <a:spAutoFit/>
          </a:bodyPr>
          <a:lstStyle/>
          <a:p>
            <a:r>
              <a:rPr lang="en-US" b="1" dirty="0"/>
              <a:t>Correlation Heatmap (Numerical Only)</a:t>
            </a:r>
          </a:p>
        </p:txBody>
      </p:sp>
    </p:spTree>
    <p:extLst>
      <p:ext uri="{BB962C8B-B14F-4D97-AF65-F5344CB8AC3E}">
        <p14:creationId xmlns:p14="http://schemas.microsoft.com/office/powerpoint/2010/main" val="120135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Anaylsis</a:t>
            </a:r>
            <a:endParaRPr dirty="0"/>
          </a:p>
        </p:txBody>
      </p:sp>
      <p:sp>
        <p:nvSpPr>
          <p:cNvPr id="2" name="Rectangle 1">
            <a:extLst>
              <a:ext uri="{FF2B5EF4-FFF2-40B4-BE49-F238E27FC236}">
                <a16:creationId xmlns:a16="http://schemas.microsoft.com/office/drawing/2014/main" id="{4FD894F9-3819-422A-98D5-53D7F0F10209}"/>
              </a:ext>
            </a:extLst>
          </p:cNvPr>
          <p:cNvSpPr/>
          <p:nvPr/>
        </p:nvSpPr>
        <p:spPr>
          <a:xfrm>
            <a:off x="2051109" y="1124125"/>
            <a:ext cx="4978866" cy="401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D7BFC5-D370-4EBA-8152-33E92E08C2DC}"/>
              </a:ext>
            </a:extLst>
          </p:cNvPr>
          <p:cNvSpPr/>
          <p:nvPr/>
        </p:nvSpPr>
        <p:spPr>
          <a:xfrm>
            <a:off x="4" y="3204594"/>
            <a:ext cx="1831078" cy="1938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Engine Size is the most important feature in determining car price with a correlation of 87.4%</a:t>
            </a:r>
          </a:p>
        </p:txBody>
      </p:sp>
      <p:pic>
        <p:nvPicPr>
          <p:cNvPr id="6" name="Picture 5" descr="Chart, scatter chart&#10;&#10;Description automatically generated">
            <a:extLst>
              <a:ext uri="{FF2B5EF4-FFF2-40B4-BE49-F238E27FC236}">
                <a16:creationId xmlns:a16="http://schemas.microsoft.com/office/drawing/2014/main" id="{E86FBC3E-FD19-4E1B-B3A4-928A6F1DEADB}"/>
              </a:ext>
            </a:extLst>
          </p:cNvPr>
          <p:cNvPicPr>
            <a:picLocks noChangeAspect="1"/>
          </p:cNvPicPr>
          <p:nvPr/>
        </p:nvPicPr>
        <p:blipFill>
          <a:blip r:embed="rId3"/>
          <a:stretch>
            <a:fillRect/>
          </a:stretch>
        </p:blipFill>
        <p:spPr>
          <a:xfrm>
            <a:off x="2051109" y="986031"/>
            <a:ext cx="4999838" cy="3737648"/>
          </a:xfrm>
          <a:prstGeom prst="rect">
            <a:avLst/>
          </a:prstGeom>
        </p:spPr>
      </p:pic>
      <p:sp>
        <p:nvSpPr>
          <p:cNvPr id="11" name="TextBox 10">
            <a:extLst>
              <a:ext uri="{FF2B5EF4-FFF2-40B4-BE49-F238E27FC236}">
                <a16:creationId xmlns:a16="http://schemas.microsoft.com/office/drawing/2014/main" id="{218C0076-980D-402D-A8E0-70104CEC0F96}"/>
              </a:ext>
            </a:extLst>
          </p:cNvPr>
          <p:cNvSpPr txBox="1"/>
          <p:nvPr/>
        </p:nvSpPr>
        <p:spPr>
          <a:xfrm>
            <a:off x="2051109" y="4446357"/>
            <a:ext cx="3888297" cy="707886"/>
          </a:xfrm>
          <a:prstGeom prst="rect">
            <a:avLst/>
          </a:prstGeom>
          <a:noFill/>
        </p:spPr>
        <p:txBody>
          <a:bodyPr wrap="square">
            <a:spAutoFit/>
          </a:bodyPr>
          <a:lstStyle/>
          <a:p>
            <a:endParaRPr lang="en-US" sz="800" b="1" dirty="0">
              <a:solidFill>
                <a:schemeClr val="accent6"/>
              </a:solidFill>
              <a:latin typeface="Overpass Mono"/>
              <a:ea typeface="Overpass Mono"/>
              <a:cs typeface="Overpass Mono"/>
              <a:sym typeface="Overpass Mono"/>
            </a:endParaRPr>
          </a:p>
          <a:p>
            <a:r>
              <a:rPr lang="en-US" sz="800" b="1" dirty="0">
                <a:solidFill>
                  <a:schemeClr val="accent6"/>
                </a:solidFill>
                <a:latin typeface="Overpass Mono"/>
                <a:ea typeface="Overpass Mono"/>
                <a:cs typeface="Overpass Mono"/>
                <a:sym typeface="Overpass Mono"/>
              </a:rPr>
              <a:t># Drawing a trendline on the plot.</a:t>
            </a:r>
            <a:endParaRPr lang="en-US" sz="800" b="0" dirty="0">
              <a:solidFill>
                <a:schemeClr val="tx1"/>
              </a:solidFill>
              <a:effectLst/>
              <a:latin typeface="Courier New" panose="02070309020205020404" pitchFamily="49" charset="0"/>
            </a:endParaRPr>
          </a:p>
          <a:p>
            <a:r>
              <a:rPr lang="en-US" sz="800" b="0" dirty="0">
                <a:solidFill>
                  <a:schemeClr val="tx1"/>
                </a:solidFill>
                <a:effectLst/>
                <a:latin typeface="Courier New" panose="02070309020205020404" pitchFamily="49" charset="0"/>
              </a:rPr>
              <a:t>z = </a:t>
            </a:r>
            <a:r>
              <a:rPr lang="en-US" sz="800" b="0" dirty="0" err="1">
                <a:solidFill>
                  <a:schemeClr val="tx1"/>
                </a:solidFill>
                <a:effectLst/>
                <a:latin typeface="Courier New" panose="02070309020205020404" pitchFamily="49" charset="0"/>
              </a:rPr>
              <a:t>np.polyfit</a:t>
            </a:r>
            <a:r>
              <a:rPr lang="en-US" sz="800" b="0" dirty="0">
                <a:solidFill>
                  <a:schemeClr val="tx1"/>
                </a:solidFill>
                <a:effectLst/>
                <a:latin typeface="Courier New" panose="02070309020205020404" pitchFamily="49" charset="0"/>
              </a:rPr>
              <a:t>(df[</a:t>
            </a:r>
            <a:r>
              <a:rPr lang="en-US" sz="800" b="0" dirty="0">
                <a:solidFill>
                  <a:srgbClr val="FF0000"/>
                </a:solidFill>
                <a:effectLst/>
                <a:latin typeface="Courier New" panose="02070309020205020404" pitchFamily="49" charset="0"/>
              </a:rPr>
              <a:t>"Price"</a:t>
            </a:r>
            <a:r>
              <a:rPr lang="en-US" sz="800" b="0" dirty="0">
                <a:solidFill>
                  <a:schemeClr val="tx1"/>
                </a:solidFill>
                <a:effectLst/>
                <a:latin typeface="Courier New" panose="02070309020205020404" pitchFamily="49" charset="0"/>
              </a:rPr>
              <a:t>], df[</a:t>
            </a:r>
            <a:r>
              <a:rPr lang="en-US" sz="800" b="0" dirty="0">
                <a:solidFill>
                  <a:srgbClr val="FF0000"/>
                </a:solidFill>
                <a:effectLst/>
                <a:latin typeface="Courier New" panose="02070309020205020404" pitchFamily="49" charset="0"/>
              </a:rPr>
              <a:t>"</a:t>
            </a:r>
            <a:r>
              <a:rPr lang="en-US" sz="800" b="0" dirty="0" err="1">
                <a:solidFill>
                  <a:srgbClr val="FF0000"/>
                </a:solidFill>
                <a:effectLst/>
                <a:latin typeface="Courier New" panose="02070309020205020404" pitchFamily="49" charset="0"/>
              </a:rPr>
              <a:t>Engine_Size</a:t>
            </a:r>
            <a:r>
              <a:rPr lang="en-US" sz="800" b="0" dirty="0">
                <a:solidFill>
                  <a:srgbClr val="FF0000"/>
                </a:solidFill>
                <a:effectLst/>
                <a:latin typeface="Courier New" panose="02070309020205020404" pitchFamily="49" charset="0"/>
              </a:rPr>
              <a:t>"</a:t>
            </a:r>
            <a:r>
              <a:rPr lang="en-US" sz="800" b="0" dirty="0">
                <a:solidFill>
                  <a:schemeClr val="tx1"/>
                </a:solidFill>
                <a:effectLst/>
                <a:latin typeface="Courier New" panose="02070309020205020404" pitchFamily="49" charset="0"/>
              </a:rPr>
              <a:t>], 1)</a:t>
            </a:r>
          </a:p>
          <a:p>
            <a:r>
              <a:rPr lang="en-US" sz="800" b="0" dirty="0">
                <a:solidFill>
                  <a:schemeClr val="tx1"/>
                </a:solidFill>
                <a:effectLst/>
                <a:latin typeface="Courier New" panose="02070309020205020404" pitchFamily="49" charset="0"/>
              </a:rPr>
              <a:t>p = np.poly1d(z)</a:t>
            </a:r>
          </a:p>
          <a:p>
            <a:r>
              <a:rPr lang="en-US" sz="800" b="0" dirty="0" err="1">
                <a:solidFill>
                  <a:schemeClr val="tx1"/>
                </a:solidFill>
                <a:effectLst/>
                <a:latin typeface="Courier New" panose="02070309020205020404" pitchFamily="49" charset="0"/>
              </a:rPr>
              <a:t>plt.plot</a:t>
            </a:r>
            <a:r>
              <a:rPr lang="en-US" sz="800" b="0" dirty="0">
                <a:solidFill>
                  <a:schemeClr val="tx1"/>
                </a:solidFill>
                <a:effectLst/>
                <a:latin typeface="Courier New" panose="02070309020205020404" pitchFamily="49" charset="0"/>
              </a:rPr>
              <a:t>(df[</a:t>
            </a:r>
            <a:r>
              <a:rPr lang="en-US" sz="800" b="0" dirty="0">
                <a:solidFill>
                  <a:srgbClr val="FF0000"/>
                </a:solidFill>
                <a:effectLst/>
                <a:latin typeface="Courier New" panose="02070309020205020404" pitchFamily="49" charset="0"/>
              </a:rPr>
              <a:t>"Price"</a:t>
            </a:r>
            <a:r>
              <a:rPr lang="en-US" sz="800" b="0" dirty="0">
                <a:solidFill>
                  <a:schemeClr val="tx1"/>
                </a:solidFill>
                <a:effectLst/>
                <a:latin typeface="Courier New" panose="02070309020205020404" pitchFamily="49" charset="0"/>
              </a:rPr>
              <a:t>], p(df[</a:t>
            </a:r>
            <a:r>
              <a:rPr lang="en-US" sz="800" b="0" dirty="0">
                <a:solidFill>
                  <a:srgbClr val="FF0000"/>
                </a:solidFill>
                <a:effectLst/>
                <a:latin typeface="Courier New" panose="02070309020205020404" pitchFamily="49" charset="0"/>
              </a:rPr>
              <a:t>"Price"</a:t>
            </a:r>
            <a:r>
              <a:rPr lang="en-US" sz="800" b="0" dirty="0">
                <a:solidFill>
                  <a:schemeClr val="tx1"/>
                </a:solidFill>
                <a:effectLst/>
                <a:latin typeface="Courier New" panose="02070309020205020404" pitchFamily="49" charset="0"/>
              </a:rPr>
              <a:t>]), "r--")</a:t>
            </a:r>
          </a:p>
        </p:txBody>
      </p:sp>
    </p:spTree>
    <p:extLst>
      <p:ext uri="{BB962C8B-B14F-4D97-AF65-F5344CB8AC3E}">
        <p14:creationId xmlns:p14="http://schemas.microsoft.com/office/powerpoint/2010/main" val="201542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 Data Anaylsis</a:t>
            </a:r>
            <a:endParaRPr dirty="0"/>
          </a:p>
        </p:txBody>
      </p:sp>
      <p:sp>
        <p:nvSpPr>
          <p:cNvPr id="2" name="Rectangle 1">
            <a:extLst>
              <a:ext uri="{FF2B5EF4-FFF2-40B4-BE49-F238E27FC236}">
                <a16:creationId xmlns:a16="http://schemas.microsoft.com/office/drawing/2014/main" id="{4FD894F9-3819-422A-98D5-53D7F0F10209}"/>
              </a:ext>
            </a:extLst>
          </p:cNvPr>
          <p:cNvSpPr/>
          <p:nvPr/>
        </p:nvSpPr>
        <p:spPr>
          <a:xfrm>
            <a:off x="2093053" y="1124125"/>
            <a:ext cx="4936922" cy="401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D7BFC5-D370-4EBA-8152-33E92E08C2DC}"/>
              </a:ext>
            </a:extLst>
          </p:cNvPr>
          <p:cNvSpPr/>
          <p:nvPr/>
        </p:nvSpPr>
        <p:spPr>
          <a:xfrm>
            <a:off x="4" y="1124125"/>
            <a:ext cx="9143996" cy="4019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Jaguars, Buicks, Porsches and BMWs are the most expensive.</a:t>
            </a:r>
          </a:p>
          <a:p>
            <a:r>
              <a:rPr lang="en-US" dirty="0">
                <a:solidFill>
                  <a:schemeClr val="tx1"/>
                </a:solidFill>
              </a:rPr>
              <a:t>- Hondas, Plymouths, Dodges and Chevrolets are the least expensive</a:t>
            </a:r>
          </a:p>
        </p:txBody>
      </p:sp>
      <p:pic>
        <p:nvPicPr>
          <p:cNvPr id="6" name="Picture 5">
            <a:extLst>
              <a:ext uri="{FF2B5EF4-FFF2-40B4-BE49-F238E27FC236}">
                <a16:creationId xmlns:a16="http://schemas.microsoft.com/office/drawing/2014/main" id="{6EECB610-92EE-45B5-831F-B64ACD760DCF}"/>
              </a:ext>
            </a:extLst>
          </p:cNvPr>
          <p:cNvPicPr>
            <a:picLocks noChangeAspect="1"/>
          </p:cNvPicPr>
          <p:nvPr/>
        </p:nvPicPr>
        <p:blipFill>
          <a:blip r:embed="rId3"/>
          <a:stretch>
            <a:fillRect/>
          </a:stretch>
        </p:blipFill>
        <p:spPr>
          <a:xfrm>
            <a:off x="0" y="1129819"/>
            <a:ext cx="9144000" cy="3303303"/>
          </a:xfrm>
          <a:prstGeom prst="rect">
            <a:avLst/>
          </a:prstGeom>
        </p:spPr>
      </p:pic>
      <p:sp>
        <p:nvSpPr>
          <p:cNvPr id="8" name="Google Shape;855;p50">
            <a:extLst>
              <a:ext uri="{FF2B5EF4-FFF2-40B4-BE49-F238E27FC236}">
                <a16:creationId xmlns:a16="http://schemas.microsoft.com/office/drawing/2014/main" id="{E7191AD1-115F-46D6-8073-B862960B5501}"/>
              </a:ext>
            </a:extLst>
          </p:cNvPr>
          <p:cNvSpPr txBox="1"/>
          <p:nvPr/>
        </p:nvSpPr>
        <p:spPr>
          <a:xfrm>
            <a:off x="2608975" y="1426142"/>
            <a:ext cx="6514049" cy="1514212"/>
          </a:xfrm>
          <a:prstGeom prst="rect">
            <a:avLst/>
          </a:prstGeom>
          <a:solidFill>
            <a:schemeClr val="bg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dirty="0">
                <a:solidFill>
                  <a:schemeClr val="accent6"/>
                </a:solidFill>
                <a:latin typeface="Overpass Mono"/>
                <a:ea typeface="Overpass Mono"/>
                <a:cs typeface="Overpass Mono"/>
                <a:sym typeface="Overpass Mono"/>
              </a:rPr>
              <a:t># Plotting Price boxplots grouped by Car Manufacturer</a:t>
            </a:r>
            <a:endParaRPr lang="en-US" b="1" dirty="0">
              <a:solidFill>
                <a:schemeClr val="dk1"/>
              </a:solidFill>
              <a:latin typeface="Overpass Mono"/>
              <a:ea typeface="Overpass Mono"/>
              <a:cs typeface="Overpass Mono"/>
              <a:sym typeface="Overpass Mono"/>
            </a:endParaRPr>
          </a:p>
          <a:p>
            <a:pPr marL="0" lvl="0" indent="0" algn="l" rtl="0">
              <a:spcBef>
                <a:spcPts val="0"/>
              </a:spcBef>
              <a:spcAft>
                <a:spcPts val="0"/>
              </a:spcAft>
              <a:buNone/>
            </a:pPr>
            <a:endParaRPr lang="en-US" sz="800" b="1" dirty="0">
              <a:solidFill>
                <a:schemeClr val="dk1"/>
              </a:solidFill>
              <a:highlight>
                <a:srgbClr val="FFFF00"/>
              </a:highlight>
              <a:latin typeface="Overpass Mono"/>
              <a:ea typeface="Overpass Mono"/>
              <a:cs typeface="Overpass Mono"/>
              <a:sym typeface="Overpass Mono"/>
            </a:endParaRP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highlight>
                  <a:srgbClr val="FFFF00"/>
                </a:highlight>
                <a:latin typeface="Overpass Mono"/>
                <a:ea typeface="Overpass Mono"/>
                <a:cs typeface="Overpass Mono"/>
                <a:sym typeface="Overpass Mono"/>
              </a:rPr>
              <a:t>ordered_by_mean</a:t>
            </a:r>
            <a:r>
              <a:rPr lang="en-US" sz="800" b="1" dirty="0">
                <a:solidFill>
                  <a:schemeClr val="dk1"/>
                </a:solidFill>
                <a:highlight>
                  <a:srgbClr val="FFFF00"/>
                </a:highlight>
                <a:latin typeface="Overpass Mono"/>
                <a:ea typeface="Overpass Mono"/>
                <a:cs typeface="Overpass Mono"/>
                <a:sym typeface="Overpass Mono"/>
              </a:rPr>
              <a:t> = </a:t>
            </a:r>
            <a:r>
              <a:rPr lang="en-US" sz="800" b="1" dirty="0" err="1">
                <a:solidFill>
                  <a:schemeClr val="dk1"/>
                </a:solidFill>
                <a:highlight>
                  <a:srgbClr val="FFFF00"/>
                </a:highlight>
                <a:latin typeface="Overpass Mono"/>
                <a:ea typeface="Overpass Mono"/>
                <a:cs typeface="Overpass Mono"/>
                <a:sym typeface="Overpass Mono"/>
              </a:rPr>
              <a:t>df.groupby</a:t>
            </a:r>
            <a:r>
              <a:rPr lang="en-US" sz="800" b="1" dirty="0">
                <a:solidFill>
                  <a:schemeClr val="dk1"/>
                </a:solidFill>
                <a:highlight>
                  <a:srgbClr val="FFFF00"/>
                </a:highlight>
                <a:latin typeface="Overpass Mono"/>
                <a:ea typeface="Overpass Mono"/>
                <a:cs typeface="Overpass Mono"/>
                <a:sym typeface="Overpass Mono"/>
              </a:rPr>
              <a:t>(</a:t>
            </a:r>
            <a:r>
              <a:rPr lang="en-US" sz="800" b="1" dirty="0">
                <a:solidFill>
                  <a:srgbClr val="FF0000"/>
                </a:solidFill>
                <a:highlight>
                  <a:srgbClr val="FFFF00"/>
                </a:highlight>
                <a:latin typeface="Overpass Mono"/>
                <a:ea typeface="Overpass Mono"/>
                <a:cs typeface="Overpass Mono"/>
                <a:sym typeface="Overpass Mono"/>
              </a:rPr>
              <a:t>"</a:t>
            </a:r>
            <a:r>
              <a:rPr lang="en-US" sz="800" b="1" dirty="0" err="1">
                <a:solidFill>
                  <a:srgbClr val="FF0000"/>
                </a:solidFill>
                <a:highlight>
                  <a:srgbClr val="FFFF00"/>
                </a:highlight>
                <a:latin typeface="Overpass Mono"/>
                <a:ea typeface="Overpass Mono"/>
                <a:cs typeface="Overpass Mono"/>
                <a:sym typeface="Overpass Mono"/>
              </a:rPr>
              <a:t>Car_Manufacturer</a:t>
            </a:r>
            <a:r>
              <a:rPr lang="en-US" sz="800" b="1" dirty="0">
                <a:solidFill>
                  <a:srgbClr val="FF0000"/>
                </a:solidFill>
                <a:highlight>
                  <a:srgbClr val="FFFF00"/>
                </a:highlight>
                <a:latin typeface="Overpass Mono"/>
                <a:ea typeface="Overpass Mono"/>
                <a:cs typeface="Overpass Mono"/>
                <a:sym typeface="Overpass Mono"/>
              </a:rPr>
              <a:t>"</a:t>
            </a:r>
            <a:r>
              <a:rPr lang="en-US" sz="800" b="1" dirty="0">
                <a:solidFill>
                  <a:schemeClr val="dk1"/>
                </a:solidFill>
                <a:highlight>
                  <a:srgbClr val="FFFF00"/>
                </a:highlight>
                <a:latin typeface="Overpass Mono"/>
                <a:ea typeface="Overpass Mono"/>
                <a:cs typeface="Overpass Mono"/>
                <a:sym typeface="Overpass Mono"/>
              </a:rPr>
              <a:t>)[</a:t>
            </a:r>
            <a:r>
              <a:rPr lang="en-US" sz="800" b="1" dirty="0">
                <a:solidFill>
                  <a:srgbClr val="FF0000"/>
                </a:solidFill>
                <a:highlight>
                  <a:srgbClr val="FFFF00"/>
                </a:highlight>
                <a:latin typeface="Overpass Mono"/>
                <a:ea typeface="Overpass Mono"/>
                <a:cs typeface="Overpass Mono"/>
                <a:sym typeface="Overpass Mono"/>
              </a:rPr>
              <a:t>"Price"</a:t>
            </a:r>
            <a:r>
              <a:rPr lang="en-US" sz="800" b="1" dirty="0">
                <a:solidFill>
                  <a:schemeClr val="dk1"/>
                </a:solidFill>
                <a:highlight>
                  <a:srgbClr val="FFFF00"/>
                </a:highlight>
                <a:latin typeface="Overpass Mono"/>
                <a:ea typeface="Overpass Mono"/>
                <a:cs typeface="Overpass Mono"/>
                <a:sym typeface="Overpass Mono"/>
              </a:rPr>
              <a:t>].mean().</a:t>
            </a:r>
            <a:r>
              <a:rPr lang="en-US" sz="800" b="1" dirty="0" err="1">
                <a:solidFill>
                  <a:schemeClr val="dk1"/>
                </a:solidFill>
                <a:highlight>
                  <a:srgbClr val="FFFF00"/>
                </a:highlight>
                <a:latin typeface="Overpass Mono"/>
                <a:ea typeface="Overpass Mono"/>
                <a:cs typeface="Overpass Mono"/>
                <a:sym typeface="Overpass Mono"/>
              </a:rPr>
              <a:t>sort_values</a:t>
            </a:r>
            <a:r>
              <a:rPr lang="en-US" sz="800" b="1" dirty="0">
                <a:solidFill>
                  <a:schemeClr val="dk1"/>
                </a:solidFill>
                <a:highlight>
                  <a:srgbClr val="FFFF00"/>
                </a:highlight>
                <a:latin typeface="Overpass Mono"/>
                <a:ea typeface="Overpass Mono"/>
                <a:cs typeface="Overpass Mono"/>
                <a:sym typeface="Overpass Mono"/>
              </a:rPr>
              <a:t>(ascending=False).keys()</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plt.figure</a:t>
            </a:r>
            <a:r>
              <a:rPr lang="en-US" sz="800" b="1" dirty="0">
                <a:solidFill>
                  <a:schemeClr val="dk1"/>
                </a:solidFill>
                <a:latin typeface="Overpass Mono"/>
                <a:ea typeface="Overpass Mono"/>
                <a:cs typeface="Overpass Mono"/>
                <a:sym typeface="Overpass Mono"/>
              </a:rPr>
              <a:t>(</a:t>
            </a:r>
            <a:r>
              <a:rPr lang="en-US" sz="800" b="1" dirty="0" err="1">
                <a:solidFill>
                  <a:schemeClr val="dk1"/>
                </a:solidFill>
                <a:latin typeface="Overpass Mono"/>
                <a:ea typeface="Overpass Mono"/>
                <a:cs typeface="Overpass Mono"/>
                <a:sym typeface="Overpass Mono"/>
              </a:rPr>
              <a:t>figsize</a:t>
            </a:r>
            <a:r>
              <a:rPr lang="en-US" sz="800" b="1" dirty="0">
                <a:solidFill>
                  <a:schemeClr val="dk1"/>
                </a:solidFill>
                <a:latin typeface="Overpass Mono"/>
                <a:ea typeface="Overpass Mono"/>
                <a:cs typeface="Overpass Mono"/>
                <a:sym typeface="Overpass Mono"/>
              </a:rPr>
              <a:t>=(30,10))</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highlight>
                  <a:srgbClr val="FFFF00"/>
                </a:highlight>
                <a:latin typeface="Overpass Mono"/>
                <a:ea typeface="Overpass Mono"/>
                <a:cs typeface="Overpass Mono"/>
                <a:sym typeface="Overpass Mono"/>
              </a:rPr>
              <a:t>sns.boxplot</a:t>
            </a:r>
            <a:r>
              <a:rPr lang="en-US" sz="800" b="1" dirty="0">
                <a:solidFill>
                  <a:schemeClr val="dk1"/>
                </a:solidFill>
                <a:highlight>
                  <a:srgbClr val="FFFF00"/>
                </a:highlight>
                <a:latin typeface="Overpass Mono"/>
                <a:ea typeface="Overpass Mono"/>
                <a:cs typeface="Overpass Mono"/>
                <a:sym typeface="Overpass Mono"/>
              </a:rPr>
              <a:t>(data=</a:t>
            </a:r>
            <a:r>
              <a:rPr lang="en-US" sz="800" b="1" dirty="0" err="1">
                <a:solidFill>
                  <a:schemeClr val="dk1"/>
                </a:solidFill>
                <a:highlight>
                  <a:srgbClr val="FFFF00"/>
                </a:highlight>
                <a:latin typeface="Overpass Mono"/>
                <a:ea typeface="Overpass Mono"/>
                <a:cs typeface="Overpass Mono"/>
                <a:sym typeface="Overpass Mono"/>
              </a:rPr>
              <a:t>df,x</a:t>
            </a:r>
            <a:r>
              <a:rPr lang="en-US" sz="800" b="1" dirty="0">
                <a:solidFill>
                  <a:schemeClr val="dk1"/>
                </a:solidFill>
                <a:highlight>
                  <a:srgbClr val="FFFF00"/>
                </a:highlight>
                <a:latin typeface="Overpass Mono"/>
                <a:ea typeface="Overpass Mono"/>
                <a:cs typeface="Overpass Mono"/>
                <a:sym typeface="Overpass Mono"/>
              </a:rPr>
              <a:t>=</a:t>
            </a:r>
            <a:r>
              <a:rPr lang="en-US" sz="800" b="1" dirty="0">
                <a:solidFill>
                  <a:srgbClr val="FF0000"/>
                </a:solidFill>
                <a:highlight>
                  <a:srgbClr val="FFFF00"/>
                </a:highlight>
                <a:latin typeface="Overpass Mono"/>
                <a:ea typeface="Overpass Mono"/>
                <a:cs typeface="Overpass Mono"/>
                <a:sym typeface="Overpass Mono"/>
              </a:rPr>
              <a:t>"</a:t>
            </a:r>
            <a:r>
              <a:rPr lang="en-US" sz="800" b="1" dirty="0" err="1">
                <a:solidFill>
                  <a:srgbClr val="FF0000"/>
                </a:solidFill>
                <a:highlight>
                  <a:srgbClr val="FFFF00"/>
                </a:highlight>
                <a:latin typeface="Overpass Mono"/>
                <a:ea typeface="Overpass Mono"/>
                <a:cs typeface="Overpass Mono"/>
                <a:sym typeface="Overpass Mono"/>
              </a:rPr>
              <a:t>Car_Manufacturer"</a:t>
            </a:r>
            <a:r>
              <a:rPr lang="en-US" sz="800" b="1" dirty="0" err="1">
                <a:solidFill>
                  <a:schemeClr val="dk1"/>
                </a:solidFill>
                <a:highlight>
                  <a:srgbClr val="FFFF00"/>
                </a:highlight>
                <a:latin typeface="Overpass Mono"/>
                <a:ea typeface="Overpass Mono"/>
                <a:cs typeface="Overpass Mono"/>
                <a:sym typeface="Overpass Mono"/>
              </a:rPr>
              <a:t>,y</a:t>
            </a:r>
            <a:r>
              <a:rPr lang="en-US" sz="800" b="1" dirty="0">
                <a:solidFill>
                  <a:schemeClr val="dk1"/>
                </a:solidFill>
                <a:highlight>
                  <a:srgbClr val="FFFF00"/>
                </a:highlight>
                <a:latin typeface="Overpass Mono"/>
                <a:ea typeface="Overpass Mono"/>
                <a:cs typeface="Overpass Mono"/>
                <a:sym typeface="Overpass Mono"/>
              </a:rPr>
              <a:t>=</a:t>
            </a:r>
            <a:r>
              <a:rPr lang="en-US" sz="800" b="1" dirty="0">
                <a:solidFill>
                  <a:srgbClr val="FF0000"/>
                </a:solidFill>
                <a:highlight>
                  <a:srgbClr val="FFFF00"/>
                </a:highlight>
                <a:latin typeface="Overpass Mono"/>
                <a:ea typeface="Overpass Mono"/>
                <a:cs typeface="Overpass Mono"/>
                <a:sym typeface="Overpass Mono"/>
              </a:rPr>
              <a:t>"</a:t>
            </a:r>
            <a:r>
              <a:rPr lang="en-US" sz="800" b="1" dirty="0" err="1">
                <a:solidFill>
                  <a:srgbClr val="FF0000"/>
                </a:solidFill>
                <a:highlight>
                  <a:srgbClr val="FFFF00"/>
                </a:highlight>
                <a:latin typeface="Overpass Mono"/>
                <a:ea typeface="Overpass Mono"/>
                <a:cs typeface="Overpass Mono"/>
                <a:sym typeface="Overpass Mono"/>
              </a:rPr>
              <a:t>Price"</a:t>
            </a:r>
            <a:r>
              <a:rPr lang="en-US" sz="800" b="1" dirty="0" err="1">
                <a:solidFill>
                  <a:schemeClr val="dk1"/>
                </a:solidFill>
                <a:highlight>
                  <a:srgbClr val="FFFF00"/>
                </a:highlight>
                <a:latin typeface="Overpass Mono"/>
                <a:ea typeface="Overpass Mono"/>
                <a:cs typeface="Overpass Mono"/>
                <a:sym typeface="Overpass Mono"/>
              </a:rPr>
              <a:t>,order</a:t>
            </a:r>
            <a:r>
              <a:rPr lang="en-US" sz="800" b="1" dirty="0">
                <a:solidFill>
                  <a:schemeClr val="dk1"/>
                </a:solidFill>
                <a:highlight>
                  <a:srgbClr val="FFFF00"/>
                </a:highlight>
                <a:latin typeface="Overpass Mono"/>
                <a:ea typeface="Overpass Mono"/>
                <a:cs typeface="Overpass Mono"/>
                <a:sym typeface="Overpass Mono"/>
              </a:rPr>
              <a:t>=</a:t>
            </a:r>
            <a:r>
              <a:rPr lang="en-US" sz="800" b="1" dirty="0" err="1">
                <a:solidFill>
                  <a:schemeClr val="dk1"/>
                </a:solidFill>
                <a:highlight>
                  <a:srgbClr val="FFFF00"/>
                </a:highlight>
                <a:latin typeface="Overpass Mono"/>
                <a:ea typeface="Overpass Mono"/>
                <a:cs typeface="Overpass Mono"/>
                <a:sym typeface="Overpass Mono"/>
              </a:rPr>
              <a:t>ordered_by_mean</a:t>
            </a:r>
            <a:r>
              <a:rPr lang="en-US" sz="800" b="1" dirty="0">
                <a:solidFill>
                  <a:schemeClr val="dk1"/>
                </a:solidFill>
                <a:highlight>
                  <a:srgbClr val="FFFF00"/>
                </a:highlight>
                <a:latin typeface="Overpass Mono"/>
                <a:ea typeface="Overpass Mono"/>
                <a:cs typeface="Overpass Mono"/>
                <a:sym typeface="Overpass Mono"/>
              </a:rPr>
              <a:t>)</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plt.title</a:t>
            </a:r>
            <a:r>
              <a:rPr lang="en-US" sz="800" b="1" dirty="0">
                <a:solidFill>
                  <a:schemeClr val="dk1"/>
                </a:solidFill>
                <a:latin typeface="Overpass Mono"/>
                <a:ea typeface="Overpass Mono"/>
                <a:cs typeface="Overpass Mono"/>
                <a:sym typeface="Overpass Mono"/>
              </a:rPr>
              <a:t>(</a:t>
            </a:r>
            <a:r>
              <a:rPr lang="en-US" sz="800" b="1" dirty="0">
                <a:solidFill>
                  <a:srgbClr val="FF0000"/>
                </a:solidFill>
                <a:latin typeface="Overpass Mono"/>
                <a:ea typeface="Overpass Mono"/>
                <a:cs typeface="Overpass Mono"/>
                <a:sym typeface="Overpass Mono"/>
              </a:rPr>
              <a:t>"Price Range by " </a:t>
            </a:r>
            <a:r>
              <a:rPr lang="en-US" sz="800" b="1" dirty="0">
                <a:solidFill>
                  <a:schemeClr val="dk1"/>
                </a:solidFill>
                <a:latin typeface="Overpass Mono"/>
                <a:ea typeface="Overpass Mono"/>
                <a:cs typeface="Overpass Mono"/>
                <a:sym typeface="Overpass Mono"/>
              </a:rPr>
              <a:t>+ </a:t>
            </a:r>
            <a:r>
              <a:rPr lang="en-US" sz="800" b="1" dirty="0">
                <a:solidFill>
                  <a:srgbClr val="FF0000"/>
                </a:solidFill>
                <a:latin typeface="Overpass Mono"/>
                <a:ea typeface="Overpass Mono"/>
                <a:cs typeface="Overpass Mono"/>
                <a:sym typeface="Overpass Mono"/>
              </a:rPr>
              <a:t>"</a:t>
            </a:r>
            <a:r>
              <a:rPr lang="en-US" sz="800" b="1" dirty="0" err="1">
                <a:solidFill>
                  <a:srgbClr val="FF0000"/>
                </a:solidFill>
                <a:latin typeface="Overpass Mono"/>
                <a:ea typeface="Overpass Mono"/>
                <a:cs typeface="Overpass Mono"/>
                <a:sym typeface="Overpass Mono"/>
              </a:rPr>
              <a:t>Car_Manufacturer"</a:t>
            </a:r>
            <a:r>
              <a:rPr lang="en-US" sz="800" b="1" dirty="0" err="1">
                <a:solidFill>
                  <a:schemeClr val="dk1"/>
                </a:solidFill>
                <a:latin typeface="Overpass Mono"/>
                <a:ea typeface="Overpass Mono"/>
                <a:cs typeface="Overpass Mono"/>
                <a:sym typeface="Overpass Mono"/>
              </a:rPr>
              <a:t>.replace</a:t>
            </a:r>
            <a:r>
              <a:rPr lang="en-US" sz="800" b="1" dirty="0">
                <a:solidFill>
                  <a:schemeClr val="dk1"/>
                </a:solidFill>
                <a:latin typeface="Overpass Mono"/>
                <a:ea typeface="Overpass Mono"/>
                <a:cs typeface="Overpass Mono"/>
                <a:sym typeface="Overpass Mono"/>
              </a:rPr>
              <a:t>(</a:t>
            </a:r>
            <a:r>
              <a:rPr lang="en-US" sz="800" b="1" dirty="0">
                <a:solidFill>
                  <a:srgbClr val="FF0000"/>
                </a:solidFill>
                <a:latin typeface="Overpass Mono"/>
                <a:ea typeface="Overpass Mono"/>
                <a:cs typeface="Overpass Mono"/>
                <a:sym typeface="Overpass Mono"/>
              </a:rPr>
              <a:t>"_"</a:t>
            </a:r>
            <a:r>
              <a:rPr lang="en-US" sz="800" b="1" dirty="0">
                <a:solidFill>
                  <a:schemeClr val="dk1"/>
                </a:solidFill>
                <a:latin typeface="Overpass Mono"/>
                <a:ea typeface="Overpass Mono"/>
                <a:cs typeface="Overpass Mono"/>
                <a:sym typeface="Overpass Mono"/>
              </a:rPr>
              <a:t>, </a:t>
            </a:r>
            <a:r>
              <a:rPr lang="en-US" sz="800" b="1" dirty="0">
                <a:solidFill>
                  <a:srgbClr val="FF0000"/>
                </a:solidFill>
                <a:latin typeface="Overpass Mono"/>
                <a:ea typeface="Overpass Mono"/>
                <a:cs typeface="Overpass Mono"/>
                <a:sym typeface="Overpass Mono"/>
              </a:rPr>
              <a:t>" "</a:t>
            </a:r>
            <a:r>
              <a:rPr lang="en-US" sz="800" b="1" dirty="0">
                <a:solidFill>
                  <a:schemeClr val="dk1"/>
                </a:solidFill>
                <a:latin typeface="Overpass Mono"/>
                <a:ea typeface="Overpass Mono"/>
                <a:cs typeface="Overpass Mono"/>
                <a:sym typeface="Overpass Mono"/>
              </a:rPr>
              <a:t>),size=20,y=1.03)</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plt.xlabel</a:t>
            </a:r>
            <a:r>
              <a:rPr lang="en-US" sz="800" b="1" dirty="0">
                <a:solidFill>
                  <a:schemeClr val="dk1"/>
                </a:solidFill>
                <a:latin typeface="Overpass Mono"/>
                <a:ea typeface="Overpass Mono"/>
                <a:cs typeface="Overpass Mono"/>
                <a:sym typeface="Overpass Mono"/>
              </a:rPr>
              <a:t>(</a:t>
            </a:r>
            <a:r>
              <a:rPr lang="en-US" sz="800" b="1" dirty="0">
                <a:solidFill>
                  <a:srgbClr val="FF0000"/>
                </a:solidFill>
                <a:latin typeface="Overpass Mono"/>
                <a:ea typeface="Overpass Mono"/>
                <a:cs typeface="Overpass Mono"/>
                <a:sym typeface="Overpass Mono"/>
              </a:rPr>
              <a:t>"</a:t>
            </a:r>
            <a:r>
              <a:rPr lang="en-US" sz="800" b="1" dirty="0" err="1">
                <a:solidFill>
                  <a:srgbClr val="FF0000"/>
                </a:solidFill>
                <a:latin typeface="Overpass Mono"/>
                <a:ea typeface="Overpass Mono"/>
                <a:cs typeface="Overpass Mono"/>
                <a:sym typeface="Overpass Mono"/>
              </a:rPr>
              <a:t>Car_Manufacturer"</a:t>
            </a:r>
            <a:r>
              <a:rPr lang="en-US" sz="800" b="1" dirty="0" err="1">
                <a:solidFill>
                  <a:schemeClr val="dk1"/>
                </a:solidFill>
                <a:latin typeface="Overpass Mono"/>
                <a:ea typeface="Overpass Mono"/>
                <a:cs typeface="Overpass Mono"/>
                <a:sym typeface="Overpass Mono"/>
              </a:rPr>
              <a:t>.replace</a:t>
            </a:r>
            <a:r>
              <a:rPr lang="en-US" sz="800" b="1" dirty="0">
                <a:solidFill>
                  <a:schemeClr val="dk1"/>
                </a:solidFill>
                <a:latin typeface="Overpass Mono"/>
                <a:ea typeface="Overpass Mono"/>
                <a:cs typeface="Overpass Mono"/>
                <a:sym typeface="Overpass Mono"/>
              </a:rPr>
              <a:t>(</a:t>
            </a:r>
            <a:r>
              <a:rPr lang="en-US" sz="800" b="1" dirty="0">
                <a:solidFill>
                  <a:srgbClr val="FF0000"/>
                </a:solidFill>
                <a:latin typeface="Overpass Mono"/>
                <a:ea typeface="Overpass Mono"/>
                <a:cs typeface="Overpass Mono"/>
                <a:sym typeface="Overpass Mono"/>
              </a:rPr>
              <a:t>"_"</a:t>
            </a:r>
            <a:r>
              <a:rPr lang="en-US" sz="800" b="1" dirty="0">
                <a:solidFill>
                  <a:schemeClr val="dk1"/>
                </a:solidFill>
                <a:latin typeface="Overpass Mono"/>
                <a:ea typeface="Overpass Mono"/>
                <a:cs typeface="Overpass Mono"/>
                <a:sym typeface="Overpass Mono"/>
              </a:rPr>
              <a:t>, </a:t>
            </a:r>
            <a:r>
              <a:rPr lang="en-US" sz="800" b="1" dirty="0">
                <a:solidFill>
                  <a:srgbClr val="FF0000"/>
                </a:solidFill>
                <a:latin typeface="Overpass Mono"/>
                <a:ea typeface="Overpass Mono"/>
                <a:cs typeface="Overpass Mono"/>
                <a:sym typeface="Overpass Mono"/>
              </a:rPr>
              <a:t>" "</a:t>
            </a:r>
            <a:r>
              <a:rPr lang="en-US" sz="800" b="1" dirty="0">
                <a:solidFill>
                  <a:schemeClr val="dk1"/>
                </a:solidFill>
                <a:latin typeface="Overpass Mono"/>
                <a:ea typeface="Overpass Mono"/>
                <a:cs typeface="Overpass Mono"/>
                <a:sym typeface="Overpass Mono"/>
              </a:rPr>
              <a:t>),size=15)</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plt.ylabel</a:t>
            </a:r>
            <a:r>
              <a:rPr lang="en-US" sz="800" b="1" dirty="0">
                <a:solidFill>
                  <a:schemeClr val="dk1"/>
                </a:solidFill>
                <a:latin typeface="Overpass Mono"/>
                <a:ea typeface="Overpass Mono"/>
                <a:cs typeface="Overpass Mono"/>
                <a:sym typeface="Overpass Mono"/>
              </a:rPr>
              <a:t>(</a:t>
            </a:r>
            <a:r>
              <a:rPr lang="en-US" sz="800" b="1" dirty="0">
                <a:solidFill>
                  <a:srgbClr val="FF0000"/>
                </a:solidFill>
                <a:latin typeface="Overpass Mono"/>
                <a:ea typeface="Overpass Mono"/>
                <a:cs typeface="Overpass Mono"/>
                <a:sym typeface="Overpass Mono"/>
              </a:rPr>
              <a:t>"</a:t>
            </a:r>
            <a:r>
              <a:rPr lang="en-US" sz="800" b="1" dirty="0" err="1">
                <a:solidFill>
                  <a:srgbClr val="FF0000"/>
                </a:solidFill>
                <a:latin typeface="Overpass Mono"/>
                <a:ea typeface="Overpass Mono"/>
                <a:cs typeface="Overpass Mono"/>
                <a:sym typeface="Overpass Mono"/>
              </a:rPr>
              <a:t>Price"</a:t>
            </a:r>
            <a:r>
              <a:rPr lang="en-US" sz="800" b="1" dirty="0" err="1">
                <a:solidFill>
                  <a:schemeClr val="dk1"/>
                </a:solidFill>
                <a:latin typeface="Overpass Mono"/>
                <a:ea typeface="Overpass Mono"/>
                <a:cs typeface="Overpass Mono"/>
                <a:sym typeface="Overpass Mono"/>
              </a:rPr>
              <a:t>,size</a:t>
            </a:r>
            <a:r>
              <a:rPr lang="en-US" sz="800" b="1" dirty="0">
                <a:solidFill>
                  <a:schemeClr val="dk1"/>
                </a:solidFill>
                <a:latin typeface="Overpass Mono"/>
                <a:ea typeface="Overpass Mono"/>
                <a:cs typeface="Overpass Mono"/>
                <a:sym typeface="Overpass Mono"/>
              </a:rPr>
              <a:t>=15)</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plt.xticks</a:t>
            </a:r>
            <a:r>
              <a:rPr lang="en-US" sz="800" b="1" dirty="0">
                <a:solidFill>
                  <a:schemeClr val="dk1"/>
                </a:solidFill>
                <a:latin typeface="Overpass Mono"/>
                <a:ea typeface="Overpass Mono"/>
                <a:cs typeface="Overpass Mono"/>
                <a:sym typeface="Overpass Mono"/>
              </a:rPr>
              <a:t>(</a:t>
            </a:r>
            <a:r>
              <a:rPr lang="en-US" sz="800" b="1" dirty="0" err="1">
                <a:solidFill>
                  <a:schemeClr val="dk1"/>
                </a:solidFill>
                <a:latin typeface="Overpass Mono"/>
                <a:ea typeface="Overpass Mono"/>
                <a:cs typeface="Overpass Mono"/>
                <a:sym typeface="Overpass Mono"/>
              </a:rPr>
              <a:t>fontsize</a:t>
            </a:r>
            <a:r>
              <a:rPr lang="en-US" sz="800" b="1" dirty="0">
                <a:solidFill>
                  <a:schemeClr val="dk1"/>
                </a:solidFill>
                <a:latin typeface="Overpass Mono"/>
                <a:ea typeface="Overpass Mono"/>
                <a:cs typeface="Overpass Mono"/>
                <a:sym typeface="Overpass Mono"/>
              </a:rPr>
              <a:t>=15)</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plt.yticks</a:t>
            </a:r>
            <a:r>
              <a:rPr lang="en-US" sz="800" b="1" dirty="0">
                <a:solidFill>
                  <a:schemeClr val="dk1"/>
                </a:solidFill>
                <a:latin typeface="Overpass Mono"/>
                <a:ea typeface="Overpass Mono"/>
                <a:cs typeface="Overpass Mono"/>
                <a:sym typeface="Overpass Mono"/>
              </a:rPr>
              <a:t>(</a:t>
            </a:r>
            <a:r>
              <a:rPr lang="en-US" sz="800" b="1" dirty="0" err="1">
                <a:solidFill>
                  <a:schemeClr val="dk1"/>
                </a:solidFill>
                <a:latin typeface="Overpass Mono"/>
                <a:ea typeface="Overpass Mono"/>
                <a:cs typeface="Overpass Mono"/>
                <a:sym typeface="Overpass Mono"/>
              </a:rPr>
              <a:t>fontsize</a:t>
            </a:r>
            <a:r>
              <a:rPr lang="en-US" sz="800" b="1" dirty="0">
                <a:solidFill>
                  <a:schemeClr val="dk1"/>
                </a:solidFill>
                <a:latin typeface="Overpass Mono"/>
                <a:ea typeface="Overpass Mono"/>
                <a:cs typeface="Overpass Mono"/>
                <a:sym typeface="Overpass Mono"/>
              </a:rPr>
              <a:t>=15)</a:t>
            </a:r>
          </a:p>
          <a:p>
            <a:pPr marL="0" lvl="0" indent="0" algn="l" rtl="0">
              <a:spcBef>
                <a:spcPts val="0"/>
              </a:spcBef>
              <a:spcAft>
                <a:spcPts val="0"/>
              </a:spcAft>
              <a:buNone/>
            </a:pPr>
            <a:r>
              <a:rPr lang="en-US" sz="800" b="1" dirty="0">
                <a:solidFill>
                  <a:schemeClr val="dk1"/>
                </a:solidFill>
                <a:latin typeface="Overpass Mono"/>
                <a:ea typeface="Overpass Mono"/>
                <a:cs typeface="Overpass Mono"/>
                <a:sym typeface="Overpass Mono"/>
              </a:rPr>
              <a:t>  </a:t>
            </a:r>
            <a:r>
              <a:rPr lang="en-US" sz="800" b="1" dirty="0" err="1">
                <a:solidFill>
                  <a:schemeClr val="dk1"/>
                </a:solidFill>
                <a:latin typeface="Overpass Mono"/>
                <a:ea typeface="Overpass Mono"/>
                <a:cs typeface="Overpass Mono"/>
                <a:sym typeface="Overpass Mono"/>
              </a:rPr>
              <a:t>plt.show</a:t>
            </a:r>
            <a:r>
              <a:rPr lang="en-US" sz="800" b="1" dirty="0">
                <a:solidFill>
                  <a:schemeClr val="dk1"/>
                </a:solidFill>
                <a:latin typeface="Overpass Mono"/>
                <a:ea typeface="Overpass Mono"/>
                <a:cs typeface="Overpass Mono"/>
                <a:sym typeface="Overpass Mono"/>
              </a:rPr>
              <a:t>()</a:t>
            </a:r>
            <a:endParaRPr sz="800" b="1" dirty="0">
              <a:solidFill>
                <a:schemeClr val="dk1"/>
              </a:solidFill>
              <a:latin typeface="Overpass Mono"/>
              <a:ea typeface="Overpass Mono"/>
              <a:cs typeface="Overpass Mono"/>
              <a:sym typeface="Overpass Mono"/>
            </a:endParaRPr>
          </a:p>
        </p:txBody>
      </p:sp>
    </p:spTree>
    <p:extLst>
      <p:ext uri="{BB962C8B-B14F-4D97-AF65-F5344CB8AC3E}">
        <p14:creationId xmlns:p14="http://schemas.microsoft.com/office/powerpoint/2010/main" val="117184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902</Words>
  <Application>Microsoft Office PowerPoint</Application>
  <PresentationFormat>On-screen Show (16:9)</PresentationFormat>
  <Paragraphs>189</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Roboto Condensed Light</vt:lpstr>
      <vt:lpstr>Calibri</vt:lpstr>
      <vt:lpstr>Overpass Mono</vt:lpstr>
      <vt:lpstr>Arial</vt:lpstr>
      <vt:lpstr>Courier New</vt:lpstr>
      <vt:lpstr>Anaheim</vt:lpstr>
      <vt:lpstr>Roboto</vt:lpstr>
      <vt:lpstr>Programming Lesson by Slidesgo</vt:lpstr>
      <vt:lpstr>Car Price Predictions</vt:lpstr>
      <vt:lpstr>Introduction</vt:lpstr>
      <vt:lpstr>Features</vt:lpstr>
      <vt:lpstr>Data Cleaning</vt:lpstr>
      <vt:lpstr>Exploratory Data Anaylsis</vt:lpstr>
      <vt:lpstr>Exploratory Data Anaylsis</vt:lpstr>
      <vt:lpstr>Exploratory Data Anaylsis</vt:lpstr>
      <vt:lpstr>Exploratory Data Anaylsis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Predictions</dc:title>
  <cp:lastModifiedBy>Ismail AlKamal</cp:lastModifiedBy>
  <cp:revision>7</cp:revision>
  <dcterms:modified xsi:type="dcterms:W3CDTF">2021-10-29T11:28:03Z</dcterms:modified>
</cp:coreProperties>
</file>