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12"/>
  </p:notesMasterIdLst>
  <p:sldIdLst>
    <p:sldId id="256" r:id="rId2"/>
    <p:sldId id="258" r:id="rId3"/>
    <p:sldId id="257" r:id="rId4"/>
    <p:sldId id="263" r:id="rId5"/>
    <p:sldId id="261" r:id="rId6"/>
    <p:sldId id="262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4"/>
    <p:restoredTop sz="94595"/>
  </p:normalViewPr>
  <p:slideViewPr>
    <p:cSldViewPr snapToGrid="0" snapToObjects="1">
      <p:cViewPr varScale="1">
        <p:scale>
          <a:sx n="84" d="100"/>
          <a:sy n="84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FA78B-7E3F-5647-92AA-2E29BD3B6757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373FF-D775-4A4F-88D2-20B6817AD5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8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373FF-D775-4A4F-88D2-20B6817AD55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5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373FF-D775-4A4F-88D2-20B6817AD55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3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373FF-D775-4A4F-88D2-20B6817AD55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0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373FF-D775-4A4F-88D2-20B6817AD5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373FF-D775-4A4F-88D2-20B6817AD55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1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373FF-D775-4A4F-88D2-20B6817AD5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6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373FF-D775-4A4F-88D2-20B6817AD5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2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373FF-D775-4A4F-88D2-20B6817AD5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1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373FF-D775-4A4F-88D2-20B6817AD5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9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E6E-162E-EF48-B33C-39171DEA8F2D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50C956-98B3-034E-89DC-E747818216E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E6E-162E-EF48-B33C-39171DEA8F2D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C956-98B3-034E-89DC-E747818216E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E6E-162E-EF48-B33C-39171DEA8F2D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C956-98B3-034E-89DC-E747818216E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E6E-162E-EF48-B33C-39171DEA8F2D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C956-98B3-034E-89DC-E747818216E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E6E-162E-EF48-B33C-39171DEA8F2D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C956-98B3-034E-89DC-E747818216E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E6E-162E-EF48-B33C-39171DEA8F2D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C956-98B3-034E-89DC-E747818216E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E6E-162E-EF48-B33C-39171DEA8F2D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C956-98B3-034E-89DC-E747818216E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E6E-162E-EF48-B33C-39171DEA8F2D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C956-98B3-034E-89DC-E747818216E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E6E-162E-EF48-B33C-39171DEA8F2D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C956-98B3-034E-89DC-E747818216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E6E-162E-EF48-B33C-39171DEA8F2D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C956-98B3-034E-89DC-E747818216E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097CE6E-162E-EF48-B33C-39171DEA8F2D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C956-98B3-034E-89DC-E747818216E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CE6E-162E-EF48-B33C-39171DEA8F2D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50C956-98B3-034E-89DC-E747818216E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3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kJkCvEvaKk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Budweiser Executive Analysis: </a:t>
            </a:r>
            <a:r>
              <a:rPr lang="en-US" sz="4000" dirty="0"/>
              <a:t>Craft Breweries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Isaiah Allen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</a:t>
            </a:r>
            <a:r>
              <a:rPr lang="en-US">
                <a:hlinkClick r:id="rId2"/>
              </a:rPr>
              <a:t>kJkCvEvaKkQ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8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32" y="207295"/>
            <a:ext cx="10515600" cy="1325563"/>
          </a:xfrm>
        </p:spPr>
        <p:txBody>
          <a:bodyPr/>
          <a:lstStyle/>
          <a:p>
            <a:r>
              <a:rPr lang="en-US" dirty="0" smtClean="0"/>
              <a:t>Data Exploration: Statistics by State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70264"/>
              </p:ext>
            </p:extLst>
          </p:nvPr>
        </p:nvGraphicFramePr>
        <p:xfrm>
          <a:off x="324632" y="2086675"/>
          <a:ext cx="9831632" cy="406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65535"/>
                <a:gridCol w="352930"/>
                <a:gridCol w="390745"/>
                <a:gridCol w="365535"/>
                <a:gridCol w="390745"/>
                <a:gridCol w="403349"/>
                <a:gridCol w="352930"/>
                <a:gridCol w="390745"/>
                <a:gridCol w="365535"/>
                <a:gridCol w="340325"/>
                <a:gridCol w="403349"/>
                <a:gridCol w="340325"/>
                <a:gridCol w="315117"/>
                <a:gridCol w="340325"/>
                <a:gridCol w="315117"/>
                <a:gridCol w="340325"/>
                <a:gridCol w="352930"/>
                <a:gridCol w="352930"/>
                <a:gridCol w="352930"/>
                <a:gridCol w="441163"/>
                <a:gridCol w="453768"/>
                <a:gridCol w="415954"/>
                <a:gridCol w="365535"/>
                <a:gridCol w="453768"/>
                <a:gridCol w="453768"/>
                <a:gridCol w="415954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 AK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 AZ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 CT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dirty="0">
                          <a:effectLst/>
                        </a:rPr>
                        <a:t> DE</a:t>
                      </a:r>
                      <a:endParaRPr lang="es-ES_trad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FL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GA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 HI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 IL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 IN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effectLst/>
                        </a:rPr>
                        <a:t> KS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 KY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dirty="0">
                          <a:effectLst/>
                        </a:rPr>
                        <a:t> LA</a:t>
                      </a:r>
                      <a:endParaRPr lang="es-ES_trad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 MA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MD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 MN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 MO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 MS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</a:rPr>
                        <a:t>11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u="none" strike="noStrike" dirty="0">
                          <a:effectLst/>
                        </a:rPr>
                        <a:t>39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 dirty="0">
                          <a:effectLst/>
                        </a:rPr>
                        <a:t>18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2272"/>
              </p:ext>
            </p:extLst>
          </p:nvPr>
        </p:nvGraphicFramePr>
        <p:xfrm>
          <a:off x="324629" y="2585489"/>
          <a:ext cx="9831635" cy="406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5422"/>
                <a:gridCol w="390244"/>
                <a:gridCol w="402833"/>
                <a:gridCol w="390244"/>
                <a:gridCol w="402833"/>
                <a:gridCol w="352479"/>
                <a:gridCol w="453187"/>
                <a:gridCol w="402833"/>
                <a:gridCol w="390244"/>
                <a:gridCol w="415422"/>
                <a:gridCol w="390244"/>
                <a:gridCol w="402833"/>
                <a:gridCol w="365066"/>
                <a:gridCol w="314713"/>
                <a:gridCol w="352479"/>
                <a:gridCol w="365066"/>
                <a:gridCol w="390244"/>
                <a:gridCol w="352479"/>
                <a:gridCol w="390244"/>
                <a:gridCol w="390244"/>
                <a:gridCol w="365066"/>
                <a:gridCol w="453187"/>
                <a:gridCol w="390244"/>
                <a:gridCol w="453187"/>
                <a:gridCol w="440598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 MT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NC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 ND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 NE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 dirty="0">
                          <a:effectLst/>
                        </a:rPr>
                        <a:t> NH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NJ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 NM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 dirty="0">
                          <a:effectLst/>
                        </a:rPr>
                        <a:t> NV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 OH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OK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PA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RI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 SC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 SD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TX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VA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u="none" strike="noStrike" dirty="0">
                          <a:effectLst/>
                        </a:rPr>
                        <a:t> VT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WA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WI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 WV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WY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4629" y="3369500"/>
            <a:ext cx="2711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3 States # of Breweries</a:t>
            </a:r>
          </a:p>
          <a:p>
            <a:r>
              <a:rPr lang="en-US" dirty="0" smtClean="0"/>
              <a:t>1.Colorado</a:t>
            </a:r>
          </a:p>
          <a:p>
            <a:r>
              <a:rPr lang="en-US" dirty="0" smtClean="0"/>
              <a:t>2California</a:t>
            </a:r>
          </a:p>
          <a:p>
            <a:r>
              <a:rPr lang="en-US" dirty="0" smtClean="0"/>
              <a:t>3.Michigan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36077" y="3356973"/>
            <a:ext cx="27109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States with only </a:t>
            </a: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dirty="0" smtClean="0"/>
              <a:t> Brewery</a:t>
            </a:r>
          </a:p>
          <a:p>
            <a:r>
              <a:rPr lang="en-US" dirty="0" smtClean="0"/>
              <a:t>1.Nevada</a:t>
            </a:r>
          </a:p>
          <a:p>
            <a:r>
              <a:rPr lang="en-US" dirty="0" smtClean="0"/>
              <a:t>2.South Dakota</a:t>
            </a:r>
          </a:p>
          <a:p>
            <a:r>
              <a:rPr lang="en-US" dirty="0" smtClean="0"/>
              <a:t>3.West Virginia</a:t>
            </a:r>
          </a:p>
          <a:p>
            <a:r>
              <a:rPr lang="en-US" dirty="0" smtClean="0"/>
              <a:t>4.*District of Columbia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52991" y="3356973"/>
            <a:ext cx="2871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States with Top ABV and IBU</a:t>
            </a:r>
          </a:p>
          <a:p>
            <a:r>
              <a:rPr lang="en-US" dirty="0" smtClean="0"/>
              <a:t>ABV: Kentucky  .12</a:t>
            </a:r>
          </a:p>
          <a:p>
            <a:r>
              <a:rPr lang="en-US" dirty="0" smtClean="0"/>
              <a:t>IBU: Oregon =138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4090" y="3356973"/>
            <a:ext cx="3167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States with Lowest ABV and IBU</a:t>
            </a:r>
          </a:p>
          <a:p>
            <a:r>
              <a:rPr lang="en-US" dirty="0" smtClean="0"/>
              <a:t>ABV: Oregon .027</a:t>
            </a:r>
          </a:p>
          <a:p>
            <a:r>
              <a:rPr lang="en-US" dirty="0" smtClean="0"/>
              <a:t>IBU: California 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4629" y="1381683"/>
            <a:ext cx="3120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Brewery Count by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66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78" y="453889"/>
            <a:ext cx="9603275" cy="1049235"/>
          </a:xfrm>
        </p:spPr>
        <p:txBody>
          <a:bodyPr/>
          <a:lstStyle/>
          <a:p>
            <a:r>
              <a:rPr lang="en-US" dirty="0" smtClean="0"/>
              <a:t>Data Exploration: IBU Median by State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78" y="1503124"/>
            <a:ext cx="10972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78" y="453889"/>
            <a:ext cx="9603275" cy="1049235"/>
          </a:xfrm>
        </p:spPr>
        <p:txBody>
          <a:bodyPr/>
          <a:lstStyle/>
          <a:p>
            <a:r>
              <a:rPr lang="en-US" dirty="0" smtClean="0"/>
              <a:t>Data Exploration ABV Median by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78" y="1503124"/>
            <a:ext cx="10972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699" y="378634"/>
            <a:ext cx="9603275" cy="1049235"/>
          </a:xfrm>
        </p:spPr>
        <p:txBody>
          <a:bodyPr/>
          <a:lstStyle/>
          <a:p>
            <a:r>
              <a:rPr lang="en-US" dirty="0" smtClean="0"/>
              <a:t>Analysis: ABV Distribution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98" y="1523791"/>
            <a:ext cx="1025046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rgbClr val="DBD8D4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ABV IBU Correlation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53754"/>
            <a:ext cx="8667784" cy="420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Analysis:</a:t>
            </a:r>
            <a:br>
              <a:rPr lang="en-US" dirty="0" smtClean="0"/>
            </a:br>
            <a:r>
              <a:rPr lang="en-US" dirty="0" smtClean="0"/>
              <a:t>IBU &amp; ABV as Predictors for IPA vs 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2861341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Confusion Matrix and </a:t>
            </a:r>
            <a:r>
              <a:rPr lang="en-US" sz="1400" b="1" dirty="0" smtClean="0"/>
              <a:t>Statistics</a:t>
            </a:r>
            <a:endParaRPr lang="en-US" sz="1400" b="1" dirty="0"/>
          </a:p>
          <a:p>
            <a:r>
              <a:rPr lang="en-US" sz="1400" dirty="0"/>
              <a:t>               Accuracy : 0.8568                                                   </a:t>
            </a:r>
          </a:p>
          <a:p>
            <a:r>
              <a:rPr lang="en-US" sz="1400" dirty="0"/>
              <a:t>            Sensitivity : 0.9176          </a:t>
            </a:r>
          </a:p>
          <a:p>
            <a:r>
              <a:rPr lang="en-US" sz="1400" dirty="0"/>
              <a:t>            Specificity : 0.6977          </a:t>
            </a:r>
          </a:p>
          <a:p>
            <a:r>
              <a:rPr lang="en-US" sz="1400" dirty="0"/>
              <a:t>         </a:t>
            </a:r>
            <a:r>
              <a:rPr lang="en-US" sz="1400" dirty="0" err="1"/>
              <a:t>Pos</a:t>
            </a:r>
            <a:r>
              <a:rPr lang="en-US" sz="1400" dirty="0"/>
              <a:t> </a:t>
            </a:r>
            <a:r>
              <a:rPr lang="en-US" sz="1400" dirty="0" err="1"/>
              <a:t>Pred</a:t>
            </a:r>
            <a:r>
              <a:rPr lang="en-US" sz="1400" dirty="0"/>
              <a:t> Value : 0.8881          </a:t>
            </a:r>
          </a:p>
          <a:p>
            <a:r>
              <a:rPr lang="en-US" sz="1400" dirty="0"/>
              <a:t>         </a:t>
            </a:r>
            <a:r>
              <a:rPr lang="en-US" sz="1400" dirty="0" err="1"/>
              <a:t>Neg</a:t>
            </a:r>
            <a:r>
              <a:rPr lang="en-US" sz="1400" dirty="0"/>
              <a:t> </a:t>
            </a:r>
            <a:r>
              <a:rPr lang="en-US" sz="1400" dirty="0" err="1"/>
              <a:t>Pred</a:t>
            </a:r>
            <a:r>
              <a:rPr lang="en-US" sz="1400" dirty="0"/>
              <a:t> Value : 0.7641      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'Positive</a:t>
            </a:r>
            <a:r>
              <a:rPr lang="en-US" sz="1400" dirty="0"/>
              <a:t>' Class : no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15732"/>
            <a:ext cx="5568454" cy="397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Analysis:</a:t>
            </a:r>
            <a:br>
              <a:rPr lang="en-US" dirty="0" smtClean="0"/>
            </a:br>
            <a:r>
              <a:rPr lang="en-US" dirty="0" smtClean="0"/>
              <a:t>Route to Market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8759" y="2138045"/>
            <a:ext cx="5174457" cy="3449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919" y="2138045"/>
            <a:ext cx="517445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Analysis:</a:t>
            </a:r>
            <a:br>
              <a:rPr lang="en-US" dirty="0" smtClean="0"/>
            </a:br>
            <a:r>
              <a:rPr lang="en-US" dirty="0" smtClean="0"/>
              <a:t>Route to market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328" y="1960434"/>
            <a:ext cx="8325856" cy="416292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2419" y="2122412"/>
            <a:ext cx="2861341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Confusion Matrix and </a:t>
            </a:r>
            <a:r>
              <a:rPr lang="en-US" sz="1400" b="1" dirty="0" smtClean="0"/>
              <a:t>Statistics</a:t>
            </a:r>
            <a:endParaRPr lang="en-US" sz="1400" b="1" dirty="0"/>
          </a:p>
          <a:p>
            <a:r>
              <a:rPr lang="en-US" dirty="0" smtClean="0"/>
              <a:t>High ABV low IBU</a:t>
            </a:r>
          </a:p>
          <a:p>
            <a:r>
              <a:rPr lang="en-US" dirty="0" smtClean="0"/>
              <a:t>Limited competition </a:t>
            </a:r>
          </a:p>
          <a:p>
            <a:r>
              <a:rPr lang="en-US" dirty="0" smtClean="0"/>
              <a:t>Market Lead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60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4655</TotalTime>
  <Words>318</Words>
  <Application>Microsoft Macintosh PowerPoint</Application>
  <PresentationFormat>Widescreen</PresentationFormat>
  <Paragraphs>150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 Bayan Plain</vt:lpstr>
      <vt:lpstr>Calibri</vt:lpstr>
      <vt:lpstr>Gill Sans MT</vt:lpstr>
      <vt:lpstr>Arial</vt:lpstr>
      <vt:lpstr>Gallery</vt:lpstr>
      <vt:lpstr>Budweiser Executive Analysis: Craft Breweries</vt:lpstr>
      <vt:lpstr>Data Exploration: Statistics by State</vt:lpstr>
      <vt:lpstr>Data Exploration: IBU Median by State</vt:lpstr>
      <vt:lpstr>Data Exploration ABV Median by State</vt:lpstr>
      <vt:lpstr>Analysis: ABV Distribution</vt:lpstr>
      <vt:lpstr>Analysis: ABV IBU Correlation </vt:lpstr>
      <vt:lpstr>Extended Analysis: IBU &amp; ABV as Predictors for IPA vs ALE</vt:lpstr>
      <vt:lpstr>Extended Analysis: Route to Market</vt:lpstr>
      <vt:lpstr>Extended Analysis: Route to market</vt:lpstr>
      <vt:lpstr>Link to Video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Allen, Isaiah</dc:creator>
  <cp:lastModifiedBy>Allen, Isaiah</cp:lastModifiedBy>
  <cp:revision>13</cp:revision>
  <dcterms:created xsi:type="dcterms:W3CDTF">2019-10-23T23:27:58Z</dcterms:created>
  <dcterms:modified xsi:type="dcterms:W3CDTF">2019-10-27T05:03:24Z</dcterms:modified>
</cp:coreProperties>
</file>