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aleway"/>
      <p:regular r:id="rId19"/>
      <p:bold r:id="rId20"/>
      <p:italic r:id="rId21"/>
      <p:boldItalic r:id="rId22"/>
    </p:embeddedFont>
    <p:embeddedFont>
      <p:font typeface="Nunito"/>
      <p:regular r:id="rId23"/>
      <p:bold r:id="rId24"/>
      <p:italic r:id="rId25"/>
      <p:boldItalic r:id="rId26"/>
    </p:embeddedFont>
    <p:embeddedFont>
      <p:font typeface="Montserrat"/>
      <p:regular r:id="rId27"/>
      <p:bold r:id="rId28"/>
      <p:italic r:id="rId29"/>
      <p:boldItalic r:id="rId30"/>
    </p:embeddedFont>
    <p:embeddedFont>
      <p:font typeface="La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Nunito-bold.fntdata"/><Relationship Id="rId23" Type="http://schemas.openxmlformats.org/officeDocument/2006/relationships/font" Target="fonts/Nuni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Italic.fntdata"/><Relationship Id="rId25" Type="http://schemas.openxmlformats.org/officeDocument/2006/relationships/font" Target="fonts/Nunito-italic.fntdata"/><Relationship Id="rId28" Type="http://schemas.openxmlformats.org/officeDocument/2006/relationships/font" Target="fonts/Montserrat-bold.fntdata"/><Relationship Id="rId27" Type="http://schemas.openxmlformats.org/officeDocument/2006/relationships/font" Target="fonts/Montserra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regular.fntdata"/><Relationship Id="rId30" Type="http://schemas.openxmlformats.org/officeDocument/2006/relationships/font" Target="fonts/Montserrat-boldItalic.fntdata"/><Relationship Id="rId11" Type="http://schemas.openxmlformats.org/officeDocument/2006/relationships/slide" Target="slides/slide6.xml"/><Relationship Id="rId33" Type="http://schemas.openxmlformats.org/officeDocument/2006/relationships/font" Target="fonts/Lato-italic.fntdata"/><Relationship Id="rId10" Type="http://schemas.openxmlformats.org/officeDocument/2006/relationships/slide" Target="slides/slide5.xml"/><Relationship Id="rId32"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La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703b8ff4c1_2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703b8ff4c1_2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703b8ff4c1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703b8ff4c1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703b8ff4c1_4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703b8ff4c1_4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703b8ff4c1_16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703b8ff4c1_16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d251bb473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d251bb473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cb9a0b074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cb9a0b074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e965474a9_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e965474a9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703b8ff4c1_4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703b8ff4c1_4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703b8ff4c1_4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703b8ff4c1_4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703b8ff4c1_1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703b8ff4c1_1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citeseerx.ist.psu.edu/document?repid=rep1&amp;type=pdf&amp;doi=1d08d8e2d8e7d15d7cf453246f357cf4f74e9429"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8.jpg"/><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9.png"/><Relationship Id="rId7"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3.png"/><Relationship Id="rId6"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270975" y="770925"/>
            <a:ext cx="7644900" cy="1365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3700"/>
              <a:t>License plate detection using Image Segmentation and OCR</a:t>
            </a:r>
            <a:endParaRPr b="1" sz="3700"/>
          </a:p>
        </p:txBody>
      </p:sp>
      <p:sp>
        <p:nvSpPr>
          <p:cNvPr id="135" name="Google Shape;135;p13"/>
          <p:cNvSpPr txBox="1"/>
          <p:nvPr/>
        </p:nvSpPr>
        <p:spPr>
          <a:xfrm>
            <a:off x="5258150" y="3168450"/>
            <a:ext cx="3283200" cy="15429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i="1" lang="en" sz="1800" u="sng">
                <a:solidFill>
                  <a:schemeClr val="lt1"/>
                </a:solidFill>
                <a:latin typeface="Lato"/>
                <a:ea typeface="Lato"/>
                <a:cs typeface="Lato"/>
                <a:sym typeface="Lato"/>
              </a:rPr>
              <a:t>Paradoxicals</a:t>
            </a:r>
            <a:endParaRPr b="1" i="1" sz="1800" u="sng">
              <a:solidFill>
                <a:schemeClr val="lt1"/>
              </a:solidFill>
              <a:latin typeface="Lato"/>
              <a:ea typeface="Lato"/>
              <a:cs typeface="Lato"/>
              <a:sym typeface="Lato"/>
            </a:endParaRPr>
          </a:p>
          <a:p>
            <a:pPr indent="0" lvl="0" marL="0" rtl="0" algn="l">
              <a:spcBef>
                <a:spcPts val="0"/>
              </a:spcBef>
              <a:spcAft>
                <a:spcPts val="0"/>
              </a:spcAft>
              <a:buNone/>
            </a:pPr>
            <a:r>
              <a:rPr lang="en" sz="1800">
                <a:solidFill>
                  <a:schemeClr val="lt1"/>
                </a:solidFill>
                <a:latin typeface="Lato"/>
                <a:ea typeface="Lato"/>
                <a:cs typeface="Lato"/>
                <a:sym typeface="Lato"/>
              </a:rPr>
              <a:t>Alok Dhar Dubey</a:t>
            </a:r>
            <a:endParaRPr sz="1800">
              <a:solidFill>
                <a:schemeClr val="lt1"/>
              </a:solidFill>
              <a:latin typeface="Lato"/>
              <a:ea typeface="Lato"/>
              <a:cs typeface="Lato"/>
              <a:sym typeface="Lato"/>
            </a:endParaRPr>
          </a:p>
          <a:p>
            <a:pPr indent="0" lvl="0" marL="0" rtl="0" algn="l">
              <a:spcBef>
                <a:spcPts val="0"/>
              </a:spcBef>
              <a:spcAft>
                <a:spcPts val="0"/>
              </a:spcAft>
              <a:buNone/>
            </a:pPr>
            <a:r>
              <a:rPr lang="en" sz="1800">
                <a:solidFill>
                  <a:schemeClr val="lt1"/>
                </a:solidFill>
                <a:latin typeface="Lato"/>
                <a:ea typeface="Lato"/>
                <a:cs typeface="Lato"/>
                <a:sym typeface="Lato"/>
              </a:rPr>
              <a:t>Hardik Kalra</a:t>
            </a:r>
            <a:endParaRPr sz="1800">
              <a:solidFill>
                <a:schemeClr val="lt1"/>
              </a:solidFill>
              <a:latin typeface="Lato"/>
              <a:ea typeface="Lato"/>
              <a:cs typeface="Lato"/>
              <a:sym typeface="Lato"/>
            </a:endParaRPr>
          </a:p>
          <a:p>
            <a:pPr indent="0" lvl="0" marL="0" rtl="0" algn="l">
              <a:spcBef>
                <a:spcPts val="0"/>
              </a:spcBef>
              <a:spcAft>
                <a:spcPts val="0"/>
              </a:spcAft>
              <a:buNone/>
            </a:pPr>
            <a:r>
              <a:rPr lang="en" sz="1800">
                <a:solidFill>
                  <a:schemeClr val="lt1"/>
                </a:solidFill>
                <a:latin typeface="Lato"/>
                <a:ea typeface="Lato"/>
                <a:cs typeface="Lato"/>
                <a:sym typeface="Lato"/>
              </a:rPr>
              <a:t>Nidhi</a:t>
            </a:r>
            <a:endParaRPr sz="1800">
              <a:solidFill>
                <a:schemeClr val="lt1"/>
              </a:solidFill>
              <a:latin typeface="Lato"/>
              <a:ea typeface="Lato"/>
              <a:cs typeface="Lato"/>
              <a:sym typeface="Lato"/>
            </a:endParaRPr>
          </a:p>
          <a:p>
            <a:pPr indent="0" lvl="0" marL="0" rtl="0" algn="l">
              <a:spcBef>
                <a:spcPts val="0"/>
              </a:spcBef>
              <a:spcAft>
                <a:spcPts val="0"/>
              </a:spcAft>
              <a:buNone/>
            </a:pPr>
            <a:r>
              <a:rPr lang="en" sz="1800">
                <a:solidFill>
                  <a:schemeClr val="lt1"/>
                </a:solidFill>
                <a:latin typeface="Lato"/>
                <a:ea typeface="Lato"/>
                <a:cs typeface="Lato"/>
                <a:sym typeface="Lato"/>
              </a:rPr>
              <a:t>Sayantika Sengupta</a:t>
            </a:r>
            <a:endParaRPr sz="1800">
              <a:solidFill>
                <a:schemeClr val="lt1"/>
              </a:solidFill>
              <a:latin typeface="Lato"/>
              <a:ea typeface="Lato"/>
              <a:cs typeface="Lato"/>
              <a:sym typeface="Lato"/>
            </a:endParaRPr>
          </a:p>
        </p:txBody>
      </p:sp>
      <p:sp>
        <p:nvSpPr>
          <p:cNvPr id="136" name="Google Shape;136;p13"/>
          <p:cNvSpPr txBox="1"/>
          <p:nvPr/>
        </p:nvSpPr>
        <p:spPr>
          <a:xfrm>
            <a:off x="270975" y="2136525"/>
            <a:ext cx="4862100" cy="45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lt1"/>
                </a:solidFill>
                <a:latin typeface="Lato"/>
                <a:ea typeface="Lato"/>
                <a:cs typeface="Lato"/>
                <a:sym typeface="Lato"/>
              </a:rPr>
              <a:t>Link to paper - </a:t>
            </a:r>
            <a:r>
              <a:rPr lang="en" sz="1500" u="sng">
                <a:solidFill>
                  <a:schemeClr val="hlink"/>
                </a:solidFill>
                <a:latin typeface="Lato"/>
                <a:ea typeface="Lato"/>
                <a:cs typeface="Lato"/>
                <a:sym typeface="Lato"/>
                <a:hlinkClick r:id="rId3"/>
              </a:rPr>
              <a:t>Automatic Number Plate Detection</a:t>
            </a:r>
            <a:endParaRPr sz="1500">
              <a:solidFill>
                <a:schemeClr val="l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2"/>
          <p:cNvSpPr txBox="1"/>
          <p:nvPr>
            <p:ph type="title"/>
          </p:nvPr>
        </p:nvSpPr>
        <p:spPr>
          <a:xfrm>
            <a:off x="538900" y="2341875"/>
            <a:ext cx="3036300" cy="6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Final Step</a:t>
            </a:r>
            <a:endParaRPr b="1"/>
          </a:p>
        </p:txBody>
      </p:sp>
      <p:sp>
        <p:nvSpPr>
          <p:cNvPr id="213" name="Google Shape;213;p22"/>
          <p:cNvSpPr txBox="1"/>
          <p:nvPr>
            <p:ph idx="2" type="body"/>
          </p:nvPr>
        </p:nvSpPr>
        <p:spPr>
          <a:xfrm>
            <a:off x="4284450" y="436150"/>
            <a:ext cx="4040400" cy="4241700"/>
          </a:xfrm>
          <a:prstGeom prst="rect">
            <a:avLst/>
          </a:prstGeom>
          <a:solidFill>
            <a:schemeClr val="lt1"/>
          </a:solidFill>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solidFill>
                  <a:schemeClr val="dk1"/>
                </a:solidFill>
              </a:rPr>
              <a:t>SEGMENTATION</a:t>
            </a:r>
            <a:endParaRPr b="1">
              <a:solidFill>
                <a:schemeClr val="dk1"/>
              </a:solidFill>
            </a:endParaRPr>
          </a:p>
          <a:p>
            <a:pPr indent="-311150" lvl="0" marL="457200" rtl="0" algn="l">
              <a:spcBef>
                <a:spcPts val="1200"/>
              </a:spcBef>
              <a:spcAft>
                <a:spcPts val="0"/>
              </a:spcAft>
              <a:buClr>
                <a:schemeClr val="dk1"/>
              </a:buClr>
              <a:buSzPts val="1300"/>
              <a:buChar char="❖"/>
            </a:pPr>
            <a:r>
              <a:rPr lang="en">
                <a:solidFill>
                  <a:schemeClr val="dk1"/>
                </a:solidFill>
              </a:rPr>
              <a:t>Image segmentation is a process that basically </a:t>
            </a:r>
            <a:r>
              <a:rPr lang="en">
                <a:solidFill>
                  <a:schemeClr val="dk1"/>
                </a:solidFill>
              </a:rPr>
              <a:t>divides</a:t>
            </a:r>
            <a:r>
              <a:rPr lang="en">
                <a:solidFill>
                  <a:schemeClr val="dk1"/>
                </a:solidFill>
              </a:rPr>
              <a:t> the image into multiple classes depending on their intensity.</a:t>
            </a:r>
            <a:endParaRPr>
              <a:solidFill>
                <a:schemeClr val="dk1"/>
              </a:solidFill>
            </a:endParaRPr>
          </a:p>
          <a:p>
            <a:pPr indent="-311150" lvl="0" marL="457200" rtl="0" algn="l">
              <a:spcBef>
                <a:spcPts val="0"/>
              </a:spcBef>
              <a:spcAft>
                <a:spcPts val="0"/>
              </a:spcAft>
              <a:buClr>
                <a:schemeClr val="dk1"/>
              </a:buClr>
              <a:buSzPts val="1300"/>
              <a:buChar char="❖"/>
            </a:pPr>
            <a:r>
              <a:rPr lang="en">
                <a:solidFill>
                  <a:schemeClr val="dk1"/>
                </a:solidFill>
              </a:rPr>
              <a:t>Apply adaptive thresholding on the plate’s value channel image to binarize it and reveal the characters.</a:t>
            </a:r>
            <a:endParaRPr>
              <a:solidFill>
                <a:schemeClr val="dk1"/>
              </a:solidFill>
            </a:endParaRPr>
          </a:p>
          <a:p>
            <a:pPr indent="-311150" lvl="0" marL="457200" rtl="0" algn="l">
              <a:spcBef>
                <a:spcPts val="0"/>
              </a:spcBef>
              <a:spcAft>
                <a:spcPts val="0"/>
              </a:spcAft>
              <a:buClr>
                <a:schemeClr val="dk1"/>
              </a:buClr>
              <a:buSzPts val="1300"/>
              <a:buChar char="❖"/>
            </a:pPr>
            <a:r>
              <a:rPr lang="en">
                <a:solidFill>
                  <a:schemeClr val="dk1"/>
                </a:solidFill>
              </a:rPr>
              <a:t>After binarizing apply bitwise not operation on the image to find the connected components</a:t>
            </a:r>
            <a:endParaRPr>
              <a:solidFill>
                <a:schemeClr val="dk1"/>
              </a:solidFill>
            </a:endParaRPr>
          </a:p>
          <a:p>
            <a:pPr indent="-311150" lvl="0" marL="457200" rtl="0" algn="l">
              <a:spcBef>
                <a:spcPts val="0"/>
              </a:spcBef>
              <a:spcAft>
                <a:spcPts val="0"/>
              </a:spcAft>
              <a:buClr>
                <a:schemeClr val="dk1"/>
              </a:buClr>
              <a:buSzPts val="1300"/>
              <a:buChar char="❖"/>
            </a:pPr>
            <a:r>
              <a:rPr lang="en">
                <a:solidFill>
                  <a:schemeClr val="dk1"/>
                </a:solidFill>
              </a:rPr>
              <a:t>Construct a mask to display all the character components and then find contours in the mask.</a:t>
            </a:r>
            <a:endParaRPr>
              <a:solidFill>
                <a:schemeClr val="dk1"/>
              </a:solidFill>
            </a:endParaRPr>
          </a:p>
          <a:p>
            <a:pPr indent="-311150" lvl="0" marL="457200" rtl="0" algn="l">
              <a:spcBef>
                <a:spcPts val="0"/>
              </a:spcBef>
              <a:spcAft>
                <a:spcPts val="0"/>
              </a:spcAft>
              <a:buClr>
                <a:schemeClr val="dk1"/>
              </a:buClr>
              <a:buSzPts val="1300"/>
              <a:buChar char="❖"/>
            </a:pPr>
            <a:r>
              <a:rPr lang="en">
                <a:solidFill>
                  <a:schemeClr val="dk1"/>
                </a:solidFill>
              </a:rPr>
              <a:t>After extracting the contours take the largest one, find its bounding rectangle and validate side ratios.</a:t>
            </a:r>
            <a:endParaRPr>
              <a:solidFill>
                <a:schemeClr val="dk1"/>
              </a:solidFill>
            </a:endParaRPr>
          </a:p>
          <a:p>
            <a:pPr indent="-311150" lvl="0" marL="457200" rtl="0" algn="l">
              <a:spcBef>
                <a:spcPts val="0"/>
              </a:spcBef>
              <a:spcAft>
                <a:spcPts val="0"/>
              </a:spcAft>
              <a:buClr>
                <a:schemeClr val="dk1"/>
              </a:buClr>
              <a:buSzPts val="1300"/>
              <a:buChar char="❖"/>
            </a:pPr>
            <a:r>
              <a:rPr lang="en">
                <a:solidFill>
                  <a:schemeClr val="dk1"/>
                </a:solidFill>
              </a:rPr>
              <a:t>find the convex hull of the contour and draw it</a:t>
            </a:r>
            <a:endParaRPr>
              <a:solidFill>
                <a:schemeClr val="dk1"/>
              </a:solidFill>
            </a:endParaRPr>
          </a:p>
          <a:p>
            <a:pPr indent="-311150" lvl="0" marL="457200" rtl="0" algn="l">
              <a:spcBef>
                <a:spcPts val="0"/>
              </a:spcBef>
              <a:spcAft>
                <a:spcPts val="0"/>
              </a:spcAft>
              <a:buClr>
                <a:schemeClr val="dk1"/>
              </a:buClr>
              <a:buSzPts val="1300"/>
              <a:buChar char="❖"/>
            </a:pPr>
            <a:r>
              <a:rPr lang="en">
                <a:solidFill>
                  <a:schemeClr val="dk1"/>
                </a:solidFill>
              </a:rPr>
              <a:t>find all the contours in the character candidate mask and extract those contour areas</a:t>
            </a:r>
            <a:endParaRPr>
              <a:solidFill>
                <a:schemeClr val="dk1"/>
              </a:solidFill>
            </a:endParaRPr>
          </a:p>
        </p:txBody>
      </p:sp>
      <p:pic>
        <p:nvPicPr>
          <p:cNvPr descr="Piece of duct tape sticking a note to the slide" id="214" name="Google Shape;214;p22"/>
          <p:cNvPicPr preferRelativeResize="0"/>
          <p:nvPr/>
        </p:nvPicPr>
        <p:blipFill rotWithShape="1">
          <a:blip r:embed="rId3">
            <a:alphaModFix/>
          </a:blip>
          <a:srcRect b="10011" l="9244" r="2118" t="5926"/>
          <a:stretch/>
        </p:blipFill>
        <p:spPr>
          <a:xfrm rot="98551">
            <a:off x="5374788" y="103356"/>
            <a:ext cx="2034624" cy="46085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3"/>
          <p:cNvSpPr txBox="1"/>
          <p:nvPr>
            <p:ph type="title"/>
          </p:nvPr>
        </p:nvSpPr>
        <p:spPr>
          <a:xfrm>
            <a:off x="1193238" y="163700"/>
            <a:ext cx="6713100" cy="740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i="1" lang="en" u="sng"/>
              <a:t>IMPLEMENTATION OF THE MODEL</a:t>
            </a:r>
            <a:endParaRPr b="1" i="1" u="sng"/>
          </a:p>
        </p:txBody>
      </p:sp>
      <p:sp>
        <p:nvSpPr>
          <p:cNvPr id="220" name="Google Shape;220;p23"/>
          <p:cNvSpPr txBox="1"/>
          <p:nvPr>
            <p:ph idx="1" type="subTitle"/>
          </p:nvPr>
        </p:nvSpPr>
        <p:spPr>
          <a:xfrm>
            <a:off x="3000850" y="715750"/>
            <a:ext cx="3036300" cy="506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i="1" lang="en" u="sng"/>
              <a:t>IN REAL LIFE</a:t>
            </a:r>
            <a:endParaRPr b="1" i="1" u="sng"/>
          </a:p>
        </p:txBody>
      </p:sp>
      <p:sp>
        <p:nvSpPr>
          <p:cNvPr id="221" name="Google Shape;221;p23"/>
          <p:cNvSpPr txBox="1"/>
          <p:nvPr>
            <p:ph idx="2" type="body"/>
          </p:nvPr>
        </p:nvSpPr>
        <p:spPr>
          <a:xfrm>
            <a:off x="1253450" y="1596775"/>
            <a:ext cx="6880500" cy="3189600"/>
          </a:xfrm>
          <a:prstGeom prst="rect">
            <a:avLst/>
          </a:prstGeom>
          <a:solidFill>
            <a:schemeClr val="lt1"/>
          </a:solidFill>
        </p:spPr>
        <p:txBody>
          <a:bodyPr anchorCtr="0" anchor="t" bIns="91425" lIns="91425" spcFirstLastPara="1" rIns="91425" wrap="square" tIns="91425">
            <a:normAutofit/>
          </a:bodyPr>
          <a:lstStyle/>
          <a:p>
            <a:pPr indent="0" lvl="0" marL="0" rtl="0" algn="l">
              <a:spcBef>
                <a:spcPts val="0"/>
              </a:spcBef>
              <a:spcAft>
                <a:spcPts val="0"/>
              </a:spcAft>
              <a:buNone/>
            </a:pPr>
            <a:r>
              <a:t/>
            </a:r>
            <a:endParaRPr>
              <a:solidFill>
                <a:schemeClr val="dk1"/>
              </a:solidFill>
            </a:endParaRPr>
          </a:p>
          <a:p>
            <a:pPr indent="-311150" lvl="0" marL="457200" rtl="0" algn="l">
              <a:spcBef>
                <a:spcPts val="1200"/>
              </a:spcBef>
              <a:spcAft>
                <a:spcPts val="0"/>
              </a:spcAft>
              <a:buClr>
                <a:schemeClr val="dk1"/>
              </a:buClr>
              <a:buSzPts val="1300"/>
              <a:buChar char="❖"/>
            </a:pPr>
            <a:r>
              <a:rPr b="1" lang="en">
                <a:solidFill>
                  <a:schemeClr val="dk1"/>
                </a:solidFill>
              </a:rPr>
              <a:t>Social implementation: </a:t>
            </a:r>
            <a:r>
              <a:rPr lang="en">
                <a:solidFill>
                  <a:schemeClr val="dk1"/>
                </a:solidFill>
              </a:rPr>
              <a:t>We can use this method to create a database of cars in a certain region.</a:t>
            </a:r>
            <a:endParaRPr>
              <a:solidFill>
                <a:schemeClr val="dk1"/>
              </a:solidFill>
            </a:endParaRPr>
          </a:p>
          <a:p>
            <a:pPr indent="0" lvl="0" marL="457200" rtl="0" algn="l">
              <a:spcBef>
                <a:spcPts val="1200"/>
              </a:spcBef>
              <a:spcAft>
                <a:spcPts val="0"/>
              </a:spcAft>
              <a:buNone/>
            </a:pPr>
            <a:r>
              <a:t/>
            </a:r>
            <a:endParaRPr>
              <a:solidFill>
                <a:schemeClr val="dk1"/>
              </a:solidFill>
            </a:endParaRPr>
          </a:p>
          <a:p>
            <a:pPr indent="-311150" lvl="0" marL="457200" rtl="0" algn="l">
              <a:spcBef>
                <a:spcPts val="1200"/>
              </a:spcBef>
              <a:spcAft>
                <a:spcPts val="0"/>
              </a:spcAft>
              <a:buClr>
                <a:schemeClr val="dk1"/>
              </a:buClr>
              <a:buSzPts val="1300"/>
              <a:buChar char="❖"/>
            </a:pPr>
            <a:r>
              <a:rPr b="1" lang="en">
                <a:solidFill>
                  <a:schemeClr val="dk1"/>
                </a:solidFill>
              </a:rPr>
              <a:t>Crime detection:</a:t>
            </a:r>
            <a:r>
              <a:rPr lang="en">
                <a:solidFill>
                  <a:schemeClr val="dk1"/>
                </a:solidFill>
              </a:rPr>
              <a:t> We can use this technology to easily track the traffic rule-breaking that occured in a certain area.</a:t>
            </a:r>
            <a:endParaRPr>
              <a:solidFill>
                <a:schemeClr val="dk1"/>
              </a:solidFill>
            </a:endParaRPr>
          </a:p>
          <a:p>
            <a:pPr indent="0" lvl="0" marL="457200" rtl="0" algn="l">
              <a:spcBef>
                <a:spcPts val="1200"/>
              </a:spcBef>
              <a:spcAft>
                <a:spcPts val="0"/>
              </a:spcAft>
              <a:buNone/>
            </a:pPr>
            <a:r>
              <a:t/>
            </a:r>
            <a:endParaRPr>
              <a:solidFill>
                <a:schemeClr val="dk1"/>
              </a:solidFill>
            </a:endParaRPr>
          </a:p>
          <a:p>
            <a:pPr indent="0" lvl="0" marL="457200" rtl="0" algn="l">
              <a:spcBef>
                <a:spcPts val="1200"/>
              </a:spcBef>
              <a:spcAft>
                <a:spcPts val="1200"/>
              </a:spcAft>
              <a:buNone/>
            </a:pPr>
            <a:r>
              <a:t/>
            </a:r>
            <a:endParaRPr>
              <a:solidFill>
                <a:schemeClr val="dk1"/>
              </a:solidFill>
            </a:endParaRPr>
          </a:p>
        </p:txBody>
      </p:sp>
      <p:pic>
        <p:nvPicPr>
          <p:cNvPr descr="Piece of duct tape sticking a note to the slide" id="222" name="Google Shape;222;p23"/>
          <p:cNvPicPr preferRelativeResize="0"/>
          <p:nvPr/>
        </p:nvPicPr>
        <p:blipFill rotWithShape="1">
          <a:blip r:embed="rId3">
            <a:alphaModFix/>
          </a:blip>
          <a:srcRect b="10011" l="9244" r="2118" t="5926"/>
          <a:stretch/>
        </p:blipFill>
        <p:spPr>
          <a:xfrm rot="78880">
            <a:off x="2944451" y="1256851"/>
            <a:ext cx="3149087" cy="571737"/>
          </a:xfrm>
          <a:prstGeom prst="rect">
            <a:avLst/>
          </a:prstGeom>
          <a:noFill/>
          <a:ln>
            <a:noFill/>
          </a:ln>
        </p:spPr>
      </p:pic>
      <p:sp>
        <p:nvSpPr>
          <p:cNvPr id="223" name="Google Shape;223;p23"/>
          <p:cNvSpPr txBox="1"/>
          <p:nvPr/>
        </p:nvSpPr>
        <p:spPr>
          <a:xfrm>
            <a:off x="0" y="0"/>
            <a:ext cx="3000000" cy="3693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rgbClr val="434343"/>
              </a:buClr>
              <a:buSzPts val="1200"/>
              <a:buFont typeface="Raleway"/>
              <a:buChar char="❖"/>
            </a:pPr>
            <a:r>
              <a:rPr lang="en" sz="1200">
                <a:solidFill>
                  <a:srgbClr val="434343"/>
                </a:solidFill>
                <a:latin typeface="Raleway"/>
                <a:ea typeface="Raleway"/>
                <a:cs typeface="Raleway"/>
                <a:sym typeface="Raleway"/>
              </a:rPr>
              <a:t>to</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4"/>
          <p:cNvSpPr txBox="1"/>
          <p:nvPr>
            <p:ph type="title"/>
          </p:nvPr>
        </p:nvSpPr>
        <p:spPr>
          <a:xfrm>
            <a:off x="1193238" y="163700"/>
            <a:ext cx="6713100" cy="740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i="1" lang="en" u="sng"/>
              <a:t>Possible Improvements</a:t>
            </a:r>
            <a:endParaRPr b="1" i="1" u="sng"/>
          </a:p>
        </p:txBody>
      </p:sp>
      <p:sp>
        <p:nvSpPr>
          <p:cNvPr id="229" name="Google Shape;229;p24"/>
          <p:cNvSpPr txBox="1"/>
          <p:nvPr>
            <p:ph idx="1" type="subTitle"/>
          </p:nvPr>
        </p:nvSpPr>
        <p:spPr>
          <a:xfrm>
            <a:off x="3000850" y="715750"/>
            <a:ext cx="3036300" cy="506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i="1" lang="en" u="sng"/>
              <a:t> </a:t>
            </a:r>
            <a:endParaRPr b="1" i="1" u="sng"/>
          </a:p>
        </p:txBody>
      </p:sp>
      <p:sp>
        <p:nvSpPr>
          <p:cNvPr id="230" name="Google Shape;230;p24"/>
          <p:cNvSpPr txBox="1"/>
          <p:nvPr>
            <p:ph idx="2" type="body"/>
          </p:nvPr>
        </p:nvSpPr>
        <p:spPr>
          <a:xfrm>
            <a:off x="1253450" y="1596775"/>
            <a:ext cx="6880500" cy="3189600"/>
          </a:xfrm>
          <a:prstGeom prst="rect">
            <a:avLst/>
          </a:prstGeom>
          <a:solidFill>
            <a:schemeClr val="lt1"/>
          </a:solidFill>
        </p:spPr>
        <p:txBody>
          <a:bodyPr anchorCtr="0" anchor="t" bIns="91425" lIns="91425" spcFirstLastPara="1" rIns="91425" wrap="square" tIns="91425">
            <a:normAutofit/>
          </a:bodyPr>
          <a:lstStyle/>
          <a:p>
            <a:pPr indent="0" lvl="0" marL="0" rtl="0" algn="l">
              <a:spcBef>
                <a:spcPts val="0"/>
              </a:spcBef>
              <a:spcAft>
                <a:spcPts val="0"/>
              </a:spcAft>
              <a:buNone/>
            </a:pPr>
            <a:r>
              <a:t/>
            </a:r>
            <a:endParaRPr>
              <a:solidFill>
                <a:schemeClr val="dk1"/>
              </a:solidFill>
            </a:endParaRPr>
          </a:p>
          <a:p>
            <a:pPr indent="-311150" lvl="0" marL="457200" rtl="0" algn="l">
              <a:spcBef>
                <a:spcPts val="1200"/>
              </a:spcBef>
              <a:spcAft>
                <a:spcPts val="0"/>
              </a:spcAft>
              <a:buClr>
                <a:schemeClr val="dk1"/>
              </a:buClr>
              <a:buSzPts val="1300"/>
              <a:buChar char="❖"/>
            </a:pPr>
            <a:r>
              <a:rPr lang="en">
                <a:solidFill>
                  <a:schemeClr val="dk1"/>
                </a:solidFill>
              </a:rPr>
              <a:t>We could have used other models like transformers or other more accurate models for OCR.</a:t>
            </a:r>
            <a:endParaRPr>
              <a:solidFill>
                <a:schemeClr val="dk1"/>
              </a:solidFill>
            </a:endParaRPr>
          </a:p>
          <a:p>
            <a:pPr indent="-311150" lvl="0" marL="457200" rtl="0" algn="l">
              <a:spcBef>
                <a:spcPts val="0"/>
              </a:spcBef>
              <a:spcAft>
                <a:spcPts val="0"/>
              </a:spcAft>
              <a:buClr>
                <a:schemeClr val="dk1"/>
              </a:buClr>
              <a:buSzPts val="1300"/>
              <a:buChar char="❖"/>
            </a:pPr>
            <a:r>
              <a:rPr lang="en">
                <a:solidFill>
                  <a:schemeClr val="dk1"/>
                </a:solidFill>
              </a:rPr>
              <a:t>Even the  license plate detection could also be done by finetuning some other existing pre-trained model like YOLO.</a:t>
            </a:r>
            <a:endParaRPr>
              <a:solidFill>
                <a:schemeClr val="dk1"/>
              </a:solidFill>
            </a:endParaRPr>
          </a:p>
          <a:p>
            <a:pPr indent="0" lvl="0" marL="0" rtl="0" algn="l">
              <a:spcBef>
                <a:spcPts val="1200"/>
              </a:spcBef>
              <a:spcAft>
                <a:spcPts val="1200"/>
              </a:spcAft>
              <a:buNone/>
            </a:pPr>
            <a:r>
              <a:rPr lang="en">
                <a:solidFill>
                  <a:schemeClr val="dk1"/>
                </a:solidFill>
              </a:rPr>
              <a:t>But our approach is easy to train and can be run easily on mobile phones also. Which makes it more user friendly.</a:t>
            </a:r>
            <a:endParaRPr>
              <a:solidFill>
                <a:schemeClr val="dk1"/>
              </a:solidFill>
            </a:endParaRPr>
          </a:p>
        </p:txBody>
      </p:sp>
      <p:pic>
        <p:nvPicPr>
          <p:cNvPr descr="Piece of duct tape sticking a note to the slide" id="231" name="Google Shape;231;p24"/>
          <p:cNvPicPr preferRelativeResize="0"/>
          <p:nvPr/>
        </p:nvPicPr>
        <p:blipFill rotWithShape="1">
          <a:blip r:embed="rId3">
            <a:alphaModFix/>
          </a:blip>
          <a:srcRect b="10011" l="9244" r="2118" t="5926"/>
          <a:stretch/>
        </p:blipFill>
        <p:spPr>
          <a:xfrm rot="78880">
            <a:off x="2944451" y="1256851"/>
            <a:ext cx="3149087" cy="571737"/>
          </a:xfrm>
          <a:prstGeom prst="rect">
            <a:avLst/>
          </a:prstGeom>
          <a:noFill/>
          <a:ln>
            <a:noFill/>
          </a:ln>
        </p:spPr>
      </p:pic>
      <p:sp>
        <p:nvSpPr>
          <p:cNvPr id="232" name="Google Shape;232;p24"/>
          <p:cNvSpPr txBox="1"/>
          <p:nvPr/>
        </p:nvSpPr>
        <p:spPr>
          <a:xfrm>
            <a:off x="0" y="0"/>
            <a:ext cx="3000000" cy="3693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rgbClr val="434343"/>
              </a:buClr>
              <a:buSzPts val="1200"/>
              <a:buFont typeface="Raleway"/>
              <a:buChar char="❖"/>
            </a:pPr>
            <a:r>
              <a:rPr lang="en" sz="1200">
                <a:solidFill>
                  <a:srgbClr val="434343"/>
                </a:solidFill>
                <a:latin typeface="Raleway"/>
                <a:ea typeface="Raleway"/>
                <a:cs typeface="Raleway"/>
                <a:sym typeface="Raleway"/>
              </a:rPr>
              <a:t>to</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36" name="Shape 236"/>
        <p:cNvGrpSpPr/>
        <p:nvPr/>
      </p:nvGrpSpPr>
      <p:grpSpPr>
        <a:xfrm>
          <a:off x="0" y="0"/>
          <a:ext cx="0" cy="0"/>
          <a:chOff x="0" y="0"/>
          <a:chExt cx="0" cy="0"/>
        </a:xfrm>
      </p:grpSpPr>
      <p:pic>
        <p:nvPicPr>
          <p:cNvPr id="237" name="Google Shape;237;p25"/>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238" name="Google Shape;238;p25"/>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239" name="Google Shape;239;p25"/>
          <p:cNvSpPr txBox="1"/>
          <p:nvPr/>
        </p:nvSpPr>
        <p:spPr>
          <a:xfrm>
            <a:off x="2855550" y="1714501"/>
            <a:ext cx="3432900" cy="1029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3000">
                <a:solidFill>
                  <a:schemeClr val="lt2"/>
                </a:solidFill>
                <a:latin typeface="Raleway"/>
                <a:ea typeface="Raleway"/>
                <a:cs typeface="Raleway"/>
                <a:sym typeface="Raleway"/>
              </a:rPr>
              <a:t>Code Walkthrough</a:t>
            </a:r>
            <a:endParaRPr b="1" sz="3000">
              <a:solidFill>
                <a:schemeClr val="lt2"/>
              </a:solidFill>
              <a:latin typeface="Raleway"/>
              <a:ea typeface="Raleway"/>
              <a:cs typeface="Raleway"/>
              <a:sym typeface="Raleway"/>
            </a:endParaRPr>
          </a:p>
        </p:txBody>
      </p:sp>
      <p:sp>
        <p:nvSpPr>
          <p:cNvPr id="240" name="Google Shape;240;p25"/>
          <p:cNvSpPr txBox="1"/>
          <p:nvPr>
            <p:ph idx="4294967295" type="body"/>
          </p:nvPr>
        </p:nvSpPr>
        <p:spPr>
          <a:xfrm>
            <a:off x="2705275" y="4385604"/>
            <a:ext cx="3432900" cy="369300"/>
          </a:xfrm>
          <a:prstGeom prst="rect">
            <a:avLst/>
          </a:prstGeom>
        </p:spPr>
        <p:txBody>
          <a:bodyPr anchorCtr="0" anchor="t" bIns="91425" lIns="91425" spcFirstLastPara="1" rIns="91425" wrap="square" tIns="91425">
            <a:spAutoFit/>
          </a:bodyPr>
          <a:lstStyle/>
          <a:p>
            <a:pPr indent="0" lvl="0" marL="0" rtl="0" algn="l">
              <a:spcBef>
                <a:spcPts val="0"/>
              </a:spcBef>
              <a:spcAft>
                <a:spcPts val="1000"/>
              </a:spcAft>
              <a:buNone/>
            </a:pPr>
            <a:r>
              <a:t/>
            </a:r>
            <a:endParaRPr sz="1200">
              <a:latin typeface="Raleway"/>
              <a:ea typeface="Raleway"/>
              <a:cs typeface="Raleway"/>
              <a:sym typeface="Ralew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idx="4294967295" type="title"/>
          </p:nvPr>
        </p:nvSpPr>
        <p:spPr>
          <a:xfrm>
            <a:off x="393600" y="225200"/>
            <a:ext cx="8356800" cy="768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3700" u="sng"/>
              <a:t>Introduction</a:t>
            </a:r>
            <a:endParaRPr sz="2400" u="sng"/>
          </a:p>
        </p:txBody>
      </p:sp>
      <p:sp>
        <p:nvSpPr>
          <p:cNvPr id="142" name="Google Shape;142;p14"/>
          <p:cNvSpPr txBox="1"/>
          <p:nvPr>
            <p:ph idx="4294967295" type="title"/>
          </p:nvPr>
        </p:nvSpPr>
        <p:spPr>
          <a:xfrm>
            <a:off x="1973400" y="1480150"/>
            <a:ext cx="5197200" cy="30675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950">
                <a:solidFill>
                  <a:srgbClr val="FFFFFF"/>
                </a:solidFill>
                <a:latin typeface="Comic Sans MS"/>
                <a:ea typeface="Comic Sans MS"/>
                <a:cs typeface="Comic Sans MS"/>
                <a:sym typeface="Comic Sans MS"/>
              </a:rPr>
              <a:t>Recognizing a Car License Plate is a very important task for a camera surveillance-based security system. We can extract the license plate from an image using some computer vision techniques and then we can use Optical Character Recognition to recognize the license number. Here we will guide you through the whole procedure of this task.</a:t>
            </a:r>
            <a:endParaRPr sz="2300">
              <a:latin typeface="Comic Sans MS"/>
              <a:ea typeface="Comic Sans MS"/>
              <a:cs typeface="Comic Sans MS"/>
              <a:sym typeface="Comic Sans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792300" y="286050"/>
            <a:ext cx="7559400" cy="69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920"/>
              <a:t>Example</a:t>
            </a:r>
            <a:endParaRPr b="1" sz="2920">
              <a:solidFill>
                <a:schemeClr val="accent5"/>
              </a:solidFill>
            </a:endParaRPr>
          </a:p>
        </p:txBody>
      </p:sp>
      <p:sp>
        <p:nvSpPr>
          <p:cNvPr id="148" name="Google Shape;148;p15"/>
          <p:cNvSpPr txBox="1"/>
          <p:nvPr/>
        </p:nvSpPr>
        <p:spPr>
          <a:xfrm>
            <a:off x="294600" y="1091400"/>
            <a:ext cx="92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Lato"/>
                <a:ea typeface="Lato"/>
                <a:cs typeface="Lato"/>
                <a:sym typeface="Lato"/>
              </a:rPr>
              <a:t>INPUT</a:t>
            </a:r>
            <a:r>
              <a:rPr lang="en" sz="1300">
                <a:solidFill>
                  <a:schemeClr val="lt1"/>
                </a:solidFill>
                <a:latin typeface="Lato"/>
                <a:ea typeface="Lato"/>
                <a:cs typeface="Lato"/>
                <a:sym typeface="Lato"/>
              </a:rPr>
              <a:t>:</a:t>
            </a:r>
            <a:endParaRPr sz="1300">
              <a:solidFill>
                <a:schemeClr val="lt1"/>
              </a:solidFill>
              <a:latin typeface="Lato"/>
              <a:ea typeface="Lato"/>
              <a:cs typeface="Lato"/>
              <a:sym typeface="Lato"/>
            </a:endParaRPr>
          </a:p>
        </p:txBody>
      </p:sp>
      <p:pic>
        <p:nvPicPr>
          <p:cNvPr id="149" name="Google Shape;149;p15"/>
          <p:cNvPicPr preferRelativeResize="0"/>
          <p:nvPr/>
        </p:nvPicPr>
        <p:blipFill>
          <a:blip r:embed="rId3">
            <a:alphaModFix/>
          </a:blip>
          <a:stretch>
            <a:fillRect/>
          </a:stretch>
        </p:blipFill>
        <p:spPr>
          <a:xfrm>
            <a:off x="294600" y="1598250"/>
            <a:ext cx="4277400" cy="3210249"/>
          </a:xfrm>
          <a:prstGeom prst="rect">
            <a:avLst/>
          </a:prstGeom>
          <a:noFill/>
          <a:ln>
            <a:noFill/>
          </a:ln>
        </p:spPr>
      </p:pic>
      <p:sp>
        <p:nvSpPr>
          <p:cNvPr id="150" name="Google Shape;150;p15"/>
          <p:cNvSpPr txBox="1"/>
          <p:nvPr/>
        </p:nvSpPr>
        <p:spPr>
          <a:xfrm>
            <a:off x="5619000" y="1091400"/>
            <a:ext cx="352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Lato"/>
                <a:ea typeface="Lato"/>
                <a:cs typeface="Lato"/>
                <a:sym typeface="Lato"/>
              </a:rPr>
              <a:t>OUTPUT</a:t>
            </a:r>
            <a:r>
              <a:rPr lang="en">
                <a:solidFill>
                  <a:schemeClr val="lt1"/>
                </a:solidFill>
                <a:latin typeface="Lato"/>
                <a:ea typeface="Lato"/>
                <a:cs typeface="Lato"/>
                <a:sym typeface="Lato"/>
              </a:rPr>
              <a:t>:</a:t>
            </a:r>
            <a:endParaRPr>
              <a:solidFill>
                <a:schemeClr val="lt1"/>
              </a:solidFill>
              <a:latin typeface="Lato"/>
              <a:ea typeface="Lato"/>
              <a:cs typeface="Lato"/>
              <a:sym typeface="Lato"/>
            </a:endParaRPr>
          </a:p>
        </p:txBody>
      </p:sp>
      <p:pic>
        <p:nvPicPr>
          <p:cNvPr id="151" name="Google Shape;151;p15"/>
          <p:cNvPicPr preferRelativeResize="0"/>
          <p:nvPr/>
        </p:nvPicPr>
        <p:blipFill>
          <a:blip r:embed="rId4">
            <a:alphaModFix/>
          </a:blip>
          <a:stretch>
            <a:fillRect/>
          </a:stretch>
        </p:blipFill>
        <p:spPr>
          <a:xfrm>
            <a:off x="5619000" y="2571750"/>
            <a:ext cx="2732700" cy="590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6"/>
          <p:cNvSpPr txBox="1"/>
          <p:nvPr>
            <p:ph type="title"/>
          </p:nvPr>
        </p:nvSpPr>
        <p:spPr>
          <a:xfrm>
            <a:off x="815700" y="346925"/>
            <a:ext cx="7787700" cy="546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000"/>
              </a:spcAft>
              <a:buNone/>
            </a:pPr>
            <a:r>
              <a:rPr b="1" lang="en" sz="2622"/>
              <a:t>Our Approach:</a:t>
            </a:r>
            <a:endParaRPr b="1" sz="2622"/>
          </a:p>
        </p:txBody>
      </p:sp>
      <p:sp>
        <p:nvSpPr>
          <p:cNvPr id="157" name="Google Shape;157;p16"/>
          <p:cNvSpPr txBox="1"/>
          <p:nvPr/>
        </p:nvSpPr>
        <p:spPr>
          <a:xfrm>
            <a:off x="237450" y="1593600"/>
            <a:ext cx="8151000" cy="2685000"/>
          </a:xfrm>
          <a:prstGeom prst="rect">
            <a:avLst/>
          </a:prstGeom>
          <a:noFill/>
          <a:ln>
            <a:noFill/>
          </a:ln>
        </p:spPr>
        <p:txBody>
          <a:bodyPr anchorCtr="0" anchor="t" bIns="91425" lIns="91425" spcFirstLastPara="1" rIns="91425" wrap="square" tIns="91425">
            <a:spAutoFit/>
          </a:bodyPr>
          <a:lstStyle/>
          <a:p>
            <a:pPr indent="-327025" lvl="0" marL="685800" rtl="0" algn="l">
              <a:lnSpc>
                <a:spcPct val="158000"/>
              </a:lnSpc>
              <a:spcBef>
                <a:spcPts val="0"/>
              </a:spcBef>
              <a:spcAft>
                <a:spcPts val="0"/>
              </a:spcAft>
              <a:buClr>
                <a:srgbClr val="FFFFFF"/>
              </a:buClr>
              <a:buSzPts val="1550"/>
              <a:buFont typeface="Nunito"/>
              <a:buChar char="●"/>
            </a:pPr>
            <a:r>
              <a:rPr lang="en" sz="1550">
                <a:solidFill>
                  <a:srgbClr val="FFFFFF"/>
                </a:solidFill>
                <a:latin typeface="Nunito"/>
                <a:ea typeface="Nunito"/>
                <a:cs typeface="Nunito"/>
                <a:sym typeface="Nunito"/>
              </a:rPr>
              <a:t>Find all the contours in the image.</a:t>
            </a:r>
            <a:endParaRPr sz="1550">
              <a:solidFill>
                <a:srgbClr val="FFFFFF"/>
              </a:solidFill>
              <a:latin typeface="Nunito"/>
              <a:ea typeface="Nunito"/>
              <a:cs typeface="Nunito"/>
              <a:sym typeface="Nunito"/>
            </a:endParaRPr>
          </a:p>
          <a:p>
            <a:pPr indent="-327025" lvl="0" marL="685800" rtl="0" algn="l">
              <a:lnSpc>
                <a:spcPct val="158000"/>
              </a:lnSpc>
              <a:spcBef>
                <a:spcPts val="0"/>
              </a:spcBef>
              <a:spcAft>
                <a:spcPts val="0"/>
              </a:spcAft>
              <a:buClr>
                <a:srgbClr val="FFFFFF"/>
              </a:buClr>
              <a:buSzPts val="1550"/>
              <a:buFont typeface="Nunito"/>
              <a:buChar char="●"/>
            </a:pPr>
            <a:r>
              <a:rPr lang="en" sz="1550">
                <a:solidFill>
                  <a:srgbClr val="FFFFFF"/>
                </a:solidFill>
                <a:latin typeface="Nunito"/>
                <a:ea typeface="Nunito"/>
                <a:cs typeface="Nunito"/>
                <a:sym typeface="Nunito"/>
              </a:rPr>
              <a:t>Find the bounding rectangle of every contour.</a:t>
            </a:r>
            <a:endParaRPr sz="1550">
              <a:solidFill>
                <a:srgbClr val="FFFFFF"/>
              </a:solidFill>
              <a:latin typeface="Nunito"/>
              <a:ea typeface="Nunito"/>
              <a:cs typeface="Nunito"/>
              <a:sym typeface="Nunito"/>
            </a:endParaRPr>
          </a:p>
          <a:p>
            <a:pPr indent="-327025" lvl="0" marL="685800" rtl="0" algn="l">
              <a:lnSpc>
                <a:spcPct val="158000"/>
              </a:lnSpc>
              <a:spcBef>
                <a:spcPts val="0"/>
              </a:spcBef>
              <a:spcAft>
                <a:spcPts val="0"/>
              </a:spcAft>
              <a:buClr>
                <a:srgbClr val="FFFFFF"/>
              </a:buClr>
              <a:buSzPts val="1550"/>
              <a:buFont typeface="Nunito"/>
              <a:buChar char="●"/>
            </a:pPr>
            <a:r>
              <a:rPr lang="en" sz="1550">
                <a:solidFill>
                  <a:srgbClr val="FFFFFF"/>
                </a:solidFill>
                <a:latin typeface="Nunito"/>
                <a:ea typeface="Nunito"/>
                <a:cs typeface="Nunito"/>
                <a:sym typeface="Nunito"/>
              </a:rPr>
              <a:t>Compare and validate the sides ratio and area of every bounding rectangle with an average license plate.</a:t>
            </a:r>
            <a:endParaRPr sz="1550">
              <a:solidFill>
                <a:srgbClr val="FFFFFF"/>
              </a:solidFill>
              <a:latin typeface="Nunito"/>
              <a:ea typeface="Nunito"/>
              <a:cs typeface="Nunito"/>
              <a:sym typeface="Nunito"/>
            </a:endParaRPr>
          </a:p>
          <a:p>
            <a:pPr indent="-327025" lvl="0" marL="685800" rtl="0" algn="l">
              <a:lnSpc>
                <a:spcPct val="158000"/>
              </a:lnSpc>
              <a:spcBef>
                <a:spcPts val="0"/>
              </a:spcBef>
              <a:spcAft>
                <a:spcPts val="0"/>
              </a:spcAft>
              <a:buClr>
                <a:srgbClr val="FFFFFF"/>
              </a:buClr>
              <a:buSzPts val="1550"/>
              <a:buFont typeface="Nunito"/>
              <a:buChar char="●"/>
            </a:pPr>
            <a:r>
              <a:rPr lang="en" sz="1550">
                <a:solidFill>
                  <a:srgbClr val="FFFFFF"/>
                </a:solidFill>
                <a:latin typeface="Nunito"/>
                <a:ea typeface="Nunito"/>
                <a:cs typeface="Nunito"/>
                <a:sym typeface="Nunito"/>
              </a:rPr>
              <a:t>Apply image segmentation in the image inside the validated contour to find characters in it.</a:t>
            </a:r>
            <a:endParaRPr sz="1550">
              <a:solidFill>
                <a:srgbClr val="FFFFFF"/>
              </a:solidFill>
              <a:latin typeface="Nunito"/>
              <a:ea typeface="Nunito"/>
              <a:cs typeface="Nunito"/>
              <a:sym typeface="Nunito"/>
            </a:endParaRPr>
          </a:p>
          <a:p>
            <a:pPr indent="-327025" lvl="0" marL="685800" rtl="0" algn="l">
              <a:lnSpc>
                <a:spcPct val="158000"/>
              </a:lnSpc>
              <a:spcBef>
                <a:spcPts val="0"/>
              </a:spcBef>
              <a:spcAft>
                <a:spcPts val="0"/>
              </a:spcAft>
              <a:buClr>
                <a:srgbClr val="FFFFFF"/>
              </a:buClr>
              <a:buSzPts val="1550"/>
              <a:buFont typeface="Nunito"/>
              <a:buChar char="●"/>
            </a:pPr>
            <a:r>
              <a:rPr lang="en" sz="1550">
                <a:solidFill>
                  <a:srgbClr val="FFFFFF"/>
                </a:solidFill>
                <a:latin typeface="Nunito"/>
                <a:ea typeface="Nunito"/>
                <a:cs typeface="Nunito"/>
                <a:sym typeface="Nunito"/>
              </a:rPr>
              <a:t>Recognize characters using an OCR.</a:t>
            </a:r>
            <a:endParaRPr sz="1500">
              <a:solidFill>
                <a:schemeClr val="l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1" name="Shape 161"/>
        <p:cNvGrpSpPr/>
        <p:nvPr/>
      </p:nvGrpSpPr>
      <p:grpSpPr>
        <a:xfrm>
          <a:off x="0" y="0"/>
          <a:ext cx="0" cy="0"/>
          <a:chOff x="0" y="0"/>
          <a:chExt cx="0" cy="0"/>
        </a:xfrm>
      </p:grpSpPr>
      <p:pic>
        <p:nvPicPr>
          <p:cNvPr id="162" name="Google Shape;162;p17"/>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163" name="Google Shape;163;p17"/>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64" name="Google Shape;164;p17"/>
          <p:cNvSpPr txBox="1"/>
          <p:nvPr/>
        </p:nvSpPr>
        <p:spPr>
          <a:xfrm>
            <a:off x="2855550" y="1981622"/>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METHODOLOGY</a:t>
            </a:r>
            <a:endParaRPr b="1" sz="3000">
              <a:solidFill>
                <a:schemeClr val="lt2"/>
              </a:solidFill>
              <a:latin typeface="Raleway"/>
              <a:ea typeface="Raleway"/>
              <a:cs typeface="Raleway"/>
              <a:sym typeface="Raleway"/>
            </a:endParaRPr>
          </a:p>
        </p:txBody>
      </p:sp>
      <p:sp>
        <p:nvSpPr>
          <p:cNvPr id="165" name="Google Shape;165;p17"/>
          <p:cNvSpPr txBox="1"/>
          <p:nvPr>
            <p:ph idx="4294967295" type="body"/>
          </p:nvPr>
        </p:nvSpPr>
        <p:spPr>
          <a:xfrm>
            <a:off x="2705275" y="4385604"/>
            <a:ext cx="3432900" cy="369300"/>
          </a:xfrm>
          <a:prstGeom prst="rect">
            <a:avLst/>
          </a:prstGeom>
        </p:spPr>
        <p:txBody>
          <a:bodyPr anchorCtr="0" anchor="t" bIns="91425" lIns="91425" spcFirstLastPara="1" rIns="91425" wrap="square" tIns="91425">
            <a:spAutoFit/>
          </a:bodyPr>
          <a:lstStyle/>
          <a:p>
            <a:pPr indent="0" lvl="0" marL="0" rtl="0" algn="l">
              <a:spcBef>
                <a:spcPts val="0"/>
              </a:spcBef>
              <a:spcAft>
                <a:spcPts val="1000"/>
              </a:spcAft>
              <a:buNone/>
            </a:pPr>
            <a:r>
              <a:t/>
            </a:r>
            <a:endParaRPr sz="1200">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8"/>
          <p:cNvSpPr txBox="1"/>
          <p:nvPr>
            <p:ph type="title"/>
          </p:nvPr>
        </p:nvSpPr>
        <p:spPr>
          <a:xfrm>
            <a:off x="265500" y="1912650"/>
            <a:ext cx="4045200" cy="1318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solidFill>
                  <a:schemeClr val="dk2"/>
                </a:solidFill>
              </a:rPr>
              <a:t>STEP - 1 and 2	</a:t>
            </a:r>
            <a:endParaRPr b="0" sz="2400">
              <a:solidFill>
                <a:schemeClr val="dk2"/>
              </a:solidFill>
            </a:endParaRPr>
          </a:p>
        </p:txBody>
      </p:sp>
      <p:grpSp>
        <p:nvGrpSpPr>
          <p:cNvPr id="171" name="Google Shape;171;p18"/>
          <p:cNvGrpSpPr/>
          <p:nvPr/>
        </p:nvGrpSpPr>
        <p:grpSpPr>
          <a:xfrm>
            <a:off x="2405460" y="194013"/>
            <a:ext cx="6587264" cy="4807251"/>
            <a:chOff x="6803275" y="395363"/>
            <a:chExt cx="2212050" cy="2537076"/>
          </a:xfrm>
        </p:grpSpPr>
        <p:pic>
          <p:nvPicPr>
            <p:cNvPr id="172" name="Google Shape;172;p18"/>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173" name="Google Shape;173;p18"/>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174" name="Google Shape;174;p18"/>
            <p:cNvSpPr txBox="1"/>
            <p:nvPr/>
          </p:nvSpPr>
          <p:spPr>
            <a:xfrm>
              <a:off x="6922368" y="759146"/>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a:solidFill>
                    <a:schemeClr val="dk1"/>
                  </a:solidFill>
                  <a:latin typeface="Raleway"/>
                  <a:ea typeface="Raleway"/>
                  <a:cs typeface="Raleway"/>
                  <a:sym typeface="Raleway"/>
                </a:rPr>
                <a:t>Blurring/ smoothing the image</a:t>
              </a:r>
              <a:endParaRPr b="1">
                <a:solidFill>
                  <a:schemeClr val="dk1"/>
                </a:solidFill>
                <a:latin typeface="Raleway"/>
                <a:ea typeface="Raleway"/>
                <a:cs typeface="Raleway"/>
                <a:sym typeface="Raleway"/>
              </a:endParaRPr>
            </a:p>
            <a:p>
              <a:pPr indent="-304800" lvl="0" marL="457200" rtl="0" algn="l">
                <a:spcBef>
                  <a:spcPts val="800"/>
                </a:spcBef>
                <a:spcAft>
                  <a:spcPts val="0"/>
                </a:spcAft>
                <a:buClr>
                  <a:srgbClr val="434343"/>
                </a:buClr>
                <a:buSzPts val="1200"/>
                <a:buFont typeface="Raleway"/>
                <a:buChar char="❖"/>
              </a:pPr>
              <a:r>
                <a:rPr lang="en" sz="1200">
                  <a:solidFill>
                    <a:srgbClr val="434343"/>
                  </a:solidFill>
                  <a:latin typeface="Raleway"/>
                  <a:ea typeface="Raleway"/>
                  <a:cs typeface="Raleway"/>
                  <a:sym typeface="Raleway"/>
                </a:rPr>
                <a:t>Every image contains </a:t>
              </a:r>
              <a:r>
                <a:rPr lang="en" sz="1200">
                  <a:solidFill>
                    <a:srgbClr val="434343"/>
                  </a:solidFill>
                  <a:latin typeface="Raleway"/>
                  <a:ea typeface="Raleway"/>
                  <a:cs typeface="Raleway"/>
                  <a:sym typeface="Raleway"/>
                </a:rPr>
                <a:t>noise</a:t>
              </a:r>
              <a:r>
                <a:rPr lang="en" sz="1200">
                  <a:solidFill>
                    <a:srgbClr val="434343"/>
                  </a:solidFill>
                  <a:latin typeface="Raleway"/>
                  <a:ea typeface="Raleway"/>
                  <a:cs typeface="Raleway"/>
                  <a:sym typeface="Raleway"/>
                </a:rPr>
                <a:t>. Blurring or smoothing of an image reduces the noise in a picture.</a:t>
              </a:r>
              <a:endParaRPr sz="1200">
                <a:solidFill>
                  <a:srgbClr val="434343"/>
                </a:solidFill>
                <a:latin typeface="Raleway"/>
                <a:ea typeface="Raleway"/>
                <a:cs typeface="Raleway"/>
                <a:sym typeface="Raleway"/>
              </a:endParaRPr>
            </a:p>
            <a:p>
              <a:pPr indent="-304800" lvl="0" marL="457200" rtl="0" algn="l">
                <a:spcBef>
                  <a:spcPts val="0"/>
                </a:spcBef>
                <a:spcAft>
                  <a:spcPts val="0"/>
                </a:spcAft>
                <a:buClr>
                  <a:srgbClr val="434343"/>
                </a:buClr>
                <a:buSzPts val="1200"/>
                <a:buFont typeface="Raleway"/>
                <a:buChar char="❖"/>
              </a:pPr>
              <a:r>
                <a:rPr lang="en" sz="1200">
                  <a:solidFill>
                    <a:srgbClr val="434343"/>
                  </a:solidFill>
                  <a:latin typeface="Raleway"/>
                  <a:ea typeface="Raleway"/>
                  <a:cs typeface="Raleway"/>
                  <a:sym typeface="Raleway"/>
                </a:rPr>
                <a:t>In our implementation we have used </a:t>
              </a:r>
              <a:r>
                <a:rPr b="1" lang="en" sz="1200">
                  <a:solidFill>
                    <a:srgbClr val="38761D"/>
                  </a:solidFill>
                  <a:latin typeface="Raleway"/>
                  <a:ea typeface="Raleway"/>
                  <a:cs typeface="Raleway"/>
                  <a:sym typeface="Raleway"/>
                </a:rPr>
                <a:t>Gaussian blurring.</a:t>
              </a:r>
              <a:endParaRPr b="1" sz="1200">
                <a:solidFill>
                  <a:srgbClr val="38761D"/>
                </a:solidFill>
                <a:latin typeface="Raleway"/>
                <a:ea typeface="Raleway"/>
                <a:cs typeface="Raleway"/>
                <a:sym typeface="Raleway"/>
              </a:endParaRPr>
            </a:p>
            <a:p>
              <a:pPr indent="-298450" lvl="0" marL="457200" rtl="0" algn="l">
                <a:spcBef>
                  <a:spcPts val="0"/>
                </a:spcBef>
                <a:spcAft>
                  <a:spcPts val="0"/>
                </a:spcAft>
                <a:buSzPts val="1100"/>
                <a:buChar char="❖"/>
              </a:pPr>
              <a:r>
                <a:rPr lang="en" sz="1200">
                  <a:solidFill>
                    <a:srgbClr val="434343"/>
                  </a:solidFill>
                  <a:latin typeface="Raleway"/>
                  <a:ea typeface="Raleway"/>
                  <a:cs typeface="Raleway"/>
                  <a:sym typeface="Raleway"/>
                </a:rPr>
                <a:t>Here is an example of Gaussian blurring.</a:t>
              </a:r>
              <a:endParaRPr sz="1200">
                <a:solidFill>
                  <a:srgbClr val="434343"/>
                </a:solidFill>
                <a:latin typeface="Raleway"/>
                <a:ea typeface="Raleway"/>
                <a:cs typeface="Raleway"/>
                <a:sym typeface="Raleway"/>
              </a:endParaRPr>
            </a:p>
            <a:p>
              <a:pPr indent="0" lvl="0" marL="457200" rtl="0" algn="l">
                <a:spcBef>
                  <a:spcPts val="800"/>
                </a:spcBef>
                <a:spcAft>
                  <a:spcPts val="0"/>
                </a:spcAft>
                <a:buNone/>
              </a:pPr>
              <a:r>
                <a:t/>
              </a:r>
              <a:endParaRPr sz="1200">
                <a:solidFill>
                  <a:srgbClr val="434343"/>
                </a:solidFill>
                <a:latin typeface="Raleway"/>
                <a:ea typeface="Raleway"/>
                <a:cs typeface="Raleway"/>
                <a:sym typeface="Raleway"/>
              </a:endParaRPr>
            </a:p>
            <a:p>
              <a:pPr indent="0" lvl="0" marL="0" rtl="0" algn="l">
                <a:spcBef>
                  <a:spcPts val="800"/>
                </a:spcBef>
                <a:spcAft>
                  <a:spcPts val="0"/>
                </a:spcAft>
                <a:buClr>
                  <a:schemeClr val="dk2"/>
                </a:buClr>
                <a:buSzPts val="1100"/>
                <a:buFont typeface="Arial"/>
                <a:buNone/>
              </a:pPr>
              <a:r>
                <a:rPr b="1" lang="en">
                  <a:solidFill>
                    <a:schemeClr val="dk1"/>
                  </a:solidFill>
                  <a:latin typeface="Raleway"/>
                  <a:ea typeface="Raleway"/>
                  <a:cs typeface="Raleway"/>
                  <a:sym typeface="Raleway"/>
                </a:rPr>
                <a:t>Preprocessing of the smoothed image</a:t>
              </a:r>
              <a:endParaRPr b="1">
                <a:solidFill>
                  <a:schemeClr val="dk1"/>
                </a:solidFill>
                <a:latin typeface="Raleway"/>
                <a:ea typeface="Raleway"/>
                <a:cs typeface="Raleway"/>
                <a:sym typeface="Raleway"/>
              </a:endParaRPr>
            </a:p>
            <a:p>
              <a:pPr indent="-304800" lvl="0" marL="457200" rtl="0" algn="l">
                <a:spcBef>
                  <a:spcPts val="800"/>
                </a:spcBef>
                <a:spcAft>
                  <a:spcPts val="0"/>
                </a:spcAft>
                <a:buClr>
                  <a:srgbClr val="434343"/>
                </a:buClr>
                <a:buSzPts val="1200"/>
                <a:buFont typeface="Raleway"/>
                <a:buChar char="❖"/>
              </a:pPr>
              <a:r>
                <a:rPr lang="en" sz="1200">
                  <a:solidFill>
                    <a:srgbClr val="434343"/>
                  </a:solidFill>
                  <a:latin typeface="Raleway"/>
                  <a:ea typeface="Raleway"/>
                  <a:cs typeface="Raleway"/>
                  <a:sym typeface="Raleway"/>
                </a:rPr>
                <a:t>We convert the smoothed image to grayscale.</a:t>
              </a:r>
              <a:endParaRPr sz="1200">
                <a:solidFill>
                  <a:srgbClr val="434343"/>
                </a:solidFill>
                <a:latin typeface="Raleway"/>
                <a:ea typeface="Raleway"/>
                <a:cs typeface="Raleway"/>
                <a:sym typeface="Raleway"/>
              </a:endParaRPr>
            </a:p>
            <a:p>
              <a:pPr indent="-304800" lvl="0" marL="457200" rtl="0" algn="l">
                <a:spcBef>
                  <a:spcPts val="0"/>
                </a:spcBef>
                <a:spcAft>
                  <a:spcPts val="0"/>
                </a:spcAft>
                <a:buClr>
                  <a:srgbClr val="434343"/>
                </a:buClr>
                <a:buSzPts val="1200"/>
                <a:buFont typeface="Raleway"/>
                <a:buChar char="❖"/>
              </a:pPr>
              <a:r>
                <a:rPr lang="en" sz="1200">
                  <a:solidFill>
                    <a:srgbClr val="434343"/>
                  </a:solidFill>
                  <a:latin typeface="Raleway"/>
                  <a:ea typeface="Raleway"/>
                  <a:cs typeface="Raleway"/>
                  <a:sym typeface="Raleway"/>
                </a:rPr>
                <a:t>We find the vertical edges of that image.</a:t>
              </a:r>
              <a:endParaRPr sz="1200">
                <a:solidFill>
                  <a:srgbClr val="434343"/>
                </a:solidFill>
                <a:latin typeface="Raleway"/>
                <a:ea typeface="Raleway"/>
                <a:cs typeface="Raleway"/>
                <a:sym typeface="Raleway"/>
              </a:endParaRPr>
            </a:p>
            <a:p>
              <a:pPr indent="-304800" lvl="0" marL="457200" rtl="0" algn="l">
                <a:spcBef>
                  <a:spcPts val="0"/>
                </a:spcBef>
                <a:spcAft>
                  <a:spcPts val="0"/>
                </a:spcAft>
                <a:buClr>
                  <a:srgbClr val="434343"/>
                </a:buClr>
                <a:buSzPts val="1200"/>
                <a:buFont typeface="Raleway"/>
                <a:buChar char="❖"/>
              </a:pPr>
              <a:r>
                <a:rPr lang="en" sz="1200">
                  <a:solidFill>
                    <a:srgbClr val="434343"/>
                  </a:solidFill>
                  <a:latin typeface="Raleway"/>
                  <a:ea typeface="Raleway"/>
                  <a:cs typeface="Raleway"/>
                  <a:sym typeface="Raleway"/>
                </a:rPr>
                <a:t>Let us see the before and after images:</a:t>
              </a:r>
              <a:endParaRPr sz="1200">
                <a:solidFill>
                  <a:srgbClr val="434343"/>
                </a:solidFill>
                <a:latin typeface="Raleway"/>
                <a:ea typeface="Raleway"/>
                <a:cs typeface="Raleway"/>
                <a:sym typeface="Raleway"/>
              </a:endParaRPr>
            </a:p>
            <a:p>
              <a:pPr indent="0" lvl="0" marL="457200" rtl="0" algn="l">
                <a:spcBef>
                  <a:spcPts val="800"/>
                </a:spcBef>
                <a:spcAft>
                  <a:spcPts val="0"/>
                </a:spcAft>
                <a:buNone/>
              </a:pPr>
              <a:r>
                <a:t/>
              </a:r>
              <a:endParaRPr sz="1200">
                <a:solidFill>
                  <a:srgbClr val="434343"/>
                </a:solidFill>
                <a:latin typeface="Raleway"/>
                <a:ea typeface="Raleway"/>
                <a:cs typeface="Raleway"/>
                <a:sym typeface="Raleway"/>
              </a:endParaRPr>
            </a:p>
            <a:p>
              <a:pPr indent="0" lvl="0" marL="0" rtl="0" algn="l">
                <a:spcBef>
                  <a:spcPts val="800"/>
                </a:spcBef>
                <a:spcAft>
                  <a:spcPts val="800"/>
                </a:spcAft>
                <a:buNone/>
              </a:pPr>
              <a:r>
                <a:t/>
              </a:r>
              <a:endParaRPr sz="1200">
                <a:solidFill>
                  <a:srgbClr val="434343"/>
                </a:solidFill>
                <a:latin typeface="Raleway"/>
                <a:ea typeface="Raleway"/>
                <a:cs typeface="Raleway"/>
                <a:sym typeface="Raleway"/>
              </a:endParaRPr>
            </a:p>
          </p:txBody>
        </p:sp>
      </p:grpSp>
      <p:pic>
        <p:nvPicPr>
          <p:cNvPr id="175" name="Google Shape;175;p18"/>
          <p:cNvPicPr preferRelativeResize="0"/>
          <p:nvPr/>
        </p:nvPicPr>
        <p:blipFill>
          <a:blip r:embed="rId5">
            <a:alphaModFix/>
          </a:blip>
          <a:stretch>
            <a:fillRect/>
          </a:stretch>
        </p:blipFill>
        <p:spPr>
          <a:xfrm>
            <a:off x="6230985" y="1912650"/>
            <a:ext cx="2145657" cy="1318200"/>
          </a:xfrm>
          <a:prstGeom prst="rect">
            <a:avLst/>
          </a:prstGeom>
          <a:noFill/>
          <a:ln>
            <a:noFill/>
          </a:ln>
        </p:spPr>
      </p:pic>
      <p:pic>
        <p:nvPicPr>
          <p:cNvPr id="176" name="Google Shape;176;p18"/>
          <p:cNvPicPr preferRelativeResize="0"/>
          <p:nvPr/>
        </p:nvPicPr>
        <p:blipFill>
          <a:blip r:embed="rId6">
            <a:alphaModFix/>
          </a:blip>
          <a:stretch>
            <a:fillRect/>
          </a:stretch>
        </p:blipFill>
        <p:spPr>
          <a:xfrm>
            <a:off x="3261075" y="3374875"/>
            <a:ext cx="1733100" cy="901675"/>
          </a:xfrm>
          <a:prstGeom prst="rect">
            <a:avLst/>
          </a:prstGeom>
          <a:noFill/>
          <a:ln>
            <a:noFill/>
          </a:ln>
        </p:spPr>
      </p:pic>
      <p:pic>
        <p:nvPicPr>
          <p:cNvPr id="177" name="Google Shape;177;p18"/>
          <p:cNvPicPr preferRelativeResize="0"/>
          <p:nvPr/>
        </p:nvPicPr>
        <p:blipFill>
          <a:blip r:embed="rId7">
            <a:alphaModFix/>
          </a:blip>
          <a:stretch>
            <a:fillRect/>
          </a:stretch>
        </p:blipFill>
        <p:spPr>
          <a:xfrm>
            <a:off x="4994175" y="3374875"/>
            <a:ext cx="1853675" cy="901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9"/>
          <p:cNvSpPr txBox="1"/>
          <p:nvPr>
            <p:ph type="title"/>
          </p:nvPr>
        </p:nvSpPr>
        <p:spPr>
          <a:xfrm>
            <a:off x="265500" y="1912650"/>
            <a:ext cx="4045200" cy="1318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solidFill>
                  <a:schemeClr val="dk2"/>
                </a:solidFill>
              </a:rPr>
              <a:t>STEP - 3 and 4	</a:t>
            </a:r>
            <a:endParaRPr b="0" sz="2400">
              <a:solidFill>
                <a:schemeClr val="dk2"/>
              </a:solidFill>
            </a:endParaRPr>
          </a:p>
        </p:txBody>
      </p:sp>
      <p:grpSp>
        <p:nvGrpSpPr>
          <p:cNvPr id="183" name="Google Shape;183;p19"/>
          <p:cNvGrpSpPr/>
          <p:nvPr/>
        </p:nvGrpSpPr>
        <p:grpSpPr>
          <a:xfrm>
            <a:off x="2405460" y="194013"/>
            <a:ext cx="6587263" cy="4807251"/>
            <a:chOff x="6803275" y="395363"/>
            <a:chExt cx="2212050" cy="2537076"/>
          </a:xfrm>
        </p:grpSpPr>
        <p:pic>
          <p:nvPicPr>
            <p:cNvPr id="184" name="Google Shape;184;p19"/>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185" name="Google Shape;185;p19"/>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186" name="Google Shape;186;p19"/>
            <p:cNvSpPr txBox="1"/>
            <p:nvPr/>
          </p:nvSpPr>
          <p:spPr>
            <a:xfrm>
              <a:off x="6922368" y="759146"/>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a:solidFill>
                    <a:schemeClr val="dk1"/>
                  </a:solidFill>
                  <a:latin typeface="Raleway"/>
                  <a:ea typeface="Raleway"/>
                  <a:cs typeface="Raleway"/>
                  <a:sym typeface="Raleway"/>
                </a:rPr>
                <a:t>Otsu’s Thresholding:</a:t>
              </a:r>
              <a:endParaRPr b="1">
                <a:solidFill>
                  <a:schemeClr val="dk1"/>
                </a:solidFill>
                <a:latin typeface="Raleway"/>
                <a:ea typeface="Raleway"/>
                <a:cs typeface="Raleway"/>
                <a:sym typeface="Raleway"/>
              </a:endParaRPr>
            </a:p>
            <a:p>
              <a:pPr indent="-304800" lvl="0" marL="457200" rtl="0" algn="l">
                <a:spcBef>
                  <a:spcPts val="800"/>
                </a:spcBef>
                <a:spcAft>
                  <a:spcPts val="0"/>
                </a:spcAft>
                <a:buClr>
                  <a:srgbClr val="434343"/>
                </a:buClr>
                <a:buSzPts val="1200"/>
                <a:buFont typeface="Raleway"/>
                <a:buChar char="❖"/>
              </a:pPr>
              <a:r>
                <a:rPr lang="en" sz="1200">
                  <a:solidFill>
                    <a:srgbClr val="434343"/>
                  </a:solidFill>
                  <a:latin typeface="Raleway"/>
                  <a:ea typeface="Raleway"/>
                  <a:cs typeface="Raleway"/>
                  <a:sym typeface="Raleway"/>
                </a:rPr>
                <a:t>Binarizing the image: reducing data to binary form</a:t>
              </a:r>
              <a:endParaRPr sz="1200">
                <a:solidFill>
                  <a:srgbClr val="434343"/>
                </a:solidFill>
                <a:latin typeface="Raleway"/>
                <a:ea typeface="Raleway"/>
                <a:cs typeface="Raleway"/>
                <a:sym typeface="Raleway"/>
              </a:endParaRPr>
            </a:p>
            <a:p>
              <a:pPr indent="-304800" lvl="0" marL="457200" rtl="0" algn="l">
                <a:spcBef>
                  <a:spcPts val="0"/>
                </a:spcBef>
                <a:spcAft>
                  <a:spcPts val="0"/>
                </a:spcAft>
                <a:buClr>
                  <a:srgbClr val="434343"/>
                </a:buClr>
                <a:buSzPts val="1200"/>
                <a:buFont typeface="Raleway"/>
                <a:buChar char="❖"/>
              </a:pPr>
              <a:r>
                <a:rPr lang="en" sz="1200">
                  <a:solidFill>
                    <a:srgbClr val="434343"/>
                  </a:solidFill>
                  <a:latin typeface="Raleway"/>
                  <a:ea typeface="Raleway"/>
                  <a:cs typeface="Raleway"/>
                  <a:sym typeface="Raleway"/>
                </a:rPr>
                <a:t>We use Otsu’s thresholding (because we don’t have to specify the threshold)</a:t>
              </a:r>
              <a:endParaRPr sz="1200">
                <a:solidFill>
                  <a:srgbClr val="434343"/>
                </a:solidFill>
                <a:latin typeface="Raleway"/>
                <a:ea typeface="Raleway"/>
                <a:cs typeface="Raleway"/>
                <a:sym typeface="Raleway"/>
              </a:endParaRPr>
            </a:p>
            <a:p>
              <a:pPr indent="0" lvl="0" marL="0" rtl="0" algn="l">
                <a:spcBef>
                  <a:spcPts val="800"/>
                </a:spcBef>
                <a:spcAft>
                  <a:spcPts val="0"/>
                </a:spcAft>
                <a:buNone/>
              </a:pPr>
              <a:r>
                <a:t/>
              </a:r>
              <a:endParaRPr sz="1200">
                <a:solidFill>
                  <a:srgbClr val="434343"/>
                </a:solidFill>
                <a:latin typeface="Raleway"/>
                <a:ea typeface="Raleway"/>
                <a:cs typeface="Raleway"/>
                <a:sym typeface="Raleway"/>
              </a:endParaRPr>
            </a:p>
            <a:p>
              <a:pPr indent="0" lvl="0" marL="0" rtl="0" algn="l">
                <a:spcBef>
                  <a:spcPts val="800"/>
                </a:spcBef>
                <a:spcAft>
                  <a:spcPts val="0"/>
                </a:spcAft>
                <a:buClr>
                  <a:schemeClr val="dk2"/>
                </a:buClr>
                <a:buSzPts val="1100"/>
                <a:buFont typeface="Arial"/>
                <a:buNone/>
              </a:pPr>
              <a:r>
                <a:rPr b="1" lang="en">
                  <a:solidFill>
                    <a:schemeClr val="dk1"/>
                  </a:solidFill>
                  <a:latin typeface="Raleway"/>
                  <a:ea typeface="Raleway"/>
                  <a:cs typeface="Raleway"/>
                  <a:sym typeface="Raleway"/>
                </a:rPr>
                <a:t>Closing morphological Transformation:</a:t>
              </a:r>
              <a:endParaRPr b="1">
                <a:solidFill>
                  <a:schemeClr val="dk1"/>
                </a:solidFill>
                <a:latin typeface="Raleway"/>
                <a:ea typeface="Raleway"/>
                <a:cs typeface="Raleway"/>
                <a:sym typeface="Raleway"/>
              </a:endParaRPr>
            </a:p>
            <a:p>
              <a:pPr indent="-304800" lvl="0" marL="457200" rtl="0" algn="l">
                <a:spcBef>
                  <a:spcPts val="800"/>
                </a:spcBef>
                <a:spcAft>
                  <a:spcPts val="0"/>
                </a:spcAft>
                <a:buClr>
                  <a:srgbClr val="434343"/>
                </a:buClr>
                <a:buSzPts val="1200"/>
                <a:buFont typeface="Raleway"/>
                <a:buChar char="❖"/>
              </a:pPr>
              <a:r>
                <a:rPr lang="en" sz="1200">
                  <a:solidFill>
                    <a:srgbClr val="434343"/>
                  </a:solidFill>
                  <a:latin typeface="Raleway"/>
                  <a:ea typeface="Raleway"/>
                  <a:cs typeface="Raleway"/>
                  <a:sym typeface="Raleway"/>
                </a:rPr>
                <a:t>Closing is useful to fill small black regions between white regions in a thresholded image.</a:t>
              </a:r>
              <a:endParaRPr sz="1200">
                <a:solidFill>
                  <a:srgbClr val="434343"/>
                </a:solidFill>
                <a:latin typeface="Raleway"/>
                <a:ea typeface="Raleway"/>
                <a:cs typeface="Raleway"/>
                <a:sym typeface="Raleway"/>
              </a:endParaRPr>
            </a:p>
            <a:p>
              <a:pPr indent="-304800" lvl="0" marL="457200" rtl="0" algn="l">
                <a:spcBef>
                  <a:spcPts val="0"/>
                </a:spcBef>
                <a:spcAft>
                  <a:spcPts val="0"/>
                </a:spcAft>
                <a:buClr>
                  <a:srgbClr val="434343"/>
                </a:buClr>
                <a:buSzPts val="1200"/>
                <a:buFont typeface="Raleway"/>
                <a:buChar char="❖"/>
              </a:pPr>
              <a:r>
                <a:rPr lang="en" sz="1200">
                  <a:solidFill>
                    <a:srgbClr val="434343"/>
                  </a:solidFill>
                  <a:latin typeface="Raleway"/>
                  <a:ea typeface="Raleway"/>
                  <a:cs typeface="Raleway"/>
                  <a:sym typeface="Raleway"/>
                </a:rPr>
                <a:t>Thus we get the full license plate, without the black spaces in between.</a:t>
              </a:r>
              <a:endParaRPr sz="1200">
                <a:solidFill>
                  <a:srgbClr val="434343"/>
                </a:solidFill>
                <a:latin typeface="Raleway"/>
                <a:ea typeface="Raleway"/>
                <a:cs typeface="Raleway"/>
                <a:sym typeface="Raleway"/>
              </a:endParaRPr>
            </a:p>
            <a:p>
              <a:pPr indent="0" lvl="0" marL="457200" rtl="0" algn="l">
                <a:spcBef>
                  <a:spcPts val="800"/>
                </a:spcBef>
                <a:spcAft>
                  <a:spcPts val="0"/>
                </a:spcAft>
                <a:buNone/>
              </a:pPr>
              <a:r>
                <a:t/>
              </a:r>
              <a:endParaRPr sz="1200">
                <a:solidFill>
                  <a:srgbClr val="434343"/>
                </a:solidFill>
                <a:latin typeface="Raleway"/>
                <a:ea typeface="Raleway"/>
                <a:cs typeface="Raleway"/>
                <a:sym typeface="Raleway"/>
              </a:endParaRPr>
            </a:p>
            <a:p>
              <a:pPr indent="0" lvl="0" marL="457200" rtl="0" algn="l">
                <a:spcBef>
                  <a:spcPts val="800"/>
                </a:spcBef>
                <a:spcAft>
                  <a:spcPts val="800"/>
                </a:spcAft>
                <a:buNone/>
              </a:pPr>
              <a:r>
                <a:t/>
              </a:r>
              <a:endParaRPr sz="1200">
                <a:solidFill>
                  <a:srgbClr val="434343"/>
                </a:solidFill>
                <a:latin typeface="Raleway"/>
                <a:ea typeface="Raleway"/>
                <a:cs typeface="Raleway"/>
                <a:sym typeface="Raleway"/>
              </a:endParaRPr>
            </a:p>
          </p:txBody>
        </p:sp>
      </p:grpSp>
      <p:pic>
        <p:nvPicPr>
          <p:cNvPr id="187" name="Google Shape;187;p19"/>
          <p:cNvPicPr preferRelativeResize="0"/>
          <p:nvPr/>
        </p:nvPicPr>
        <p:blipFill>
          <a:blip r:embed="rId5">
            <a:alphaModFix/>
          </a:blip>
          <a:stretch>
            <a:fillRect/>
          </a:stretch>
        </p:blipFill>
        <p:spPr>
          <a:xfrm>
            <a:off x="3132175" y="3230849"/>
            <a:ext cx="2596875" cy="1464575"/>
          </a:xfrm>
          <a:prstGeom prst="rect">
            <a:avLst/>
          </a:prstGeom>
          <a:noFill/>
          <a:ln>
            <a:noFill/>
          </a:ln>
        </p:spPr>
      </p:pic>
      <p:pic>
        <p:nvPicPr>
          <p:cNvPr id="188" name="Google Shape;188;p19"/>
          <p:cNvPicPr preferRelativeResize="0"/>
          <p:nvPr/>
        </p:nvPicPr>
        <p:blipFill>
          <a:blip r:embed="rId6">
            <a:alphaModFix/>
          </a:blip>
          <a:stretch>
            <a:fillRect/>
          </a:stretch>
        </p:blipFill>
        <p:spPr>
          <a:xfrm>
            <a:off x="5820825" y="3230850"/>
            <a:ext cx="2554875" cy="1410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0"/>
          <p:cNvSpPr txBox="1"/>
          <p:nvPr>
            <p:ph type="title"/>
          </p:nvPr>
        </p:nvSpPr>
        <p:spPr>
          <a:xfrm>
            <a:off x="265500" y="1912650"/>
            <a:ext cx="4045200" cy="1318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solidFill>
                  <a:schemeClr val="dk2"/>
                </a:solidFill>
              </a:rPr>
              <a:t>STEP - 5 and 6	</a:t>
            </a:r>
            <a:endParaRPr b="0" sz="2400">
              <a:solidFill>
                <a:schemeClr val="dk2"/>
              </a:solidFill>
            </a:endParaRPr>
          </a:p>
        </p:txBody>
      </p:sp>
      <p:grpSp>
        <p:nvGrpSpPr>
          <p:cNvPr id="194" name="Google Shape;194;p20"/>
          <p:cNvGrpSpPr/>
          <p:nvPr/>
        </p:nvGrpSpPr>
        <p:grpSpPr>
          <a:xfrm>
            <a:off x="2405460" y="194013"/>
            <a:ext cx="6587263" cy="4807251"/>
            <a:chOff x="6803275" y="395363"/>
            <a:chExt cx="2212050" cy="2537076"/>
          </a:xfrm>
        </p:grpSpPr>
        <p:pic>
          <p:nvPicPr>
            <p:cNvPr id="195" name="Google Shape;195;p20"/>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196" name="Google Shape;196;p20"/>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197" name="Google Shape;197;p20"/>
            <p:cNvSpPr txBox="1"/>
            <p:nvPr/>
          </p:nvSpPr>
          <p:spPr>
            <a:xfrm>
              <a:off x="6922368" y="759146"/>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a:solidFill>
                    <a:schemeClr val="dk1"/>
                  </a:solidFill>
                  <a:latin typeface="Raleway"/>
                  <a:ea typeface="Raleway"/>
                  <a:cs typeface="Raleway"/>
                  <a:sym typeface="Raleway"/>
                </a:rPr>
                <a:t>Contouring</a:t>
              </a:r>
              <a:r>
                <a:rPr b="1" lang="en">
                  <a:solidFill>
                    <a:schemeClr val="dk1"/>
                  </a:solidFill>
                  <a:latin typeface="Raleway"/>
                  <a:ea typeface="Raleway"/>
                  <a:cs typeface="Raleway"/>
                  <a:sym typeface="Raleway"/>
                </a:rPr>
                <a:t>:</a:t>
              </a:r>
              <a:endParaRPr b="1">
                <a:solidFill>
                  <a:schemeClr val="dk1"/>
                </a:solidFill>
                <a:latin typeface="Raleway"/>
                <a:ea typeface="Raleway"/>
                <a:cs typeface="Raleway"/>
                <a:sym typeface="Raleway"/>
              </a:endParaRPr>
            </a:p>
            <a:p>
              <a:pPr indent="-304800" lvl="0" marL="457200" rtl="0" algn="l">
                <a:spcBef>
                  <a:spcPts val="800"/>
                </a:spcBef>
                <a:spcAft>
                  <a:spcPts val="0"/>
                </a:spcAft>
                <a:buClr>
                  <a:srgbClr val="434343"/>
                </a:buClr>
                <a:buSzPts val="1200"/>
                <a:buFont typeface="Raleway"/>
                <a:buChar char="❖"/>
              </a:pPr>
              <a:r>
                <a:rPr lang="en" sz="1100"/>
                <a:t>Contours can be explained simply as </a:t>
              </a:r>
              <a:r>
                <a:rPr b="1" lang="en" sz="1100"/>
                <a:t>a curve joining all the continuous points (along the boundary), having same color or intensity.</a:t>
              </a:r>
              <a:endParaRPr b="1" sz="1100"/>
            </a:p>
            <a:p>
              <a:pPr indent="-298450" lvl="0" marL="457200" rtl="0" algn="l">
                <a:spcBef>
                  <a:spcPts val="0"/>
                </a:spcBef>
                <a:spcAft>
                  <a:spcPts val="0"/>
                </a:spcAft>
                <a:buSzPts val="1100"/>
                <a:buChar char="❖"/>
              </a:pPr>
              <a:r>
                <a:rPr lang="en" sz="1100"/>
                <a:t>Binarization and morphing helps reducing the number of contours in an image.</a:t>
              </a:r>
              <a:endParaRPr sz="1200">
                <a:solidFill>
                  <a:srgbClr val="434343"/>
                </a:solidFill>
                <a:latin typeface="Raleway"/>
                <a:ea typeface="Raleway"/>
                <a:cs typeface="Raleway"/>
                <a:sym typeface="Raleway"/>
              </a:endParaRPr>
            </a:p>
            <a:p>
              <a:pPr indent="0" lvl="0" marL="0" rtl="0" algn="l">
                <a:spcBef>
                  <a:spcPts val="800"/>
                </a:spcBef>
                <a:spcAft>
                  <a:spcPts val="0"/>
                </a:spcAft>
                <a:buNone/>
              </a:pPr>
              <a:r>
                <a:rPr b="1" lang="en">
                  <a:solidFill>
                    <a:schemeClr val="dk1"/>
                  </a:solidFill>
                  <a:latin typeface="Raleway"/>
                  <a:ea typeface="Raleway"/>
                  <a:cs typeface="Raleway"/>
                  <a:sym typeface="Raleway"/>
                </a:rPr>
                <a:t>Finding the license plate contour</a:t>
              </a:r>
              <a:r>
                <a:rPr b="1" lang="en">
                  <a:solidFill>
                    <a:schemeClr val="dk1"/>
                  </a:solidFill>
                  <a:latin typeface="Raleway"/>
                  <a:ea typeface="Raleway"/>
                  <a:cs typeface="Raleway"/>
                  <a:sym typeface="Raleway"/>
                </a:rPr>
                <a:t>:</a:t>
              </a:r>
              <a:endParaRPr b="1">
                <a:solidFill>
                  <a:schemeClr val="dk1"/>
                </a:solidFill>
                <a:latin typeface="Raleway"/>
                <a:ea typeface="Raleway"/>
                <a:cs typeface="Raleway"/>
                <a:sym typeface="Raleway"/>
              </a:endParaRPr>
            </a:p>
            <a:p>
              <a:pPr indent="-304800" lvl="0" marL="457200" rtl="0" algn="l">
                <a:spcBef>
                  <a:spcPts val="800"/>
                </a:spcBef>
                <a:spcAft>
                  <a:spcPts val="0"/>
                </a:spcAft>
                <a:buClr>
                  <a:srgbClr val="434343"/>
                </a:buClr>
                <a:buSzPts val="1200"/>
                <a:buFont typeface="Raleway"/>
                <a:buChar char="❖"/>
              </a:pPr>
              <a:r>
                <a:rPr lang="en" sz="1200">
                  <a:solidFill>
                    <a:srgbClr val="434343"/>
                  </a:solidFill>
                  <a:latin typeface="Raleway"/>
                  <a:ea typeface="Raleway"/>
                  <a:cs typeface="Raleway"/>
                  <a:sym typeface="Raleway"/>
                </a:rPr>
                <a:t>.Now find the minimum area rectangle enclosed by each of the contours and validate their side ratios and area.</a:t>
              </a:r>
              <a:endParaRPr sz="1200">
                <a:solidFill>
                  <a:srgbClr val="434343"/>
                </a:solidFill>
                <a:latin typeface="Raleway"/>
                <a:ea typeface="Raleway"/>
                <a:cs typeface="Raleway"/>
                <a:sym typeface="Raleway"/>
              </a:endParaRPr>
            </a:p>
            <a:p>
              <a:pPr indent="-304800" lvl="0" marL="457200" rtl="0" algn="l">
                <a:spcBef>
                  <a:spcPts val="0"/>
                </a:spcBef>
                <a:spcAft>
                  <a:spcPts val="0"/>
                </a:spcAft>
                <a:buClr>
                  <a:srgbClr val="434343"/>
                </a:buClr>
                <a:buSzPts val="1200"/>
                <a:buFont typeface="Raleway"/>
                <a:buChar char="❖"/>
              </a:pPr>
              <a:r>
                <a:rPr lang="en" sz="1200">
                  <a:solidFill>
                    <a:srgbClr val="434343"/>
                  </a:solidFill>
                  <a:latin typeface="Raleway"/>
                  <a:ea typeface="Raleway"/>
                  <a:cs typeface="Raleway"/>
                  <a:sym typeface="Raleway"/>
                </a:rPr>
                <a:t>find the contours in the validated region</a:t>
              </a:r>
              <a:endParaRPr sz="1200">
                <a:solidFill>
                  <a:srgbClr val="434343"/>
                </a:solidFill>
                <a:latin typeface="Raleway"/>
                <a:ea typeface="Raleway"/>
                <a:cs typeface="Raleway"/>
                <a:sym typeface="Raleway"/>
              </a:endParaRPr>
            </a:p>
            <a:p>
              <a:pPr indent="-304800" lvl="0" marL="457200" rtl="0" algn="l">
                <a:spcBef>
                  <a:spcPts val="0"/>
                </a:spcBef>
                <a:spcAft>
                  <a:spcPts val="0"/>
                </a:spcAft>
                <a:buClr>
                  <a:srgbClr val="434343"/>
                </a:buClr>
                <a:buSzPts val="1200"/>
                <a:buFont typeface="Raleway"/>
                <a:buChar char="❖"/>
              </a:pPr>
              <a:r>
                <a:rPr lang="en" sz="1200">
                  <a:solidFill>
                    <a:srgbClr val="434343"/>
                  </a:solidFill>
                  <a:latin typeface="Raleway"/>
                  <a:ea typeface="Raleway"/>
                  <a:cs typeface="Raleway"/>
                  <a:sym typeface="Raleway"/>
                </a:rPr>
                <a:t>validate the side ratios and area of the bounding rectangle of the largest contour in that region</a:t>
              </a:r>
              <a:endParaRPr sz="1200">
                <a:solidFill>
                  <a:srgbClr val="434343"/>
                </a:solidFill>
                <a:latin typeface="Raleway"/>
                <a:ea typeface="Raleway"/>
                <a:cs typeface="Raleway"/>
                <a:sym typeface="Raleway"/>
              </a:endParaRPr>
            </a:p>
            <a:p>
              <a:pPr indent="-304800" lvl="0" marL="457200" rtl="0" algn="l">
                <a:spcBef>
                  <a:spcPts val="0"/>
                </a:spcBef>
                <a:spcAft>
                  <a:spcPts val="0"/>
                </a:spcAft>
                <a:buClr>
                  <a:srgbClr val="434343"/>
                </a:buClr>
                <a:buSzPts val="1200"/>
                <a:buFont typeface="Raleway"/>
                <a:buChar char="❖"/>
              </a:pPr>
              <a:r>
                <a:rPr lang="en" sz="1200">
                  <a:solidFill>
                    <a:srgbClr val="434343"/>
                  </a:solidFill>
                  <a:latin typeface="Raleway"/>
                  <a:ea typeface="Raleway"/>
                  <a:cs typeface="Raleway"/>
                  <a:sym typeface="Raleway"/>
                </a:rPr>
                <a:t>We are left with a perfect contour of a license plate.</a:t>
              </a:r>
              <a:endParaRPr sz="1200">
                <a:solidFill>
                  <a:srgbClr val="434343"/>
                </a:solidFill>
                <a:latin typeface="Raleway"/>
                <a:ea typeface="Raleway"/>
                <a:cs typeface="Raleway"/>
                <a:sym typeface="Raleway"/>
              </a:endParaRPr>
            </a:p>
            <a:p>
              <a:pPr indent="0" lvl="0" marL="457200" rtl="0" algn="l">
                <a:spcBef>
                  <a:spcPts val="800"/>
                </a:spcBef>
                <a:spcAft>
                  <a:spcPts val="0"/>
                </a:spcAft>
                <a:buNone/>
              </a:pPr>
              <a:r>
                <a:t/>
              </a:r>
              <a:endParaRPr sz="1200">
                <a:solidFill>
                  <a:srgbClr val="434343"/>
                </a:solidFill>
                <a:latin typeface="Raleway"/>
                <a:ea typeface="Raleway"/>
                <a:cs typeface="Raleway"/>
                <a:sym typeface="Raleway"/>
              </a:endParaRPr>
            </a:p>
            <a:p>
              <a:pPr indent="0" lvl="0" marL="457200" rtl="0" algn="l">
                <a:spcBef>
                  <a:spcPts val="800"/>
                </a:spcBef>
                <a:spcAft>
                  <a:spcPts val="0"/>
                </a:spcAft>
                <a:buNone/>
              </a:pPr>
              <a:r>
                <a:t/>
              </a:r>
              <a:endParaRPr sz="1200">
                <a:solidFill>
                  <a:srgbClr val="434343"/>
                </a:solidFill>
                <a:latin typeface="Raleway"/>
                <a:ea typeface="Raleway"/>
                <a:cs typeface="Raleway"/>
                <a:sym typeface="Raleway"/>
              </a:endParaRPr>
            </a:p>
            <a:p>
              <a:pPr indent="0" lvl="0" marL="457200" rtl="0" algn="l">
                <a:spcBef>
                  <a:spcPts val="800"/>
                </a:spcBef>
                <a:spcAft>
                  <a:spcPts val="800"/>
                </a:spcAft>
                <a:buNone/>
              </a:pPr>
              <a:r>
                <a:t/>
              </a:r>
              <a:endParaRPr sz="1200">
                <a:solidFill>
                  <a:srgbClr val="434343"/>
                </a:solidFill>
                <a:latin typeface="Raleway"/>
                <a:ea typeface="Raleway"/>
                <a:cs typeface="Raleway"/>
                <a:sym typeface="Raleway"/>
              </a:endParaRPr>
            </a:p>
          </p:txBody>
        </p:sp>
      </p:grpSp>
      <p:pic>
        <p:nvPicPr>
          <p:cNvPr id="198" name="Google Shape;198;p20"/>
          <p:cNvPicPr preferRelativeResize="0"/>
          <p:nvPr/>
        </p:nvPicPr>
        <p:blipFill>
          <a:blip r:embed="rId5">
            <a:alphaModFix/>
          </a:blip>
          <a:stretch>
            <a:fillRect/>
          </a:stretch>
        </p:blipFill>
        <p:spPr>
          <a:xfrm>
            <a:off x="4701925" y="3617425"/>
            <a:ext cx="1936125" cy="641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1"/>
          <p:cNvSpPr txBox="1"/>
          <p:nvPr>
            <p:ph type="title"/>
          </p:nvPr>
        </p:nvSpPr>
        <p:spPr>
          <a:xfrm>
            <a:off x="265500" y="1912650"/>
            <a:ext cx="2139900" cy="1318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solidFill>
                  <a:schemeClr val="dk2"/>
                </a:solidFill>
              </a:rPr>
              <a:t>STEP - 7	</a:t>
            </a:r>
            <a:endParaRPr b="0" sz="2400">
              <a:solidFill>
                <a:schemeClr val="dk2"/>
              </a:solidFill>
            </a:endParaRPr>
          </a:p>
        </p:txBody>
      </p:sp>
      <p:grpSp>
        <p:nvGrpSpPr>
          <p:cNvPr id="204" name="Google Shape;204;p21"/>
          <p:cNvGrpSpPr/>
          <p:nvPr/>
        </p:nvGrpSpPr>
        <p:grpSpPr>
          <a:xfrm>
            <a:off x="2405460" y="194013"/>
            <a:ext cx="6587263" cy="4807251"/>
            <a:chOff x="6803275" y="395363"/>
            <a:chExt cx="2212050" cy="2537076"/>
          </a:xfrm>
        </p:grpSpPr>
        <p:pic>
          <p:nvPicPr>
            <p:cNvPr id="205" name="Google Shape;205;p21"/>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206" name="Google Shape;206;p21"/>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207" name="Google Shape;207;p21"/>
            <p:cNvSpPr txBox="1"/>
            <p:nvPr/>
          </p:nvSpPr>
          <p:spPr>
            <a:xfrm>
              <a:off x="6922368" y="759146"/>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a:solidFill>
                    <a:schemeClr val="dk1"/>
                  </a:solidFill>
                  <a:latin typeface="Raleway"/>
                  <a:ea typeface="Raleway"/>
                  <a:cs typeface="Raleway"/>
                  <a:sym typeface="Raleway"/>
                </a:rPr>
                <a:t>Optical Character Recognition (OCR)</a:t>
              </a:r>
              <a:endParaRPr b="1">
                <a:solidFill>
                  <a:schemeClr val="dk1"/>
                </a:solidFill>
                <a:latin typeface="Raleway"/>
                <a:ea typeface="Raleway"/>
                <a:cs typeface="Raleway"/>
                <a:sym typeface="Raleway"/>
              </a:endParaRPr>
            </a:p>
            <a:p>
              <a:pPr indent="-304800" lvl="0" marL="457200" rtl="0" algn="l">
                <a:spcBef>
                  <a:spcPts val="800"/>
                </a:spcBef>
                <a:spcAft>
                  <a:spcPts val="0"/>
                </a:spcAft>
                <a:buClr>
                  <a:srgbClr val="434343"/>
                </a:buClr>
                <a:buSzPts val="1200"/>
                <a:buFont typeface="Raleway"/>
                <a:buChar char="❖"/>
              </a:pPr>
              <a:r>
                <a:rPr lang="en" sz="1200">
                  <a:solidFill>
                    <a:srgbClr val="434343"/>
                  </a:solidFill>
                  <a:latin typeface="Raleway"/>
                  <a:ea typeface="Raleway"/>
                  <a:cs typeface="Raleway"/>
                  <a:sym typeface="Raleway"/>
                </a:rPr>
                <a:t>Final step is to detect each character of number plate</a:t>
              </a:r>
              <a:endParaRPr sz="1200">
                <a:solidFill>
                  <a:srgbClr val="434343"/>
                </a:solidFill>
                <a:latin typeface="Raleway"/>
                <a:ea typeface="Raleway"/>
                <a:cs typeface="Raleway"/>
                <a:sym typeface="Raleway"/>
              </a:endParaRPr>
            </a:p>
            <a:p>
              <a:pPr indent="-304800" lvl="0" marL="457200" rtl="0" algn="l">
                <a:spcBef>
                  <a:spcPts val="0"/>
                </a:spcBef>
                <a:spcAft>
                  <a:spcPts val="0"/>
                </a:spcAft>
                <a:buClr>
                  <a:srgbClr val="434343"/>
                </a:buClr>
                <a:buSzPts val="1200"/>
                <a:buFont typeface="Raleway"/>
                <a:buChar char="❖"/>
              </a:pPr>
              <a:r>
                <a:rPr lang="en" sz="1200">
                  <a:solidFill>
                    <a:srgbClr val="434343"/>
                  </a:solidFill>
                  <a:latin typeface="Raleway"/>
                  <a:ea typeface="Raleway"/>
                  <a:cs typeface="Raleway"/>
                  <a:sym typeface="Raleway"/>
                </a:rPr>
                <a:t>A pre-trained MobileNet model is used for this purpose</a:t>
              </a:r>
              <a:endParaRPr sz="1200">
                <a:solidFill>
                  <a:srgbClr val="434343"/>
                </a:solidFill>
                <a:latin typeface="Raleway"/>
                <a:ea typeface="Raleway"/>
                <a:cs typeface="Raleway"/>
                <a:sym typeface="Raleway"/>
              </a:endParaRPr>
            </a:p>
            <a:p>
              <a:pPr indent="-304800" lvl="0" marL="457200" rtl="0" algn="l">
                <a:spcBef>
                  <a:spcPts val="0"/>
                </a:spcBef>
                <a:spcAft>
                  <a:spcPts val="0"/>
                </a:spcAft>
                <a:buClr>
                  <a:srgbClr val="434343"/>
                </a:buClr>
                <a:buSzPts val="1200"/>
                <a:buFont typeface="Raleway"/>
                <a:buChar char="❖"/>
              </a:pPr>
              <a:r>
                <a:rPr lang="en" sz="1200">
                  <a:solidFill>
                    <a:srgbClr val="434343"/>
                  </a:solidFill>
                  <a:latin typeface="Raleway"/>
                  <a:ea typeface="Raleway"/>
                  <a:cs typeface="Raleway"/>
                  <a:sym typeface="Raleway"/>
                </a:rPr>
                <a:t>Transformer and other SOTA models could perform better, but not suitable for real-time usage</a:t>
              </a:r>
              <a:endParaRPr sz="1200">
                <a:solidFill>
                  <a:srgbClr val="434343"/>
                </a:solidFill>
                <a:latin typeface="Raleway"/>
                <a:ea typeface="Raleway"/>
                <a:cs typeface="Raleway"/>
                <a:sym typeface="Raleway"/>
              </a:endParaRPr>
            </a:p>
            <a:p>
              <a:pPr indent="-304800" lvl="0" marL="457200" rtl="0" algn="l">
                <a:spcBef>
                  <a:spcPts val="0"/>
                </a:spcBef>
                <a:spcAft>
                  <a:spcPts val="0"/>
                </a:spcAft>
                <a:buClr>
                  <a:srgbClr val="434343"/>
                </a:buClr>
                <a:buSzPts val="1200"/>
                <a:buFont typeface="Raleway"/>
                <a:buChar char="❖"/>
              </a:pPr>
              <a:r>
                <a:rPr lang="en" sz="1200">
                  <a:solidFill>
                    <a:srgbClr val="434343"/>
                  </a:solidFill>
                  <a:latin typeface="Raleway"/>
                  <a:ea typeface="Raleway"/>
                  <a:cs typeface="Raleway"/>
                  <a:sym typeface="Raleway"/>
                </a:rPr>
                <a:t>A standard VisionEncoderDecoder model will be around 2-3 GB large</a:t>
              </a:r>
              <a:endParaRPr sz="1200">
                <a:solidFill>
                  <a:srgbClr val="434343"/>
                </a:solidFill>
                <a:latin typeface="Raleway"/>
                <a:ea typeface="Raleway"/>
                <a:cs typeface="Raleway"/>
                <a:sym typeface="Raleway"/>
              </a:endParaRPr>
            </a:p>
            <a:p>
              <a:pPr indent="-304800" lvl="0" marL="457200" rtl="0" algn="l">
                <a:spcBef>
                  <a:spcPts val="0"/>
                </a:spcBef>
                <a:spcAft>
                  <a:spcPts val="0"/>
                </a:spcAft>
                <a:buClr>
                  <a:srgbClr val="434343"/>
                </a:buClr>
                <a:buSzPts val="1200"/>
                <a:buFont typeface="Raleway"/>
                <a:buChar char="❖"/>
              </a:pPr>
              <a:r>
                <a:rPr lang="en" sz="1200">
                  <a:solidFill>
                    <a:srgbClr val="434343"/>
                  </a:solidFill>
                  <a:latin typeface="Raleway"/>
                  <a:ea typeface="Raleway"/>
                  <a:cs typeface="Raleway"/>
                  <a:sym typeface="Raleway"/>
                </a:rPr>
                <a:t>On the their hand, this model takes only around 5 MB of storage</a:t>
              </a:r>
              <a:endParaRPr sz="1200">
                <a:solidFill>
                  <a:srgbClr val="434343"/>
                </a:solidFill>
                <a:latin typeface="Raleway"/>
                <a:ea typeface="Raleway"/>
                <a:cs typeface="Raleway"/>
                <a:sym typeface="Raleway"/>
              </a:endParaRPr>
            </a:p>
            <a:p>
              <a:pPr indent="0" lvl="0" marL="0" rtl="0" algn="l">
                <a:spcBef>
                  <a:spcPts val="800"/>
                </a:spcBef>
                <a:spcAft>
                  <a:spcPts val="0"/>
                </a:spcAft>
                <a:buNone/>
              </a:pPr>
              <a:r>
                <a:t/>
              </a:r>
              <a:endParaRPr sz="1200">
                <a:solidFill>
                  <a:srgbClr val="434343"/>
                </a:solidFill>
                <a:latin typeface="Raleway"/>
                <a:ea typeface="Raleway"/>
                <a:cs typeface="Raleway"/>
                <a:sym typeface="Raleway"/>
              </a:endParaRPr>
            </a:p>
            <a:p>
              <a:pPr indent="0" lvl="0" marL="0" rtl="0" algn="l">
                <a:spcBef>
                  <a:spcPts val="800"/>
                </a:spcBef>
                <a:spcAft>
                  <a:spcPts val="0"/>
                </a:spcAft>
                <a:buNone/>
              </a:pPr>
              <a:r>
                <a:rPr b="1" lang="en">
                  <a:solidFill>
                    <a:srgbClr val="434343"/>
                  </a:solidFill>
                  <a:latin typeface="Raleway"/>
                  <a:ea typeface="Raleway"/>
                  <a:cs typeface="Raleway"/>
                  <a:sym typeface="Raleway"/>
                </a:rPr>
                <a:t>Model specification</a:t>
              </a:r>
              <a:endParaRPr b="1">
                <a:solidFill>
                  <a:srgbClr val="434343"/>
                </a:solidFill>
                <a:latin typeface="Raleway"/>
                <a:ea typeface="Raleway"/>
                <a:cs typeface="Raleway"/>
                <a:sym typeface="Raleway"/>
              </a:endParaRPr>
            </a:p>
            <a:p>
              <a:pPr indent="-304800" lvl="0" marL="457200" rtl="0" algn="l">
                <a:spcBef>
                  <a:spcPts val="800"/>
                </a:spcBef>
                <a:spcAft>
                  <a:spcPts val="0"/>
                </a:spcAft>
                <a:buClr>
                  <a:srgbClr val="434343"/>
                </a:buClr>
                <a:buSzPts val="1200"/>
                <a:buFont typeface="Raleway"/>
                <a:buChar char="❖"/>
              </a:pPr>
              <a:r>
                <a:rPr lang="en" sz="1200">
                  <a:solidFill>
                    <a:srgbClr val="434343"/>
                  </a:solidFill>
                  <a:latin typeface="Raleway"/>
                  <a:ea typeface="Raleway"/>
                  <a:cs typeface="Raleway"/>
                  <a:sym typeface="Raleway"/>
                </a:rPr>
                <a:t>The model is trained as a classification model, with 14 labels</a:t>
              </a:r>
              <a:endParaRPr sz="1200">
                <a:solidFill>
                  <a:srgbClr val="434343"/>
                </a:solidFill>
                <a:latin typeface="Raleway"/>
                <a:ea typeface="Raleway"/>
                <a:cs typeface="Raleway"/>
                <a:sym typeface="Raleway"/>
              </a:endParaRPr>
            </a:p>
            <a:p>
              <a:pPr indent="-304800" lvl="0" marL="457200" rtl="0" algn="l">
                <a:spcBef>
                  <a:spcPts val="0"/>
                </a:spcBef>
                <a:spcAft>
                  <a:spcPts val="0"/>
                </a:spcAft>
                <a:buClr>
                  <a:srgbClr val="434343"/>
                </a:buClr>
                <a:buSzPts val="1200"/>
                <a:buFont typeface="Raleway"/>
                <a:buChar char="❖"/>
              </a:pPr>
              <a:r>
                <a:rPr lang="en" sz="1200">
                  <a:solidFill>
                    <a:srgbClr val="434343"/>
                  </a:solidFill>
                  <a:latin typeface="Raleway"/>
                  <a:ea typeface="Raleway"/>
                  <a:cs typeface="Raleway"/>
                  <a:sym typeface="Raleway"/>
                </a:rPr>
                <a:t>0 to 9 digits and characters A, C, E and F as classes</a:t>
              </a:r>
              <a:endParaRPr sz="1200">
                <a:solidFill>
                  <a:srgbClr val="434343"/>
                </a:solidFill>
                <a:latin typeface="Raleway"/>
                <a:ea typeface="Raleway"/>
                <a:cs typeface="Raleway"/>
                <a:sym typeface="Raleway"/>
              </a:endParaRPr>
            </a:p>
            <a:p>
              <a:pPr indent="-304800" lvl="0" marL="457200" rtl="0" algn="l">
                <a:spcBef>
                  <a:spcPts val="0"/>
                </a:spcBef>
                <a:spcAft>
                  <a:spcPts val="0"/>
                </a:spcAft>
                <a:buClr>
                  <a:srgbClr val="434343"/>
                </a:buClr>
                <a:buSzPts val="1200"/>
                <a:buFont typeface="Raleway"/>
                <a:buChar char="❖"/>
              </a:pPr>
              <a:r>
                <a:rPr lang="en" sz="1200">
                  <a:solidFill>
                    <a:srgbClr val="434343"/>
                  </a:solidFill>
                  <a:latin typeface="Raleway"/>
                  <a:ea typeface="Raleway"/>
                  <a:cs typeface="Raleway"/>
                  <a:sym typeface="Raleway"/>
                </a:rPr>
                <a:t>Specifically trained for Vietnamese license plates</a:t>
              </a:r>
              <a:endParaRPr sz="1200">
                <a:solidFill>
                  <a:srgbClr val="434343"/>
                </a:solidFill>
                <a:latin typeface="Raleway"/>
                <a:ea typeface="Raleway"/>
                <a:cs typeface="Raleway"/>
                <a:sym typeface="Raleway"/>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