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59" r:id="rId5"/>
    <p:sldId id="260" r:id="rId6"/>
    <p:sldId id="266" r:id="rId7"/>
    <p:sldId id="261" r:id="rId8"/>
    <p:sldId id="262" r:id="rId9"/>
    <p:sldId id="263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716280"/>
            <a:ext cx="11546204" cy="3046095"/>
          </a:xfrm>
        </p:spPr>
        <p:txBody>
          <a:bodyPr/>
          <a:lstStyle/>
          <a:p>
            <a:r>
              <a:rPr lang="en-US" sz="6000" dirty="0"/>
              <a:t>Simulated Annealing Based Non-Slicing Floorplanning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Imam Al Razi &amp; Md. Arafat kabir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1" y="2300568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652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4609"/>
            <a:ext cx="10964864" cy="4507566"/>
          </a:xfrm>
        </p:spPr>
        <p:txBody>
          <a:bodyPr/>
          <a:lstStyle/>
          <a:p>
            <a:r>
              <a:rPr lang="en-US" dirty="0" smtClean="0"/>
              <a:t>Updating locations:</a:t>
            </a:r>
          </a:p>
          <a:p>
            <a:pPr marL="400050" lvl="1" indent="0">
              <a:buNone/>
            </a:pPr>
            <a:r>
              <a:rPr lang="en-US" dirty="0" smtClean="0"/>
              <a:t>After a move is applied we evaluated the locations of all blocks. But it would be sufficient to update only the blocks who are successor of the affected blocks only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/>
              <a:t>Cost calculation: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cost calculation we evaluated the locations of all the blocks. But it would be sufficient to evaluate the locations of the blocks only in the longest path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Wire length considerations: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We did not consider the wire length while calculating the cost. A balance between area and wire length could have been achieved using a 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0455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1853248"/>
            <a:ext cx="5353396" cy="44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068"/>
            <a:ext cx="10982325" cy="1400530"/>
          </a:xfrm>
        </p:spPr>
        <p:txBody>
          <a:bodyPr/>
          <a:lstStyle/>
          <a:p>
            <a:r>
              <a:rPr lang="en-US" dirty="0" smtClean="0"/>
              <a:t>Simulated </a:t>
            </a:r>
            <a:r>
              <a:rPr lang="en-US" dirty="0" smtClean="0"/>
              <a:t>Annealing Using Sequence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2916"/>
            <a:ext cx="8946541" cy="4735483"/>
          </a:xfrm>
        </p:spPr>
        <p:txBody>
          <a:bodyPr/>
          <a:lstStyle/>
          <a:p>
            <a:r>
              <a:rPr lang="en-US" dirty="0" smtClean="0"/>
              <a:t>Iterative improvement algorithm to find global optimum solution.</a:t>
            </a:r>
          </a:p>
          <a:p>
            <a:r>
              <a:rPr lang="en-US" dirty="0" smtClean="0"/>
              <a:t>Allows hill climbing depending on temperature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Sequence Pair is used for non-slicing </a:t>
            </a:r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 smtClean="0"/>
              <a:t>loorplan representation and manipulation.</a:t>
            </a:r>
          </a:p>
          <a:p>
            <a:r>
              <a:rPr lang="en-US" dirty="0" smtClean="0"/>
              <a:t>Positive and negative sequences can</a:t>
            </a:r>
          </a:p>
          <a:p>
            <a:pPr marL="0" indent="0">
              <a:buNone/>
            </a:pPr>
            <a:r>
              <a:rPr lang="en-US" dirty="0" smtClean="0"/>
              <a:t> represent a floorplan.</a:t>
            </a:r>
          </a:p>
          <a:p>
            <a:r>
              <a:rPr lang="en-US" dirty="0" smtClean="0"/>
              <a:t>Sequence pair gives P-admissible </a:t>
            </a:r>
          </a:p>
          <a:p>
            <a:pPr marL="0" indent="0">
              <a:buNone/>
            </a:pPr>
            <a:r>
              <a:rPr lang="en-US" dirty="0" smtClean="0"/>
              <a:t>solution space.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426990"/>
            <a:ext cx="5410247" cy="41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35" y="452718"/>
            <a:ext cx="9701699" cy="1109382"/>
          </a:xfrm>
        </p:spPr>
        <p:txBody>
          <a:bodyPr/>
          <a:lstStyle/>
          <a:p>
            <a:r>
              <a:rPr lang="en-US" dirty="0" smtClean="0"/>
              <a:t>Tool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7608"/>
            <a:ext cx="8946541" cy="4610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GUI in </a:t>
            </a:r>
            <a:r>
              <a:rPr lang="en-US" sz="2800" dirty="0" err="1" smtClean="0"/>
              <a:t>PyQt</a:t>
            </a:r>
            <a:endParaRPr lang="en-US" sz="2800" dirty="0" smtClean="0"/>
          </a:p>
          <a:p>
            <a:r>
              <a:rPr lang="en-US" sz="2800" dirty="0" smtClean="0"/>
              <a:t>Algorithm implementation in C++</a:t>
            </a:r>
          </a:p>
          <a:p>
            <a:r>
              <a:rPr lang="en-US" sz="2800" dirty="0" smtClean="0"/>
              <a:t>Result Generation</a:t>
            </a:r>
          </a:p>
          <a:p>
            <a:pPr lvl="1"/>
            <a:r>
              <a:rPr lang="en-US" sz="2400" dirty="0" err="1" smtClean="0"/>
              <a:t>GNUPlot</a:t>
            </a:r>
            <a:r>
              <a:rPr lang="en-US" sz="2400" dirty="0" smtClean="0"/>
              <a:t> for image generation</a:t>
            </a:r>
          </a:p>
          <a:p>
            <a:pPr lvl="1"/>
            <a:r>
              <a:rPr lang="en-US" sz="2400" dirty="0" err="1" smtClean="0"/>
              <a:t>Matplotlib</a:t>
            </a:r>
            <a:r>
              <a:rPr lang="en-US" sz="2400" dirty="0" smtClean="0"/>
              <a:t> for interactive solution browser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40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235" y="201952"/>
            <a:ext cx="9404723" cy="945204"/>
          </a:xfrm>
        </p:spPr>
        <p:txBody>
          <a:bodyPr/>
          <a:lstStyle/>
          <a:p>
            <a:r>
              <a:rPr lang="en-US" dirty="0" smtClean="0"/>
              <a:t>Tool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8344" y="4986085"/>
            <a:ext cx="1828800" cy="10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Input Script (.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8344" y="3444359"/>
            <a:ext cx="1828800" cy="10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 Data Structure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18344" y="1919750"/>
            <a:ext cx="1828800" cy="10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Initial Sequence Pair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90242" y="1919750"/>
            <a:ext cx="1828800" cy="10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Simulated Annealing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90242" y="3490650"/>
            <a:ext cx="1828800" cy="101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Solutions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05790" y="4986085"/>
            <a:ext cx="2197704" cy="110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Floorplans and Other Relevant Information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8232744" y="4458511"/>
            <a:ext cx="0" cy="5275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32744" y="2916785"/>
            <a:ext cx="0" cy="5275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9147144" y="2418268"/>
            <a:ext cx="543098" cy="85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10604642" y="2933902"/>
            <a:ext cx="0" cy="5567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612955" y="4504802"/>
            <a:ext cx="0" cy="4812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178" y="984275"/>
            <a:ext cx="6511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GUI is used to interact with user. The GUI has four parts.</a:t>
            </a:r>
          </a:p>
          <a:p>
            <a:pPr marL="342900" indent="-342900">
              <a:buAutoNum type="arabicPeriod"/>
            </a:pPr>
            <a:r>
              <a:rPr lang="en-US" dirty="0" smtClean="0"/>
              <a:t>Input file (.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Simulated annealing parameters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Solution browser 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 parameters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Floorplan visualization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2" y="2738600"/>
            <a:ext cx="6489495" cy="40714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11815" y="29167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002" y="3084022"/>
            <a:ext cx="257720" cy="3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5944" y="3520924"/>
            <a:ext cx="257720" cy="3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29275" y="2750006"/>
            <a:ext cx="257720" cy="3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1319" y="3619673"/>
            <a:ext cx="257720" cy="3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</a:t>
            </a:r>
            <a:r>
              <a:rPr lang="en-US" sz="3200" dirty="0" smtClean="0"/>
              <a:t>Details (</a:t>
            </a:r>
            <a:r>
              <a:rPr lang="en-US" sz="3200" dirty="0" err="1" smtClean="0"/>
              <a:t>Datastructures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2550"/>
            <a:ext cx="10907714" cy="511492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Block table: </a:t>
            </a:r>
            <a:r>
              <a:rPr lang="en-US" dirty="0" smtClean="0"/>
              <a:t>All the information of a block can be accessed using the index only in constant time</a:t>
            </a:r>
          </a:p>
          <a:p>
            <a:pPr lvl="1"/>
            <a:r>
              <a:rPr lang="en-US" dirty="0" smtClean="0"/>
              <a:t>No dedicated graph structure</a:t>
            </a:r>
          </a:p>
          <a:p>
            <a:pPr lvl="1"/>
            <a:r>
              <a:rPr lang="en-US" dirty="0" smtClean="0"/>
              <a:t>Adjacency list implemented as </a:t>
            </a:r>
            <a:r>
              <a:rPr lang="en-US" dirty="0" err="1" smtClean="0"/>
              <a:t>hashtable</a:t>
            </a:r>
            <a:r>
              <a:rPr lang="en-US" dirty="0" smtClean="0"/>
              <a:t> (</a:t>
            </a:r>
            <a:r>
              <a:rPr lang="en-US" dirty="0" err="1" smtClean="0"/>
              <a:t>unordered_map</a:t>
            </a:r>
            <a:r>
              <a:rPr lang="en-US" dirty="0" smtClean="0"/>
              <a:t>, C++11)</a:t>
            </a:r>
          </a:p>
          <a:p>
            <a:r>
              <a:rPr lang="en-US" sz="2400" dirty="0" smtClean="0"/>
              <a:t>Sequence Pair: </a:t>
            </a:r>
            <a:r>
              <a:rPr lang="en-US" dirty="0" smtClean="0"/>
              <a:t>Holds the current sequence pair and manipulates the block information whenever there is a change in the SP</a:t>
            </a:r>
          </a:p>
          <a:p>
            <a:pPr lvl="1"/>
            <a:r>
              <a:rPr lang="en-US" dirty="0" smtClean="0"/>
              <a:t>Can build the constraint graphs based on given sequence pair</a:t>
            </a:r>
          </a:p>
          <a:p>
            <a:pPr lvl="1"/>
            <a:r>
              <a:rPr lang="en-US" dirty="0" smtClean="0"/>
              <a:t>Can update the constraint graphs when a move is applied, can undo the moves as well</a:t>
            </a:r>
            <a:endParaRPr lang="en-US" dirty="0" smtClean="0"/>
          </a:p>
          <a:p>
            <a:pPr lvl="1"/>
            <a:r>
              <a:rPr lang="en-US" dirty="0" smtClean="0"/>
              <a:t>Evaluate the locations of the blocks</a:t>
            </a:r>
          </a:p>
          <a:p>
            <a:pPr marL="400050"/>
            <a:r>
              <a:rPr lang="en-US" sz="2400" dirty="0" smtClean="0"/>
              <a:t>Furnace: </a:t>
            </a:r>
            <a:r>
              <a:rPr lang="en-US" dirty="0" smtClean="0"/>
              <a:t>implements the “Annealing” process</a:t>
            </a:r>
          </a:p>
          <a:p>
            <a:pPr marL="800100" lvl="1"/>
            <a:r>
              <a:rPr lang="en-US" dirty="0" smtClean="0"/>
              <a:t>Generates random moves based on temperature</a:t>
            </a:r>
          </a:p>
          <a:p>
            <a:pPr marL="800100" lvl="1"/>
            <a:r>
              <a:rPr lang="en-US" dirty="0" smtClean="0"/>
              <a:t>Stores the snapshots of the solutions at different temperatures</a:t>
            </a:r>
          </a:p>
          <a:p>
            <a:pPr marL="800100" lvl="1"/>
            <a:r>
              <a:rPr lang="en-US" dirty="0" smtClean="0"/>
              <a:t>Generates the plot information to visualize the annealing process</a:t>
            </a:r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0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sz="3200" dirty="0" smtClean="0"/>
              <a:t>Implementation </a:t>
            </a:r>
            <a:r>
              <a:rPr lang="en-US" sz="3200" dirty="0" smtClean="0"/>
              <a:t>Details (Algorithms)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2550"/>
            <a:ext cx="10907714" cy="5114925"/>
          </a:xfrm>
        </p:spPr>
        <p:txBody>
          <a:bodyPr>
            <a:normAutofit/>
          </a:bodyPr>
          <a:lstStyle/>
          <a:p>
            <a:pPr marL="400050"/>
            <a:r>
              <a:rPr lang="en-US" dirty="0" smtClean="0"/>
              <a:t>Moves: 3 types of moves, </a:t>
            </a:r>
          </a:p>
          <a:p>
            <a:pPr marL="800100" lvl="1"/>
            <a:r>
              <a:rPr lang="en-US" dirty="0" smtClean="0"/>
              <a:t>Swap blocks of two locations in Positive Sequence, O(V+E)</a:t>
            </a:r>
          </a:p>
          <a:p>
            <a:pPr marL="800100" lvl="1"/>
            <a:r>
              <a:rPr lang="en-US" dirty="0" smtClean="0"/>
              <a:t>Swap </a:t>
            </a:r>
            <a:r>
              <a:rPr lang="en-US" dirty="0"/>
              <a:t>blocks of two locations in </a:t>
            </a:r>
            <a:r>
              <a:rPr lang="en-US" dirty="0" smtClean="0"/>
              <a:t>Negative Sequence</a:t>
            </a:r>
            <a:r>
              <a:rPr lang="en-US" dirty="0"/>
              <a:t> , O(V+E)</a:t>
            </a:r>
            <a:endParaRPr lang="en-US" dirty="0" smtClean="0"/>
          </a:p>
          <a:p>
            <a:pPr marL="800100" lvl="1"/>
            <a:r>
              <a:rPr lang="en-US" dirty="0" smtClean="0"/>
              <a:t>Rotate a random block, O(1)</a:t>
            </a:r>
          </a:p>
          <a:p>
            <a:pPr marL="514350" lvl="1" indent="0">
              <a:buNone/>
            </a:pPr>
            <a:r>
              <a:rPr lang="en-US" dirty="0" smtClean="0"/>
              <a:t>Swap </a:t>
            </a:r>
            <a:r>
              <a:rPr lang="en-US" dirty="0"/>
              <a:t>range </a:t>
            </a:r>
            <a:r>
              <a:rPr lang="en-US" dirty="0" smtClean="0"/>
              <a:t>is proportional to the temperature. Only the affected regions of the constraint graphs are updated.</a:t>
            </a:r>
            <a:endParaRPr lang="en-US" dirty="0" smtClean="0"/>
          </a:p>
          <a:p>
            <a:pPr marL="400050"/>
            <a:r>
              <a:rPr lang="en-US" dirty="0" smtClean="0"/>
              <a:t>U</a:t>
            </a:r>
            <a:r>
              <a:rPr lang="en-US" dirty="0" smtClean="0"/>
              <a:t>pdate Locations: Locations are updated in topological sorted order (longest path algorithm), O(V+E)</a:t>
            </a:r>
          </a:p>
          <a:p>
            <a:pPr marL="400050"/>
            <a:r>
              <a:rPr lang="en-US" dirty="0" smtClean="0"/>
              <a:t>Saving snapshots: Snapshots are </a:t>
            </a:r>
            <a:r>
              <a:rPr lang="en-US" dirty="0"/>
              <a:t>saved in text format (</a:t>
            </a:r>
            <a:r>
              <a:rPr lang="en-US" dirty="0" err="1"/>
              <a:t>gnuplot</a:t>
            </a:r>
            <a:r>
              <a:rPr lang="en-US" dirty="0"/>
              <a:t> script). </a:t>
            </a:r>
            <a:r>
              <a:rPr lang="en-US" dirty="0" smtClean="0"/>
              <a:t>Later </a:t>
            </a:r>
            <a:r>
              <a:rPr lang="en-US" dirty="0" err="1" smtClean="0"/>
              <a:t>gnuplot</a:t>
            </a:r>
            <a:r>
              <a:rPr lang="en-US" dirty="0" smtClean="0"/>
              <a:t> is used to convert the text into images for plotting</a:t>
            </a:r>
          </a:p>
          <a:p>
            <a:pPr marL="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8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Outputs for Benchmarks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11765"/>
              </p:ext>
            </p:extLst>
          </p:nvPr>
        </p:nvGraphicFramePr>
        <p:xfrm>
          <a:off x="300874" y="2568028"/>
          <a:ext cx="1154684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04">
                  <a:extLst>
                    <a:ext uri="{9D8B030D-6E8A-4147-A177-3AD203B41FA5}">
                      <a16:colId xmlns:a16="http://schemas.microsoft.com/office/drawing/2014/main" val="4102796463"/>
                    </a:ext>
                  </a:extLst>
                </a:gridCol>
                <a:gridCol w="1577822">
                  <a:extLst>
                    <a:ext uri="{9D8B030D-6E8A-4147-A177-3AD203B41FA5}">
                      <a16:colId xmlns:a16="http://schemas.microsoft.com/office/drawing/2014/main" val="272336249"/>
                    </a:ext>
                  </a:extLst>
                </a:gridCol>
                <a:gridCol w="1993804">
                  <a:extLst>
                    <a:ext uri="{9D8B030D-6E8A-4147-A177-3AD203B41FA5}">
                      <a16:colId xmlns:a16="http://schemas.microsoft.com/office/drawing/2014/main" val="3667484429"/>
                    </a:ext>
                  </a:extLst>
                </a:gridCol>
                <a:gridCol w="1993804">
                  <a:extLst>
                    <a:ext uri="{9D8B030D-6E8A-4147-A177-3AD203B41FA5}">
                      <a16:colId xmlns:a16="http://schemas.microsoft.com/office/drawing/2014/main" val="3415647537"/>
                    </a:ext>
                  </a:extLst>
                </a:gridCol>
                <a:gridCol w="1993804">
                  <a:extLst>
                    <a:ext uri="{9D8B030D-6E8A-4147-A177-3AD203B41FA5}">
                      <a16:colId xmlns:a16="http://schemas.microsoft.com/office/drawing/2014/main" val="2335906452"/>
                    </a:ext>
                  </a:extLst>
                </a:gridCol>
                <a:gridCol w="1993804">
                  <a:extLst>
                    <a:ext uri="{9D8B030D-6E8A-4147-A177-3AD203B41FA5}">
                      <a16:colId xmlns:a16="http://schemas.microsoft.com/office/drawing/2014/main" val="819351200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Modules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Solution 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504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Aspect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Runtime 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processor.fp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0.944(1.06)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0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Industry.fp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4458795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 (1.1)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rca.fp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407520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0.786 (1.27)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</a:t>
                      </a:r>
                      <a:r>
                        <a:rPr lang="en-US" dirty="0" err="1" smtClean="0"/>
                        <a:t>ult.fp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4384800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0.9298 (1.06)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" t="28606" r="7099" b="4485"/>
          <a:stretch/>
        </p:blipFill>
        <p:spPr>
          <a:xfrm>
            <a:off x="0" y="0"/>
            <a:ext cx="6026727" cy="3381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4880" y="59673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</a:t>
            </a:r>
            <a:r>
              <a:rPr lang="en-US" dirty="0" err="1" smtClean="0">
                <a:solidFill>
                  <a:schemeClr val="bg1"/>
                </a:solidFill>
              </a:rPr>
              <a:t>ca.fp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" t="29819" r="7118" b="6788"/>
          <a:stretch/>
        </p:blipFill>
        <p:spPr>
          <a:xfrm>
            <a:off x="6093229" y="0"/>
            <a:ext cx="6098771" cy="3381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4792" y="59673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processor.fp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29333" r="6530" b="7273"/>
          <a:stretch/>
        </p:blipFill>
        <p:spPr>
          <a:xfrm>
            <a:off x="0" y="3532909"/>
            <a:ext cx="6026727" cy="33250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42756" y="379402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mult.fp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29818" r="6847" b="7395"/>
          <a:stretch/>
        </p:blipFill>
        <p:spPr>
          <a:xfrm>
            <a:off x="6093228" y="3532908"/>
            <a:ext cx="6098771" cy="33250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04792" y="387471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industry.fp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820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11594"/>
              </p:ext>
            </p:extLst>
          </p:nvPr>
        </p:nvGraphicFramePr>
        <p:xfrm>
          <a:off x="1269568" y="1396538"/>
          <a:ext cx="8947149" cy="3119120"/>
        </p:xfrm>
        <a:graphic>
          <a:graphicData uri="http://schemas.openxmlformats.org/drawingml/2006/table">
            <a:tbl>
              <a:tblPr firstRow="1" bandRow="1"/>
              <a:tblGrid>
                <a:gridCol w="5438803">
                  <a:extLst>
                    <a:ext uri="{9D8B030D-6E8A-4147-A177-3AD203B41FA5}">
                      <a16:colId xmlns:a16="http://schemas.microsoft.com/office/drawing/2014/main" val="281187438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317528060"/>
                    </a:ext>
                  </a:extLst>
                </a:gridCol>
                <a:gridCol w="1845801">
                  <a:extLst>
                    <a:ext uri="{9D8B030D-6E8A-4147-A177-3AD203B41FA5}">
                      <a16:colId xmlns:a16="http://schemas.microsoft.com/office/drawing/2014/main" val="173101655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Steps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Imam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Arafat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153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dirty="0" smtClean="0"/>
                        <a:t>Parser.exe:</a:t>
                      </a:r>
                    </a:p>
                    <a:p>
                      <a:r>
                        <a:rPr lang="en-US" dirty="0" smtClean="0"/>
                        <a:t>Read input file</a:t>
                      </a:r>
                    </a:p>
                    <a:p>
                      <a:r>
                        <a:rPr lang="en-US" dirty="0" smtClean="0"/>
                        <a:t>Create initial</a:t>
                      </a:r>
                      <a:r>
                        <a:rPr lang="en-US" baseline="0" dirty="0" smtClean="0"/>
                        <a:t> sequence pair</a:t>
                      </a:r>
                    </a:p>
                    <a:p>
                      <a:r>
                        <a:rPr lang="en-US" baseline="0" dirty="0" smtClean="0"/>
                        <a:t>Populate initial HCG and VCG information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09418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dirty="0" smtClean="0"/>
                        <a:t>Furnace.exe:</a:t>
                      </a:r>
                    </a:p>
                    <a:p>
                      <a:r>
                        <a:rPr lang="en-US" dirty="0" smtClean="0"/>
                        <a:t>Apply</a:t>
                      </a:r>
                      <a:r>
                        <a:rPr lang="en-US" baseline="0" dirty="0" smtClean="0"/>
                        <a:t> annealing routine</a:t>
                      </a:r>
                    </a:p>
                    <a:p>
                      <a:r>
                        <a:rPr lang="en-US" baseline="0" dirty="0" smtClean="0"/>
                        <a:t>Calculate new floorplan area</a:t>
                      </a:r>
                    </a:p>
                    <a:p>
                      <a:r>
                        <a:rPr lang="en-US" baseline="0" dirty="0" smtClean="0"/>
                        <a:t>Plot floorplans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967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en-US" dirty="0" smtClean="0"/>
                        <a:t>GUI and Visualization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A408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8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573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Simulated Annealing Based Non-Slicing Floorplanning</vt:lpstr>
      <vt:lpstr>Simulated Annealing Using Sequence Pair</vt:lpstr>
      <vt:lpstr>Tool organization</vt:lpstr>
      <vt:lpstr>Tool Flow</vt:lpstr>
      <vt:lpstr>Implementation Details (Datastructures)</vt:lpstr>
      <vt:lpstr>Implementation Details (Algorithms)</vt:lpstr>
      <vt:lpstr>Outputs for Benchmarks</vt:lpstr>
      <vt:lpstr>PowerPoint Presentation</vt:lpstr>
      <vt:lpstr>Contribution</vt:lpstr>
      <vt:lpstr>Demo</vt:lpstr>
      <vt:lpstr>Potential Improvements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Annealing Based Non-Slicing Floorplanning</dc:title>
  <dc:creator>Imam Al Razi</dc:creator>
  <cp:lastModifiedBy>MD Arafat Kabir</cp:lastModifiedBy>
  <cp:revision>25</cp:revision>
  <dcterms:created xsi:type="dcterms:W3CDTF">2018-12-05T19:45:11Z</dcterms:created>
  <dcterms:modified xsi:type="dcterms:W3CDTF">2018-12-06T18:15:05Z</dcterms:modified>
</cp:coreProperties>
</file>