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1939-701A-1F4A-91E9-6699BF30FCC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5531-58F6-9542-8294-CE5A3A981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DBF1F-15B2-DE47-8CF6-74CA7BA4D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0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79006A-0605-DDF8-554C-D05E2605C217}"/>
              </a:ext>
            </a:extLst>
          </p:cNvPr>
          <p:cNvSpPr/>
          <p:nvPr userDrawn="1"/>
        </p:nvSpPr>
        <p:spPr>
          <a:xfrm>
            <a:off x="152400" y="62484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86944"/>
            <a:ext cx="89865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FFF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0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0723F6-3201-8870-AE21-AB9869727875}"/>
              </a:ext>
            </a:extLst>
          </p:cNvPr>
          <p:cNvSpPr/>
          <p:nvPr userDrawn="1"/>
        </p:nvSpPr>
        <p:spPr>
          <a:xfrm>
            <a:off x="152400" y="62484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F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720762-8EFD-2F0E-9A0F-92F0E8BEA312}"/>
              </a:ext>
            </a:extLst>
          </p:cNvPr>
          <p:cNvSpPr/>
          <p:nvPr userDrawn="1"/>
        </p:nvSpPr>
        <p:spPr>
          <a:xfrm>
            <a:off x="152400" y="62484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F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3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F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DBB50-9480-C283-F24B-93B6A99A9FBD}"/>
              </a:ext>
            </a:extLst>
          </p:cNvPr>
          <p:cNvSpPr/>
          <p:nvPr userDrawn="1"/>
        </p:nvSpPr>
        <p:spPr>
          <a:xfrm>
            <a:off x="152400" y="62484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39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93E3ED-0C55-7626-6BEB-4DA51EFCF4FC}"/>
              </a:ext>
            </a:extLst>
          </p:cNvPr>
          <p:cNvSpPr/>
          <p:nvPr userDrawn="1"/>
        </p:nvSpPr>
        <p:spPr>
          <a:xfrm>
            <a:off x="76200" y="62484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5FD76D-3C38-3C37-D280-10C8295FA934}"/>
              </a:ext>
            </a:extLst>
          </p:cNvPr>
          <p:cNvSpPr/>
          <p:nvPr userDrawn="1"/>
        </p:nvSpPr>
        <p:spPr>
          <a:xfrm>
            <a:off x="152400" y="62484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861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587"/>
            <a:ext cx="8293100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FFF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940" y="1617979"/>
            <a:ext cx="8110118" cy="435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A46CA-1478-C4FA-5290-59EA389E30F0}"/>
              </a:ext>
            </a:extLst>
          </p:cNvPr>
          <p:cNvSpPr/>
          <p:nvPr userDrawn="1"/>
        </p:nvSpPr>
        <p:spPr>
          <a:xfrm>
            <a:off x="22860" y="617982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1131A7-C584-C30B-E1B5-F695733A42A7}"/>
              </a:ext>
            </a:extLst>
          </p:cNvPr>
          <p:cNvSpPr/>
          <p:nvPr userDrawn="1"/>
        </p:nvSpPr>
        <p:spPr>
          <a:xfrm>
            <a:off x="22860" y="6122894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212396B9-3F66-8427-0980-DB5E1507A7E2}"/>
              </a:ext>
            </a:extLst>
          </p:cNvPr>
          <p:cNvSpPr txBox="1">
            <a:spLocks/>
          </p:cNvSpPr>
          <p:nvPr userDrawn="1"/>
        </p:nvSpPr>
        <p:spPr>
          <a:xfrm>
            <a:off x="609600" y="65303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1/12/IntertropicalConvergenceZone-EO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54.jp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jp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7" Type="http://schemas.openxmlformats.org/officeDocument/2006/relationships/image" Target="../media/image97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jpg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gence-airbusds.com/en/5646-terrasar-x-image-products" TargetMode="External"/><Relationship Id="rId2" Type="http://schemas.openxmlformats.org/officeDocument/2006/relationships/hyperlink" Target="http://www.intelligence-airbusds.com/worldd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jpg"/><Relationship Id="rId5" Type="http://schemas.openxmlformats.org/officeDocument/2006/relationships/image" Target="../media/image102.jp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609" y="11002"/>
            <a:ext cx="9138247" cy="6180288"/>
            <a:chOff x="5689" y="5626"/>
            <a:chExt cx="9138247" cy="6180288"/>
          </a:xfrm>
        </p:grpSpPr>
        <p:pic>
          <p:nvPicPr>
            <p:cNvPr id="3" name="object 3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" y="5626"/>
              <a:ext cx="9138221" cy="40576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832" y="2919982"/>
              <a:ext cx="3279647" cy="3265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9" y="2745711"/>
              <a:ext cx="3276587" cy="32638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48232" y="4424159"/>
            <a:ext cx="586165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11430" indent="-447040" algn="ctr">
              <a:lnSpc>
                <a:spcPct val="100000"/>
              </a:lnSpc>
              <a:spcBef>
                <a:spcPts val="100"/>
              </a:spcBef>
            </a:pPr>
            <a:r>
              <a:rPr lang="en-US" spc="-1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físicas de</a:t>
            </a:r>
            <a:r>
              <a:rPr spc="-2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pc="-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percepción remota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C8B3D-C907-F678-4682-D82757F021A7}"/>
              </a:ext>
            </a:extLst>
          </p:cNvPr>
          <p:cNvSpPr txBox="1"/>
          <p:nvPr/>
        </p:nvSpPr>
        <p:spPr>
          <a:xfrm>
            <a:off x="685800" y="6125744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Lizarazo -  Octubre 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D4DB7-544F-4F07-87D4-4BBEDC4293F5}"/>
              </a:ext>
            </a:extLst>
          </p:cNvPr>
          <p:cNvSpPr/>
          <p:nvPr/>
        </p:nvSpPr>
        <p:spPr>
          <a:xfrm>
            <a:off x="685800" y="304800"/>
            <a:ext cx="2971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Curso RIO – Sesión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45083"/>
            <a:ext cx="764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Desde</a:t>
            </a:r>
            <a:r>
              <a:rPr spc="-114" dirty="0"/>
              <a:t> </a:t>
            </a:r>
            <a:r>
              <a:rPr dirty="0"/>
              <a:t>el</a:t>
            </a:r>
            <a:r>
              <a:rPr spc="-50" dirty="0"/>
              <a:t> </a:t>
            </a:r>
            <a:r>
              <a:rPr spc="-20" dirty="0"/>
              <a:t>punto</a:t>
            </a:r>
            <a:r>
              <a:rPr spc="-125" dirty="0"/>
              <a:t> </a:t>
            </a:r>
            <a:r>
              <a:rPr spc="-10" dirty="0"/>
              <a:t>de</a:t>
            </a:r>
            <a:r>
              <a:rPr spc="-114" dirty="0"/>
              <a:t> </a:t>
            </a:r>
            <a:r>
              <a:rPr dirty="0"/>
              <a:t>vista</a:t>
            </a:r>
            <a:r>
              <a:rPr spc="-125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dirty="0"/>
              <a:t>la</a:t>
            </a:r>
            <a:r>
              <a:rPr spc="-85" dirty="0"/>
              <a:t> </a:t>
            </a:r>
            <a:r>
              <a:rPr spc="-10" dirty="0"/>
              <a:t>teledetección,</a:t>
            </a:r>
            <a:r>
              <a:rPr spc="-45" dirty="0"/>
              <a:t> </a:t>
            </a:r>
            <a:r>
              <a:rPr dirty="0"/>
              <a:t>las</a:t>
            </a:r>
            <a:r>
              <a:rPr spc="-55" dirty="0"/>
              <a:t> </a:t>
            </a:r>
            <a:r>
              <a:rPr dirty="0"/>
              <a:t>bandas</a:t>
            </a:r>
            <a:r>
              <a:rPr spc="-105" dirty="0"/>
              <a:t> </a:t>
            </a:r>
            <a:r>
              <a:rPr dirty="0"/>
              <a:t>destacadas</a:t>
            </a:r>
            <a:r>
              <a:rPr spc="-90" dirty="0"/>
              <a:t> </a:t>
            </a:r>
            <a:r>
              <a:rPr spc="-20" dirty="0"/>
              <a:t>son: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851103"/>
            <a:ext cx="8688705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86F25"/>
                </a:solidFill>
                <a:latin typeface="Constantia"/>
                <a:cs typeface="Constantia"/>
              </a:rPr>
              <a:t>-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Espectro</a:t>
            </a:r>
            <a:r>
              <a:rPr sz="1800" b="1" spc="14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visible</a:t>
            </a:r>
            <a:r>
              <a:rPr sz="1800" b="1" spc="13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(0,4</a:t>
            </a:r>
            <a:r>
              <a:rPr sz="1800" b="1" spc="18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–</a:t>
            </a:r>
            <a:r>
              <a:rPr sz="1800" b="1" spc="15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0,7</a:t>
            </a:r>
            <a:r>
              <a:rPr sz="1800" b="1" spc="15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μm):</a:t>
            </a:r>
            <a:r>
              <a:rPr sz="1800" b="1" spc="18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es</a:t>
            </a:r>
            <a:r>
              <a:rPr sz="1800" spc="114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la</a:t>
            </a:r>
            <a:r>
              <a:rPr sz="1800" spc="10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radiación</a:t>
            </a:r>
            <a:r>
              <a:rPr sz="1800" spc="13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electromagnética</a:t>
            </a:r>
            <a:r>
              <a:rPr sz="1800" spc="12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perceptible</a:t>
            </a:r>
            <a:r>
              <a:rPr sz="1800" spc="12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por</a:t>
            </a:r>
            <a:r>
              <a:rPr sz="1800" spc="10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spc="-25" dirty="0">
                <a:solidFill>
                  <a:srgbClr val="386F25"/>
                </a:solidFill>
                <a:latin typeface="Constantia"/>
                <a:cs typeface="Constantia"/>
              </a:rPr>
              <a:t>el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ojo.</a:t>
            </a:r>
            <a:r>
              <a:rPr sz="1800" spc="22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Coincide</a:t>
            </a:r>
            <a:r>
              <a:rPr sz="1800" spc="18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con</a:t>
            </a:r>
            <a:r>
              <a:rPr sz="1800" spc="20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la</a:t>
            </a:r>
            <a:r>
              <a:rPr sz="1800" spc="18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longitud</a:t>
            </a:r>
            <a:r>
              <a:rPr sz="1800" spc="23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de</a:t>
            </a:r>
            <a:r>
              <a:rPr sz="1800" spc="18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onda</a:t>
            </a:r>
            <a:r>
              <a:rPr sz="1800" spc="18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donde</a:t>
            </a:r>
            <a:r>
              <a:rPr sz="1800" spc="20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es</a:t>
            </a:r>
            <a:r>
              <a:rPr sz="1800" spc="19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máxima</a:t>
            </a:r>
            <a:r>
              <a:rPr sz="1800" spc="17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la</a:t>
            </a:r>
            <a:r>
              <a:rPr sz="1800" spc="18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radiación</a:t>
            </a:r>
            <a:r>
              <a:rPr sz="1800" spc="20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solar.</a:t>
            </a:r>
            <a:r>
              <a:rPr sz="1800" spc="21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386F25"/>
                </a:solidFill>
                <a:latin typeface="Constantia"/>
                <a:cs typeface="Constantia"/>
              </a:rPr>
              <a:t>Podemos localizar</a:t>
            </a:r>
            <a:r>
              <a:rPr sz="1800" spc="-10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los</a:t>
            </a:r>
            <a:r>
              <a:rPr sz="1800" spc="-8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386F25"/>
                </a:solidFill>
                <a:latin typeface="Constantia"/>
                <a:cs typeface="Constantia"/>
              </a:rPr>
              <a:t>distintos</a:t>
            </a:r>
            <a:r>
              <a:rPr sz="1800" spc="-8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spc="-20" dirty="0">
                <a:solidFill>
                  <a:srgbClr val="386F25"/>
                </a:solidFill>
                <a:latin typeface="Constantia"/>
                <a:cs typeface="Constantia"/>
              </a:rPr>
              <a:t>colores</a:t>
            </a:r>
            <a:r>
              <a:rPr sz="1800" spc="-9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en</a:t>
            </a:r>
            <a:r>
              <a:rPr sz="1800" spc="-3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las</a:t>
            </a:r>
            <a:r>
              <a:rPr sz="1800" spc="-6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longitudes.</a:t>
            </a:r>
            <a:r>
              <a:rPr sz="1800" spc="1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386F25"/>
                </a:solidFill>
                <a:latin typeface="Constantia"/>
                <a:cs typeface="Constantia"/>
              </a:rPr>
              <a:t>Útil</a:t>
            </a:r>
            <a:r>
              <a:rPr sz="1800" spc="-5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spc="-20" dirty="0">
                <a:solidFill>
                  <a:srgbClr val="386F25"/>
                </a:solidFill>
                <a:latin typeface="Constantia"/>
                <a:cs typeface="Constantia"/>
              </a:rPr>
              <a:t>para</a:t>
            </a:r>
            <a:r>
              <a:rPr sz="1800" spc="-95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386F25"/>
                </a:solidFill>
                <a:latin typeface="Constantia"/>
                <a:cs typeface="Constantia"/>
              </a:rPr>
              <a:t>cartografía.</a:t>
            </a:r>
            <a:endParaRPr sz="18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A5294"/>
                </a:solidFill>
                <a:latin typeface="Constantia"/>
                <a:cs typeface="Constantia"/>
              </a:rPr>
              <a:t>Azul:</a:t>
            </a:r>
            <a:r>
              <a:rPr sz="1800" b="1" spc="-25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A5294"/>
                </a:solidFill>
                <a:latin typeface="Constantia"/>
                <a:cs typeface="Constantia"/>
              </a:rPr>
              <a:t>0,4</a:t>
            </a:r>
            <a:r>
              <a:rPr sz="1800" b="1" spc="-30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A5294"/>
                </a:solidFill>
                <a:latin typeface="Constantia"/>
                <a:cs typeface="Constantia"/>
              </a:rPr>
              <a:t>–</a:t>
            </a:r>
            <a:r>
              <a:rPr sz="1800" b="1" spc="-25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A5294"/>
                </a:solidFill>
                <a:latin typeface="Constantia"/>
                <a:cs typeface="Constantia"/>
              </a:rPr>
              <a:t>0,5</a:t>
            </a:r>
            <a:r>
              <a:rPr sz="1800" b="1" spc="-55" dirty="0">
                <a:solidFill>
                  <a:srgbClr val="0A529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A5294"/>
                </a:solidFill>
                <a:latin typeface="Constantia"/>
                <a:cs typeface="Constantia"/>
              </a:rPr>
              <a:t>μm</a:t>
            </a:r>
            <a:r>
              <a:rPr sz="1800" b="1" dirty="0">
                <a:solidFill>
                  <a:srgbClr val="386F25"/>
                </a:solidFill>
                <a:latin typeface="Constantia"/>
                <a:cs typeface="Constantia"/>
              </a:rPr>
              <a:t>;</a:t>
            </a:r>
            <a:r>
              <a:rPr sz="1800" b="1" spc="-60" dirty="0">
                <a:solidFill>
                  <a:srgbClr val="386F25"/>
                </a:solidFill>
                <a:latin typeface="Constantia"/>
                <a:cs typeface="Constantia"/>
              </a:rPr>
              <a:t> </a:t>
            </a:r>
            <a:r>
              <a:rPr sz="1800" b="1" spc="-25" dirty="0">
                <a:solidFill>
                  <a:srgbClr val="0C9B74"/>
                </a:solidFill>
                <a:latin typeface="Constantia"/>
                <a:cs typeface="Constantia"/>
              </a:rPr>
              <a:t>Verde:</a:t>
            </a:r>
            <a:r>
              <a:rPr sz="1800" b="1" spc="-35" dirty="0">
                <a:solidFill>
                  <a:srgbClr val="0C9B7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C9B74"/>
                </a:solidFill>
                <a:latin typeface="Constantia"/>
                <a:cs typeface="Constantia"/>
              </a:rPr>
              <a:t>0,5</a:t>
            </a:r>
            <a:r>
              <a:rPr sz="1800" b="1" spc="-35" dirty="0">
                <a:solidFill>
                  <a:srgbClr val="0C9B7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C9B74"/>
                </a:solidFill>
                <a:latin typeface="Constantia"/>
                <a:cs typeface="Constantia"/>
              </a:rPr>
              <a:t>–</a:t>
            </a:r>
            <a:r>
              <a:rPr sz="1800" b="1" spc="-25" dirty="0">
                <a:solidFill>
                  <a:srgbClr val="0C9B7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C9B74"/>
                </a:solidFill>
                <a:latin typeface="Constantia"/>
                <a:cs typeface="Constantia"/>
              </a:rPr>
              <a:t>0,6</a:t>
            </a:r>
            <a:r>
              <a:rPr sz="1800" b="1" spc="-50" dirty="0">
                <a:solidFill>
                  <a:srgbClr val="0C9B7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0C9B74"/>
                </a:solidFill>
                <a:latin typeface="Constantia"/>
                <a:cs typeface="Constantia"/>
              </a:rPr>
              <a:t>μm;</a:t>
            </a:r>
            <a:r>
              <a:rPr sz="1800" b="1" spc="-20" dirty="0">
                <a:solidFill>
                  <a:srgbClr val="0C9B74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Rojo:</a:t>
            </a:r>
            <a:r>
              <a:rPr sz="1800" b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0,6</a:t>
            </a:r>
            <a:r>
              <a:rPr sz="1800" b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–</a:t>
            </a:r>
            <a:r>
              <a:rPr sz="1800" b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0,7</a:t>
            </a:r>
            <a:r>
              <a:rPr sz="1800" b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onstantia"/>
                <a:cs typeface="Constantia"/>
              </a:rPr>
              <a:t>μm</a:t>
            </a:r>
            <a:endParaRPr sz="18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onstantia"/>
                <a:cs typeface="Constantia"/>
              </a:rPr>
              <a:t>-</a:t>
            </a:r>
            <a:r>
              <a:rPr sz="1800" b="1" dirty="0">
                <a:solidFill>
                  <a:srgbClr val="7E7E7E"/>
                </a:solidFill>
                <a:latin typeface="Constantia"/>
                <a:cs typeface="Constantia"/>
              </a:rPr>
              <a:t>Infrarrojo</a:t>
            </a:r>
            <a:r>
              <a:rPr sz="1800" b="1" spc="175" dirty="0">
                <a:solidFill>
                  <a:srgbClr val="7E7E7E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E7E7E"/>
                </a:solidFill>
                <a:latin typeface="Constantia"/>
                <a:cs typeface="Constantia"/>
              </a:rPr>
              <a:t>cercano</a:t>
            </a:r>
            <a:r>
              <a:rPr sz="1800" b="1" spc="170" dirty="0">
                <a:solidFill>
                  <a:srgbClr val="7E7E7E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E7E7E"/>
                </a:solidFill>
                <a:latin typeface="Constantia"/>
                <a:cs typeface="Constantia"/>
              </a:rPr>
              <a:t>(0,8</a:t>
            </a:r>
            <a:r>
              <a:rPr sz="1800" b="1" spc="195" dirty="0">
                <a:solidFill>
                  <a:srgbClr val="7E7E7E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E7E7E"/>
                </a:solidFill>
                <a:latin typeface="Constantia"/>
                <a:cs typeface="Constantia"/>
              </a:rPr>
              <a:t>–</a:t>
            </a:r>
            <a:r>
              <a:rPr sz="1800" b="1" spc="200" dirty="0">
                <a:solidFill>
                  <a:srgbClr val="7E7E7E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E7E7E"/>
                </a:solidFill>
                <a:latin typeface="Constantia"/>
                <a:cs typeface="Constantia"/>
              </a:rPr>
              <a:t>1,3</a:t>
            </a:r>
            <a:r>
              <a:rPr sz="1800" b="1" spc="204" dirty="0">
                <a:solidFill>
                  <a:srgbClr val="7E7E7E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E7E7E"/>
                </a:solidFill>
                <a:latin typeface="Constantia"/>
                <a:cs typeface="Constantia"/>
              </a:rPr>
              <a:t>μm):</a:t>
            </a:r>
            <a:r>
              <a:rPr sz="1800" b="1" spc="210" dirty="0">
                <a:solidFill>
                  <a:srgbClr val="7E7E7E"/>
                </a:solidFill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región</a:t>
            </a:r>
            <a:r>
              <a:rPr sz="1800" spc="1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importante</a:t>
            </a:r>
            <a:r>
              <a:rPr sz="1800" spc="1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para</a:t>
            </a:r>
            <a:r>
              <a:rPr sz="1800" spc="1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diferenciar</a:t>
            </a:r>
            <a:r>
              <a:rPr sz="1800" spc="1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vegetación</a:t>
            </a:r>
            <a:r>
              <a:rPr sz="1800" spc="165" dirty="0">
                <a:latin typeface="Constantia"/>
                <a:cs typeface="Constantia"/>
              </a:rPr>
              <a:t> </a:t>
            </a:r>
            <a:r>
              <a:rPr sz="1800" spc="-50" dirty="0">
                <a:latin typeface="Constantia"/>
                <a:cs typeface="Constantia"/>
              </a:rPr>
              <a:t>y </a:t>
            </a:r>
            <a:r>
              <a:rPr sz="1800" spc="-20" dirty="0">
                <a:latin typeface="Constantia"/>
                <a:cs typeface="Constantia"/>
              </a:rPr>
              <a:t>concentraciones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humedad.</a:t>
            </a:r>
            <a:endParaRPr sz="1800">
              <a:latin typeface="Constantia"/>
              <a:cs typeface="Constantia"/>
            </a:endParaRPr>
          </a:p>
          <a:p>
            <a:pPr marL="47625" marR="126364" algn="just">
              <a:lnSpc>
                <a:spcPct val="100000"/>
              </a:lnSpc>
              <a:spcBef>
                <a:spcPts val="1475"/>
              </a:spcBef>
            </a:pPr>
            <a:r>
              <a:rPr sz="1800" b="1" spc="-10" dirty="0">
                <a:latin typeface="Constantia"/>
                <a:cs typeface="Constantia"/>
              </a:rPr>
              <a:t>-Infrarrojo</a:t>
            </a:r>
            <a:r>
              <a:rPr sz="1800" b="1" spc="-45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medio</a:t>
            </a:r>
            <a:r>
              <a:rPr sz="1800" b="1" spc="-5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(1,3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-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8</a:t>
            </a:r>
            <a:r>
              <a:rPr sz="1800" b="1" spc="-20" dirty="0">
                <a:latin typeface="Constantia"/>
                <a:cs typeface="Constantia"/>
              </a:rPr>
              <a:t> </a:t>
            </a:r>
            <a:r>
              <a:rPr sz="1800" b="1" dirty="0">
                <a:latin typeface="Constantia"/>
                <a:cs typeface="Constantia"/>
              </a:rPr>
              <a:t>μm)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región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con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mezcla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procesos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reflexión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(SWIR,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1.3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3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2.5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μm)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3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luz</a:t>
            </a:r>
            <a:r>
              <a:rPr sz="1800" spc="3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solar</a:t>
            </a:r>
            <a:r>
              <a:rPr sz="1800" spc="2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3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3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emisión</a:t>
            </a:r>
            <a:r>
              <a:rPr sz="1800" spc="3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3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3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superficie</a:t>
            </a:r>
            <a:r>
              <a:rPr sz="1800" spc="3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terrestre.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Entre</a:t>
            </a:r>
            <a:r>
              <a:rPr sz="1800" spc="31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3-</a:t>
            </a:r>
            <a:r>
              <a:rPr sz="1800" dirty="0">
                <a:latin typeface="Constantia"/>
                <a:cs typeface="Constantia"/>
              </a:rPr>
              <a:t>5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μm,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IRm </a:t>
            </a:r>
            <a:r>
              <a:rPr sz="1800" spc="-20" dirty="0">
                <a:latin typeface="Constantia"/>
                <a:cs typeface="Constantia"/>
              </a:rPr>
              <a:t>propiamente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dicho.</a:t>
            </a:r>
            <a:endParaRPr sz="1800">
              <a:latin typeface="Constantia"/>
              <a:cs typeface="Constantia"/>
            </a:endParaRPr>
          </a:p>
          <a:p>
            <a:pPr marL="47625" marR="123825" algn="just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7D9531"/>
                </a:solidFill>
                <a:latin typeface="Constantia"/>
                <a:cs typeface="Constantia"/>
              </a:rPr>
              <a:t>-</a:t>
            </a:r>
            <a:r>
              <a:rPr sz="1800" b="1" dirty="0">
                <a:solidFill>
                  <a:srgbClr val="7D9531"/>
                </a:solidFill>
                <a:latin typeface="Constantia"/>
                <a:cs typeface="Constantia"/>
              </a:rPr>
              <a:t>Infrarrojo</a:t>
            </a:r>
            <a:r>
              <a:rPr sz="1800" b="1" spc="6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D9531"/>
                </a:solidFill>
                <a:latin typeface="Constantia"/>
                <a:cs typeface="Constantia"/>
              </a:rPr>
              <a:t>térmico</a:t>
            </a:r>
            <a:r>
              <a:rPr sz="1800" b="1" spc="6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D9531"/>
                </a:solidFill>
                <a:latin typeface="Constantia"/>
                <a:cs typeface="Constantia"/>
              </a:rPr>
              <a:t>(8</a:t>
            </a:r>
            <a:r>
              <a:rPr sz="1800" b="1" spc="9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D9531"/>
                </a:solidFill>
                <a:latin typeface="Constantia"/>
                <a:cs typeface="Constantia"/>
              </a:rPr>
              <a:t>-</a:t>
            </a:r>
            <a:r>
              <a:rPr sz="1800" b="1" spc="9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D9531"/>
                </a:solidFill>
                <a:latin typeface="Constantia"/>
                <a:cs typeface="Constantia"/>
              </a:rPr>
              <a:t>14</a:t>
            </a:r>
            <a:r>
              <a:rPr sz="1800" b="1" spc="10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7D9531"/>
                </a:solidFill>
                <a:latin typeface="Constantia"/>
                <a:cs typeface="Constantia"/>
              </a:rPr>
              <a:t>μm):</a:t>
            </a:r>
            <a:r>
              <a:rPr sz="1800" b="1" spc="10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región</a:t>
            </a:r>
            <a:r>
              <a:rPr sz="1800" spc="5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del</a:t>
            </a:r>
            <a:r>
              <a:rPr sz="1800" spc="6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espectro</a:t>
            </a:r>
            <a:r>
              <a:rPr sz="1800" spc="4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en</a:t>
            </a:r>
            <a:r>
              <a:rPr sz="1800" spc="5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la</a:t>
            </a:r>
            <a:r>
              <a:rPr sz="1800" spc="1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que</a:t>
            </a:r>
            <a:r>
              <a:rPr sz="1800" spc="3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emiten</a:t>
            </a:r>
            <a:r>
              <a:rPr sz="1800" spc="5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energía</a:t>
            </a:r>
            <a:r>
              <a:rPr sz="1800" spc="4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7D9531"/>
                </a:solidFill>
                <a:latin typeface="Constantia"/>
                <a:cs typeface="Constantia"/>
              </a:rPr>
              <a:t>todos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los</a:t>
            </a:r>
            <a:r>
              <a:rPr sz="1800" spc="-9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7D9531"/>
                </a:solidFill>
                <a:latin typeface="Constantia"/>
                <a:cs typeface="Constantia"/>
              </a:rPr>
              <a:t>cuerpos</a:t>
            </a:r>
            <a:r>
              <a:rPr sz="1800" spc="-8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de</a:t>
            </a:r>
            <a:r>
              <a:rPr sz="1800" spc="-55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la</a:t>
            </a:r>
            <a:r>
              <a:rPr sz="1800" spc="-10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7D9531"/>
                </a:solidFill>
                <a:latin typeface="Constantia"/>
                <a:cs typeface="Constantia"/>
              </a:rPr>
              <a:t>superficie</a:t>
            </a:r>
            <a:r>
              <a:rPr sz="1800" spc="-60" dirty="0">
                <a:solidFill>
                  <a:srgbClr val="7D9531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7D9531"/>
                </a:solidFill>
                <a:latin typeface="Constantia"/>
                <a:cs typeface="Constantia"/>
              </a:rPr>
              <a:t>terrestre.</a:t>
            </a:r>
            <a:endParaRPr sz="1800">
              <a:latin typeface="Constantia"/>
              <a:cs typeface="Constantia"/>
            </a:endParaRPr>
          </a:p>
          <a:p>
            <a:pPr marL="47625" marR="121285" algn="just">
              <a:lnSpc>
                <a:spcPct val="100000"/>
              </a:lnSpc>
            </a:pPr>
            <a:r>
              <a:rPr sz="1800" b="1" spc="-10" dirty="0">
                <a:latin typeface="Constantia"/>
                <a:cs typeface="Constantia"/>
              </a:rPr>
              <a:t>-</a:t>
            </a:r>
            <a:r>
              <a:rPr sz="1800" b="1" dirty="0">
                <a:latin typeface="Constantia"/>
                <a:cs typeface="Constantia"/>
              </a:rPr>
              <a:t>Microondas</a:t>
            </a:r>
            <a:r>
              <a:rPr sz="1800" b="1" spc="409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(desde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1</a:t>
            </a:r>
            <a:r>
              <a:rPr sz="1800" spc="3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mm):</a:t>
            </a:r>
            <a:r>
              <a:rPr sz="1800" spc="4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tiene</a:t>
            </a:r>
            <a:r>
              <a:rPr sz="1800" spc="3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propiedad</a:t>
            </a:r>
            <a:r>
              <a:rPr sz="1800" spc="3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ser</a:t>
            </a:r>
            <a:r>
              <a:rPr sz="1800" spc="3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transparente</a:t>
            </a:r>
            <a:r>
              <a:rPr sz="1800" spc="3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3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cubierta </a:t>
            </a:r>
            <a:r>
              <a:rPr sz="1800" dirty="0">
                <a:latin typeface="Constantia"/>
                <a:cs typeface="Constantia"/>
              </a:rPr>
              <a:t>nubosa,</a:t>
            </a:r>
            <a:r>
              <a:rPr sz="1800" spc="4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pero</a:t>
            </a:r>
            <a:r>
              <a:rPr sz="1800" spc="4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también</a:t>
            </a:r>
            <a:r>
              <a:rPr sz="1800" spc="4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409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llevar</a:t>
            </a:r>
            <a:r>
              <a:rPr sz="1800" spc="4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asociada</a:t>
            </a:r>
            <a:r>
              <a:rPr sz="1800" spc="409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muy</a:t>
            </a:r>
            <a:r>
              <a:rPr sz="1800" spc="409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poca</a:t>
            </a:r>
            <a:r>
              <a:rPr sz="1800" spc="409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energía.</a:t>
            </a:r>
            <a:r>
              <a:rPr sz="1800" spc="4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Actualmente</a:t>
            </a:r>
            <a:r>
              <a:rPr sz="1800" spc="4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</a:t>
            </a:r>
            <a:r>
              <a:rPr sz="1800" spc="409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está </a:t>
            </a:r>
            <a:r>
              <a:rPr sz="1800" spc="-10" dirty="0">
                <a:latin typeface="Constantia"/>
                <a:cs typeface="Constantia"/>
              </a:rPr>
              <a:t>logrando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mucho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este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sector</a:t>
            </a:r>
            <a:r>
              <a:rPr sz="1800" spc="-1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del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espectro.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036818"/>
            <a:ext cx="8112252" cy="1821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669542"/>
            <a:ext cx="5035550" cy="27698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715" algn="just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uso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ventanas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atmosféricas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espectro </a:t>
            </a:r>
            <a:r>
              <a:rPr sz="2000" dirty="0">
                <a:latin typeface="Constantia"/>
                <a:cs typeface="Constantia"/>
              </a:rPr>
              <a:t>solar</a:t>
            </a:r>
            <a:r>
              <a:rPr sz="2000" spc="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térmico</a:t>
            </a:r>
            <a:r>
              <a:rPr sz="2000" spc="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permite</a:t>
            </a:r>
            <a:r>
              <a:rPr sz="2000" spc="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observar</a:t>
            </a:r>
            <a:r>
              <a:rPr sz="2000" spc="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estrés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vegetación,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temperatura,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contenido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agua</a:t>
            </a:r>
            <a:r>
              <a:rPr sz="2000" spc="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atmósfera</a:t>
            </a:r>
            <a:r>
              <a:rPr sz="2000" spc="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otros</a:t>
            </a:r>
            <a:r>
              <a:rPr sz="2000" spc="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parámetros</a:t>
            </a:r>
            <a:r>
              <a:rPr sz="2000" spc="15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que </a:t>
            </a:r>
            <a:r>
              <a:rPr sz="2000" spc="-10" dirty="0">
                <a:latin typeface="Constantia"/>
                <a:cs typeface="Constantia"/>
              </a:rPr>
              <a:t>nuestro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sistema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visual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podría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ver.</a:t>
            </a:r>
            <a:endParaRPr sz="2000">
              <a:latin typeface="Constantia"/>
              <a:cs typeface="Constantia"/>
            </a:endParaRPr>
          </a:p>
          <a:p>
            <a:pPr marL="12700" marR="5080" algn="just">
              <a:lnSpc>
                <a:spcPct val="80000"/>
              </a:lnSpc>
              <a:spcBef>
                <a:spcPts val="1914"/>
              </a:spcBef>
            </a:pPr>
            <a:r>
              <a:rPr sz="2000" dirty="0">
                <a:latin typeface="Constantia"/>
                <a:cs typeface="Constantia"/>
              </a:rPr>
              <a:t>Así,</a:t>
            </a:r>
            <a:r>
              <a:rPr sz="2000" spc="1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1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sensores</a:t>
            </a:r>
            <a:r>
              <a:rPr sz="2000" spc="1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10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bordo</a:t>
            </a:r>
            <a:r>
              <a:rPr sz="2000" spc="10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0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105" dirty="0">
                <a:latin typeface="Constantia"/>
                <a:cs typeface="Constantia"/>
              </a:rPr>
              <a:t>  </a:t>
            </a:r>
            <a:r>
              <a:rPr sz="2000" spc="-10" dirty="0">
                <a:latin typeface="Constantia"/>
                <a:cs typeface="Constantia"/>
              </a:rPr>
              <a:t>satélites </a:t>
            </a:r>
            <a:r>
              <a:rPr sz="2000" dirty="0">
                <a:latin typeface="Constantia"/>
                <a:cs typeface="Constantia"/>
              </a:rPr>
              <a:t>permiten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tener</a:t>
            </a:r>
            <a:r>
              <a:rPr sz="2000" spc="4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perspectiva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general</a:t>
            </a:r>
            <a:r>
              <a:rPr sz="2000" spc="30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grandes</a:t>
            </a:r>
            <a:r>
              <a:rPr sz="2000" spc="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áreas</a:t>
            </a:r>
            <a:r>
              <a:rPr sz="2000" spc="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seguimiento</a:t>
            </a:r>
            <a:r>
              <a:rPr sz="2000" spc="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tiempo </a:t>
            </a:r>
            <a:r>
              <a:rPr sz="2000" dirty="0">
                <a:latin typeface="Constantia"/>
                <a:cs typeface="Constantia"/>
              </a:rPr>
              <a:t>(actualmente</a:t>
            </a:r>
            <a:r>
              <a:rPr sz="2000" spc="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1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dispone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series</a:t>
            </a:r>
            <a:r>
              <a:rPr sz="2000" spc="1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tiempo </a:t>
            </a:r>
            <a:r>
              <a:rPr sz="2000" dirty="0">
                <a:latin typeface="Constantia"/>
                <a:cs typeface="Constantia"/>
              </a:rPr>
              <a:t>desde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década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1970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actualidad).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38800" y="0"/>
            <a:ext cx="2912745" cy="6377940"/>
            <a:chOff x="5638800" y="0"/>
            <a:chExt cx="2912745" cy="6377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420" y="0"/>
              <a:ext cx="2904744" cy="3258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3124199"/>
              <a:ext cx="2851404" cy="32537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87948" y="6270752"/>
            <a:ext cx="26060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onstantia"/>
                <a:cs typeface="Constantia"/>
              </a:rPr>
              <a:t>Temperatura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3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la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superficie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en</a:t>
            </a:r>
            <a:r>
              <a:rPr sz="1400" spc="-25" dirty="0">
                <a:latin typeface="Constantia"/>
                <a:cs typeface="Constantia"/>
              </a:rPr>
              <a:t> la</a:t>
            </a:r>
            <a:endParaRPr sz="1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nstantia"/>
                <a:cs typeface="Constantia"/>
              </a:rPr>
              <a:t>provincia</a:t>
            </a:r>
            <a:r>
              <a:rPr sz="1400" spc="-7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Buenos</a:t>
            </a:r>
            <a:r>
              <a:rPr sz="1400" spc="-7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Aires.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39" y="987627"/>
            <a:ext cx="39230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Constantia"/>
                <a:cs typeface="Constantia"/>
              </a:rPr>
              <a:t>Uso</a:t>
            </a:r>
            <a:r>
              <a:rPr b="1" spc="-11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de</a:t>
            </a:r>
            <a:r>
              <a:rPr b="1" spc="-45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las</a:t>
            </a:r>
            <a:r>
              <a:rPr b="1" spc="-90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ventanas</a:t>
            </a:r>
            <a:r>
              <a:rPr b="1" spc="-105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atmosféricas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1135" y="6517944"/>
            <a:ext cx="1200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11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060448"/>
            <a:ext cx="7918704" cy="39593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40" y="5734303"/>
            <a:ext cx="7237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tantia"/>
                <a:cs typeface="Constantia"/>
              </a:rPr>
              <a:t>Bandas</a:t>
            </a:r>
            <a:r>
              <a:rPr sz="1400" spc="-7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4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LANDSAT</a:t>
            </a:r>
            <a:r>
              <a:rPr sz="1400" spc="-5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7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y</a:t>
            </a:r>
            <a:r>
              <a:rPr sz="1400" spc="-4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8*</a:t>
            </a:r>
            <a:r>
              <a:rPr sz="1400" spc="-2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(LDCM)</a:t>
            </a:r>
            <a:r>
              <a:rPr sz="1400" spc="-6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sensores</a:t>
            </a:r>
            <a:r>
              <a:rPr sz="1400" spc="-4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(ETM+,</a:t>
            </a:r>
            <a:r>
              <a:rPr sz="1400" spc="-2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OLI/TIRS).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*Lanzado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en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spc="-20" dirty="0">
                <a:latin typeface="Constantia"/>
                <a:cs typeface="Constantia"/>
              </a:rPr>
              <a:t>febrero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2013.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939" y="854709"/>
            <a:ext cx="5109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Bandas</a:t>
            </a:r>
            <a:r>
              <a:rPr i="1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i="1" u="sng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sensores</a:t>
            </a:r>
            <a:r>
              <a:rPr i="1" u="sng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</a:t>
            </a:r>
            <a:r>
              <a:rPr i="1" u="sng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i="1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ventanas</a:t>
            </a:r>
            <a:r>
              <a:rPr i="1" u="sng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i="1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i="1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transmisión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54939" y="1642999"/>
            <a:ext cx="7973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sensores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captan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información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superficie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ubicadas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las </a:t>
            </a:r>
            <a:r>
              <a:rPr sz="2000" spc="-20" dirty="0">
                <a:latin typeface="Constantia"/>
                <a:cs typeface="Constantia"/>
              </a:rPr>
              <a:t>diferentes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ventanas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transmisión.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1400" y="4121022"/>
            <a:ext cx="457200" cy="655320"/>
          </a:xfrm>
          <a:custGeom>
            <a:avLst/>
            <a:gdLst/>
            <a:ahLst/>
            <a:cxnLst/>
            <a:rect l="l" t="t" r="r" b="b"/>
            <a:pathLst>
              <a:path w="457200" h="655320">
                <a:moveTo>
                  <a:pt x="457200" y="597027"/>
                </a:moveTo>
                <a:lnTo>
                  <a:pt x="35991" y="597027"/>
                </a:lnTo>
                <a:lnTo>
                  <a:pt x="94996" y="562610"/>
                </a:lnTo>
                <a:lnTo>
                  <a:pt x="96012" y="558800"/>
                </a:lnTo>
                <a:lnTo>
                  <a:pt x="92456" y="552704"/>
                </a:lnTo>
                <a:lnTo>
                  <a:pt x="88646" y="551688"/>
                </a:lnTo>
                <a:lnTo>
                  <a:pt x="0" y="603377"/>
                </a:lnTo>
                <a:lnTo>
                  <a:pt x="88646" y="655066"/>
                </a:lnTo>
                <a:lnTo>
                  <a:pt x="92456" y="654050"/>
                </a:lnTo>
                <a:lnTo>
                  <a:pt x="96012" y="647954"/>
                </a:lnTo>
                <a:lnTo>
                  <a:pt x="94996" y="644144"/>
                </a:lnTo>
                <a:lnTo>
                  <a:pt x="35991" y="609727"/>
                </a:lnTo>
                <a:lnTo>
                  <a:pt x="457200" y="609727"/>
                </a:lnTo>
                <a:lnTo>
                  <a:pt x="457200" y="597027"/>
                </a:lnTo>
                <a:close/>
              </a:path>
              <a:path w="457200" h="655320">
                <a:moveTo>
                  <a:pt x="457200" y="45339"/>
                </a:moveTo>
                <a:lnTo>
                  <a:pt x="35991" y="45339"/>
                </a:lnTo>
                <a:lnTo>
                  <a:pt x="94996" y="10922"/>
                </a:lnTo>
                <a:lnTo>
                  <a:pt x="96012" y="7112"/>
                </a:lnTo>
                <a:lnTo>
                  <a:pt x="92456" y="1016"/>
                </a:lnTo>
                <a:lnTo>
                  <a:pt x="88646" y="0"/>
                </a:lnTo>
                <a:lnTo>
                  <a:pt x="0" y="51689"/>
                </a:lnTo>
                <a:lnTo>
                  <a:pt x="88646" y="103378"/>
                </a:lnTo>
                <a:lnTo>
                  <a:pt x="92456" y="102362"/>
                </a:lnTo>
                <a:lnTo>
                  <a:pt x="96012" y="96266"/>
                </a:lnTo>
                <a:lnTo>
                  <a:pt x="94996" y="92456"/>
                </a:lnTo>
                <a:lnTo>
                  <a:pt x="35991" y="58039"/>
                </a:lnTo>
                <a:lnTo>
                  <a:pt x="457200" y="58039"/>
                </a:lnTo>
                <a:lnTo>
                  <a:pt x="457200" y="4533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8609" y="4006977"/>
            <a:ext cx="986790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Landsat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0" dirty="0">
                <a:latin typeface="Constantia"/>
                <a:cs typeface="Constantia"/>
              </a:rPr>
              <a:t>8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800" dirty="0">
                <a:latin typeface="Constantia"/>
                <a:cs typeface="Constantia"/>
              </a:rPr>
              <a:t>Landsat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0" dirty="0">
                <a:latin typeface="Constantia"/>
                <a:cs typeface="Constantia"/>
              </a:rPr>
              <a:t>7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391411"/>
            <a:ext cx="9067800" cy="4049395"/>
            <a:chOff x="76200" y="1391411"/>
            <a:chExt cx="9067800" cy="4049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491995"/>
              <a:ext cx="3916679" cy="39486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103" y="1391411"/>
              <a:ext cx="5263896" cy="394106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95520" y="5353939"/>
            <a:ext cx="395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nstantia"/>
                <a:cs typeface="Constantia"/>
              </a:rPr>
              <a:t>Transferencia</a:t>
            </a:r>
            <a:r>
              <a:rPr sz="1500" spc="-60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radiativa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al</a:t>
            </a:r>
            <a:r>
              <a:rPr sz="1500" spc="1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tope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la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atmósfera,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50" dirty="0">
                <a:latin typeface="Constantia"/>
                <a:cs typeface="Constantia"/>
              </a:rPr>
              <a:t>a </a:t>
            </a:r>
            <a:r>
              <a:rPr sz="1500" spc="-10" dirty="0">
                <a:latin typeface="Constantia"/>
                <a:cs typeface="Constantia"/>
              </a:rPr>
              <a:t>nivel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del</a:t>
            </a:r>
            <a:r>
              <a:rPr sz="1500" spc="-20" dirty="0">
                <a:latin typeface="Constantia"/>
                <a:cs typeface="Constantia"/>
              </a:rPr>
              <a:t> mar</a:t>
            </a:r>
            <a:r>
              <a:rPr sz="1500" spc="-9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y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cuerpo</a:t>
            </a:r>
            <a:r>
              <a:rPr sz="1500" spc="-8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negro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(5900</a:t>
            </a:r>
            <a:r>
              <a:rPr sz="1500" spc="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K).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39" y="930909"/>
            <a:ext cx="556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onstantia"/>
                <a:cs typeface="Constantia"/>
              </a:rPr>
              <a:t>Transmisión</a:t>
            </a:r>
            <a:r>
              <a:rPr b="1" spc="-7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en</a:t>
            </a:r>
            <a:r>
              <a:rPr b="1" spc="-60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distintas</a:t>
            </a:r>
            <a:r>
              <a:rPr b="1" spc="-65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regiones</a:t>
            </a:r>
            <a:r>
              <a:rPr b="1" spc="-8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del</a:t>
            </a:r>
            <a:r>
              <a:rPr b="1" spc="-25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espectro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2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540" y="5490159"/>
            <a:ext cx="455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onstantia"/>
                <a:cs typeface="Constantia"/>
              </a:rPr>
              <a:t>Efectos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los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principales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componentes</a:t>
            </a:r>
            <a:r>
              <a:rPr sz="1500" spc="-10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3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la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atmósfera.</a:t>
            </a:r>
            <a:endParaRPr sz="1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8252" y="4754879"/>
            <a:ext cx="2019300" cy="14660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3957320"/>
            <a:ext cx="86328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734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60045" algn="l"/>
              </a:tabLst>
            </a:pP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Densidad</a:t>
            </a:r>
            <a:r>
              <a:rPr sz="2000" b="1" spc="240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de</a:t>
            </a:r>
            <a:r>
              <a:rPr sz="2000" b="1" spc="210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flujo</a:t>
            </a:r>
            <a:r>
              <a:rPr sz="2000" b="1" spc="195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radiante</a:t>
            </a:r>
            <a:r>
              <a:rPr sz="2000" b="1" dirty="0">
                <a:latin typeface="Constantia"/>
                <a:cs typeface="Constantia"/>
              </a:rPr>
              <a:t>:</a:t>
            </a:r>
            <a:r>
              <a:rPr sz="2000" b="1" spc="2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flujo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radiante</a:t>
            </a:r>
            <a:r>
              <a:rPr sz="2000" spc="1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unidad</a:t>
            </a:r>
            <a:r>
              <a:rPr sz="2000" spc="2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superficie.</a:t>
            </a:r>
            <a:r>
              <a:rPr sz="2000" spc="2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Al </a:t>
            </a:r>
            <a:r>
              <a:rPr sz="2000" dirty="0">
                <a:latin typeface="Constantia"/>
                <a:cs typeface="Constantia"/>
              </a:rPr>
              <a:t>flujo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emitido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llama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0EB9"/>
                </a:solidFill>
                <a:latin typeface="Constantia"/>
                <a:cs typeface="Constantia"/>
              </a:rPr>
              <a:t>EMITANCIA</a:t>
            </a:r>
            <a:r>
              <a:rPr sz="2000" b="1" spc="365" dirty="0">
                <a:solidFill>
                  <a:srgbClr val="050EB9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0EB9"/>
                </a:solidFill>
                <a:latin typeface="Constantia"/>
                <a:cs typeface="Constantia"/>
              </a:rPr>
              <a:t>o</a:t>
            </a:r>
            <a:r>
              <a:rPr sz="2000" b="1" spc="345" dirty="0">
                <a:solidFill>
                  <a:srgbClr val="050EB9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0EB9"/>
                </a:solidFill>
                <a:latin typeface="Constantia"/>
                <a:cs typeface="Constantia"/>
              </a:rPr>
              <a:t>EXCITANCIA</a:t>
            </a:r>
            <a:r>
              <a:rPr sz="2000" b="1" spc="355" dirty="0">
                <a:solidFill>
                  <a:srgbClr val="050EB9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0EB9"/>
                </a:solidFill>
                <a:latin typeface="Constantia"/>
                <a:cs typeface="Constantia"/>
              </a:rPr>
              <a:t>(M)</a:t>
            </a:r>
            <a:r>
              <a:rPr sz="2000" b="1" dirty="0">
                <a:latin typeface="Constantia"/>
                <a:cs typeface="Constantia"/>
              </a:rPr>
              <a:t>,</a:t>
            </a:r>
            <a:r>
              <a:rPr sz="2000" b="1" spc="3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</a:t>
            </a:r>
            <a:r>
              <a:rPr sz="2000" spc="3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incidente </a:t>
            </a:r>
            <a:r>
              <a:rPr sz="2000" b="1" dirty="0">
                <a:solidFill>
                  <a:srgbClr val="050EB9"/>
                </a:solidFill>
                <a:latin typeface="Constantia"/>
                <a:cs typeface="Constantia"/>
              </a:rPr>
              <a:t>IRRADIANCIA</a:t>
            </a:r>
            <a:r>
              <a:rPr sz="2000" b="1" spc="-65" dirty="0">
                <a:solidFill>
                  <a:srgbClr val="050EB9"/>
                </a:solidFill>
                <a:latin typeface="Constantia"/>
                <a:cs typeface="Constantia"/>
              </a:rPr>
              <a:t> </a:t>
            </a:r>
            <a:r>
              <a:rPr sz="2000" b="1" spc="-25" dirty="0">
                <a:solidFill>
                  <a:srgbClr val="050EB9"/>
                </a:solidFill>
                <a:latin typeface="Constantia"/>
                <a:cs typeface="Constantia"/>
              </a:rPr>
              <a:t>(E)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8692" y="3330028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20" y="0"/>
                </a:lnTo>
              </a:path>
            </a:pathLst>
          </a:custGeom>
          <a:ln w="3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2575" y="3315894"/>
            <a:ext cx="25082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25" dirty="0">
                <a:latin typeface="Symbol"/>
                <a:cs typeface="Symbol"/>
              </a:rPr>
              <a:t></a:t>
            </a:r>
            <a:r>
              <a:rPr sz="2250" spc="-25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799" y="3074165"/>
            <a:ext cx="26657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024255" algn="l"/>
              </a:tabLst>
            </a:pPr>
            <a:r>
              <a:rPr sz="2400" dirty="0">
                <a:latin typeface="Symbol"/>
                <a:cs typeface="Symbol"/>
              </a:rPr>
              <a:t>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3375" spc="-52" baseline="34567" dirty="0">
                <a:latin typeface="Symbol"/>
                <a:cs typeface="Symbol"/>
              </a:rPr>
              <a:t></a:t>
            </a:r>
            <a:r>
              <a:rPr sz="3375" spc="-52" baseline="34567" dirty="0">
                <a:latin typeface="Times New Roman"/>
                <a:cs typeface="Times New Roman"/>
              </a:rPr>
              <a:t>Q</a:t>
            </a:r>
            <a:r>
              <a:rPr sz="3375" baseline="34567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Times New Roman"/>
                <a:cs typeface="Times New Roman"/>
              </a:rPr>
              <a:t>(J/s,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Times New Roman"/>
                <a:cs typeface="Times New Roman"/>
              </a:rPr>
              <a:t>Watt,W)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4117" y="5253626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584" y="0"/>
                </a:lnTo>
              </a:path>
            </a:pathLst>
          </a:custGeom>
          <a:ln w="3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7290" y="5239561"/>
            <a:ext cx="3187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25" dirty="0">
                <a:latin typeface="Symbol"/>
                <a:cs typeface="Symbol"/>
              </a:rPr>
              <a:t></a:t>
            </a:r>
            <a:r>
              <a:rPr sz="2150" spc="-2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2789" y="5009249"/>
            <a:ext cx="295148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016760" algn="l"/>
              </a:tabLst>
            </a:pP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3225" baseline="34883" dirty="0">
                <a:latin typeface="Symbol"/>
                <a:cs typeface="Symbol"/>
              </a:rPr>
              <a:t></a:t>
            </a:r>
            <a:r>
              <a:rPr sz="3375" baseline="33333" dirty="0">
                <a:latin typeface="Symbol"/>
                <a:cs typeface="Symbol"/>
              </a:rPr>
              <a:t></a:t>
            </a:r>
            <a:r>
              <a:rPr sz="3375" spc="412" baseline="3333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M</a:t>
            </a:r>
            <a:r>
              <a:rPr sz="2150" i="1" spc="3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E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Times New Roman"/>
                <a:cs typeface="Times New Roman"/>
              </a:rPr>
              <a:t>(W/m</a:t>
            </a:r>
            <a:r>
              <a:rPr sz="2250" baseline="37037" dirty="0">
                <a:latin typeface="Times New Roman"/>
                <a:cs typeface="Times New Roman"/>
              </a:rPr>
              <a:t>2</a:t>
            </a:r>
            <a:r>
              <a:rPr sz="2250" spc="209" baseline="37037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071" y="2564892"/>
            <a:ext cx="2209800" cy="13639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511795" y="4549165"/>
            <a:ext cx="515620" cy="584200"/>
            <a:chOff x="7511795" y="4549165"/>
            <a:chExt cx="515620" cy="584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1795" y="4549165"/>
              <a:ext cx="515124" cy="5836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41157" y="4570475"/>
              <a:ext cx="231775" cy="299720"/>
            </a:xfrm>
            <a:custGeom>
              <a:avLst/>
              <a:gdLst/>
              <a:ahLst/>
              <a:cxnLst/>
              <a:rect l="l" t="t" r="r" b="b"/>
              <a:pathLst>
                <a:path w="231775" h="299720">
                  <a:moveTo>
                    <a:pt x="40005" y="118872"/>
                  </a:moveTo>
                  <a:lnTo>
                    <a:pt x="0" y="299593"/>
                  </a:lnTo>
                  <a:lnTo>
                    <a:pt x="44853" y="280669"/>
                  </a:lnTo>
                  <a:lnTo>
                    <a:pt x="37846" y="280669"/>
                  </a:lnTo>
                  <a:lnTo>
                    <a:pt x="7366" y="257810"/>
                  </a:lnTo>
                  <a:lnTo>
                    <a:pt x="49654" y="201443"/>
                  </a:lnTo>
                  <a:lnTo>
                    <a:pt x="56769" y="140081"/>
                  </a:lnTo>
                  <a:lnTo>
                    <a:pt x="56167" y="132498"/>
                  </a:lnTo>
                  <a:lnTo>
                    <a:pt x="52816" y="125999"/>
                  </a:lnTo>
                  <a:lnTo>
                    <a:pt x="47249" y="121239"/>
                  </a:lnTo>
                  <a:lnTo>
                    <a:pt x="40005" y="118872"/>
                  </a:lnTo>
                  <a:close/>
                </a:path>
                <a:path w="231775" h="299720">
                  <a:moveTo>
                    <a:pt x="49654" y="201443"/>
                  </a:moveTo>
                  <a:lnTo>
                    <a:pt x="7366" y="257810"/>
                  </a:lnTo>
                  <a:lnTo>
                    <a:pt x="37846" y="280669"/>
                  </a:lnTo>
                  <a:lnTo>
                    <a:pt x="44706" y="271525"/>
                  </a:lnTo>
                  <a:lnTo>
                    <a:pt x="41528" y="271525"/>
                  </a:lnTo>
                  <a:lnTo>
                    <a:pt x="15240" y="251713"/>
                  </a:lnTo>
                  <a:lnTo>
                    <a:pt x="45296" y="239034"/>
                  </a:lnTo>
                  <a:lnTo>
                    <a:pt x="49654" y="201443"/>
                  </a:lnTo>
                  <a:close/>
                </a:path>
                <a:path w="231775" h="299720">
                  <a:moveTo>
                    <a:pt x="144549" y="198794"/>
                  </a:moveTo>
                  <a:lnTo>
                    <a:pt x="137160" y="200279"/>
                  </a:lnTo>
                  <a:lnTo>
                    <a:pt x="80098" y="224351"/>
                  </a:lnTo>
                  <a:lnTo>
                    <a:pt x="37846" y="280669"/>
                  </a:lnTo>
                  <a:lnTo>
                    <a:pt x="44853" y="280669"/>
                  </a:lnTo>
                  <a:lnTo>
                    <a:pt x="152019" y="235457"/>
                  </a:lnTo>
                  <a:lnTo>
                    <a:pt x="158247" y="231138"/>
                  </a:lnTo>
                  <a:lnTo>
                    <a:pt x="162226" y="224996"/>
                  </a:lnTo>
                  <a:lnTo>
                    <a:pt x="163609" y="217830"/>
                  </a:lnTo>
                  <a:lnTo>
                    <a:pt x="162051" y="210438"/>
                  </a:lnTo>
                  <a:lnTo>
                    <a:pt x="157805" y="204208"/>
                  </a:lnTo>
                  <a:lnTo>
                    <a:pt x="151701" y="200215"/>
                  </a:lnTo>
                  <a:lnTo>
                    <a:pt x="144549" y="198794"/>
                  </a:lnTo>
                  <a:close/>
                </a:path>
                <a:path w="231775" h="299720">
                  <a:moveTo>
                    <a:pt x="45296" y="239034"/>
                  </a:moveTo>
                  <a:lnTo>
                    <a:pt x="15240" y="251713"/>
                  </a:lnTo>
                  <a:lnTo>
                    <a:pt x="41528" y="271525"/>
                  </a:lnTo>
                  <a:lnTo>
                    <a:pt x="45296" y="239034"/>
                  </a:lnTo>
                  <a:close/>
                </a:path>
                <a:path w="231775" h="299720">
                  <a:moveTo>
                    <a:pt x="80098" y="224351"/>
                  </a:moveTo>
                  <a:lnTo>
                    <a:pt x="45296" y="239034"/>
                  </a:lnTo>
                  <a:lnTo>
                    <a:pt x="41528" y="271525"/>
                  </a:lnTo>
                  <a:lnTo>
                    <a:pt x="44706" y="271525"/>
                  </a:lnTo>
                  <a:lnTo>
                    <a:pt x="80098" y="224351"/>
                  </a:lnTo>
                  <a:close/>
                </a:path>
                <a:path w="231775" h="299720">
                  <a:moveTo>
                    <a:pt x="200787" y="0"/>
                  </a:moveTo>
                  <a:lnTo>
                    <a:pt x="49654" y="201443"/>
                  </a:lnTo>
                  <a:lnTo>
                    <a:pt x="45296" y="239034"/>
                  </a:lnTo>
                  <a:lnTo>
                    <a:pt x="80098" y="224351"/>
                  </a:lnTo>
                  <a:lnTo>
                    <a:pt x="231267" y="22860"/>
                  </a:lnTo>
                  <a:lnTo>
                    <a:pt x="200787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98694" y="6040628"/>
            <a:ext cx="389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radiación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recibe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sobre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superficie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63039" y="4544567"/>
            <a:ext cx="1955800" cy="1236345"/>
            <a:chOff x="1463039" y="4544567"/>
            <a:chExt cx="1955800" cy="123634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39" y="4544567"/>
              <a:ext cx="1955292" cy="12359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92274" y="4565268"/>
              <a:ext cx="1670685" cy="955675"/>
            </a:xfrm>
            <a:custGeom>
              <a:avLst/>
              <a:gdLst/>
              <a:ahLst/>
              <a:cxnLst/>
              <a:rect l="l" t="t" r="r" b="b"/>
              <a:pathLst>
                <a:path w="1670685" h="955675">
                  <a:moveTo>
                    <a:pt x="102280" y="801135"/>
                  </a:moveTo>
                  <a:lnTo>
                    <a:pt x="94980" y="801623"/>
                  </a:lnTo>
                  <a:lnTo>
                    <a:pt x="88417" y="804779"/>
                  </a:lnTo>
                  <a:lnTo>
                    <a:pt x="83438" y="810386"/>
                  </a:lnTo>
                  <a:lnTo>
                    <a:pt x="0" y="952753"/>
                  </a:lnTo>
                  <a:lnTo>
                    <a:pt x="164973" y="955293"/>
                  </a:lnTo>
                  <a:lnTo>
                    <a:pt x="172420" y="953893"/>
                  </a:lnTo>
                  <a:lnTo>
                    <a:pt x="177086" y="950848"/>
                  </a:lnTo>
                  <a:lnTo>
                    <a:pt x="42291" y="950848"/>
                  </a:lnTo>
                  <a:lnTo>
                    <a:pt x="23622" y="917574"/>
                  </a:lnTo>
                  <a:lnTo>
                    <a:pt x="85133" y="882911"/>
                  </a:lnTo>
                  <a:lnTo>
                    <a:pt x="116331" y="829690"/>
                  </a:lnTo>
                  <a:lnTo>
                    <a:pt x="118725" y="822495"/>
                  </a:lnTo>
                  <a:lnTo>
                    <a:pt x="118237" y="815181"/>
                  </a:lnTo>
                  <a:lnTo>
                    <a:pt x="115081" y="808581"/>
                  </a:lnTo>
                  <a:lnTo>
                    <a:pt x="109474" y="803528"/>
                  </a:lnTo>
                  <a:lnTo>
                    <a:pt x="102280" y="801135"/>
                  </a:lnTo>
                  <a:close/>
                </a:path>
                <a:path w="1670685" h="955675">
                  <a:moveTo>
                    <a:pt x="85133" y="882911"/>
                  </a:moveTo>
                  <a:lnTo>
                    <a:pt x="23622" y="917574"/>
                  </a:lnTo>
                  <a:lnTo>
                    <a:pt x="42291" y="950848"/>
                  </a:lnTo>
                  <a:lnTo>
                    <a:pt x="54686" y="943863"/>
                  </a:lnTo>
                  <a:lnTo>
                    <a:pt x="49402" y="943863"/>
                  </a:lnTo>
                  <a:lnTo>
                    <a:pt x="33274" y="915161"/>
                  </a:lnTo>
                  <a:lnTo>
                    <a:pt x="66228" y="915161"/>
                  </a:lnTo>
                  <a:lnTo>
                    <a:pt x="85133" y="882911"/>
                  </a:lnTo>
                  <a:close/>
                </a:path>
                <a:path w="1670685" h="955675">
                  <a:moveTo>
                    <a:pt x="103699" y="916243"/>
                  </a:moveTo>
                  <a:lnTo>
                    <a:pt x="42291" y="950848"/>
                  </a:lnTo>
                  <a:lnTo>
                    <a:pt x="177086" y="950848"/>
                  </a:lnTo>
                  <a:lnTo>
                    <a:pt x="178546" y="949896"/>
                  </a:lnTo>
                  <a:lnTo>
                    <a:pt x="182743" y="943899"/>
                  </a:lnTo>
                  <a:lnTo>
                    <a:pt x="184404" y="936497"/>
                  </a:lnTo>
                  <a:lnTo>
                    <a:pt x="183003" y="929052"/>
                  </a:lnTo>
                  <a:lnTo>
                    <a:pt x="179006" y="922940"/>
                  </a:lnTo>
                  <a:lnTo>
                    <a:pt x="173009" y="918781"/>
                  </a:lnTo>
                  <a:lnTo>
                    <a:pt x="165607" y="917193"/>
                  </a:lnTo>
                  <a:lnTo>
                    <a:pt x="103699" y="916243"/>
                  </a:lnTo>
                  <a:close/>
                </a:path>
                <a:path w="1670685" h="955675">
                  <a:moveTo>
                    <a:pt x="33274" y="915161"/>
                  </a:moveTo>
                  <a:lnTo>
                    <a:pt x="49402" y="943863"/>
                  </a:lnTo>
                  <a:lnTo>
                    <a:pt x="65934" y="915663"/>
                  </a:lnTo>
                  <a:lnTo>
                    <a:pt x="33274" y="915161"/>
                  </a:lnTo>
                  <a:close/>
                </a:path>
                <a:path w="1670685" h="955675">
                  <a:moveTo>
                    <a:pt x="65934" y="915663"/>
                  </a:moveTo>
                  <a:lnTo>
                    <a:pt x="49402" y="943863"/>
                  </a:lnTo>
                  <a:lnTo>
                    <a:pt x="54686" y="943863"/>
                  </a:lnTo>
                  <a:lnTo>
                    <a:pt x="103699" y="916243"/>
                  </a:lnTo>
                  <a:lnTo>
                    <a:pt x="65934" y="915663"/>
                  </a:lnTo>
                  <a:close/>
                </a:path>
                <a:path w="1670685" h="955675">
                  <a:moveTo>
                    <a:pt x="1651889" y="0"/>
                  </a:moveTo>
                  <a:lnTo>
                    <a:pt x="85133" y="882911"/>
                  </a:lnTo>
                  <a:lnTo>
                    <a:pt x="65934" y="915663"/>
                  </a:lnTo>
                  <a:lnTo>
                    <a:pt x="103699" y="916243"/>
                  </a:lnTo>
                  <a:lnTo>
                    <a:pt x="1670558" y="33273"/>
                  </a:lnTo>
                  <a:lnTo>
                    <a:pt x="1651889" y="0"/>
                  </a:lnTo>
                  <a:close/>
                </a:path>
                <a:path w="1670685" h="955675">
                  <a:moveTo>
                    <a:pt x="66228" y="915161"/>
                  </a:moveTo>
                  <a:lnTo>
                    <a:pt x="33274" y="915161"/>
                  </a:lnTo>
                  <a:lnTo>
                    <a:pt x="65934" y="915663"/>
                  </a:lnTo>
                  <a:lnTo>
                    <a:pt x="66228" y="915161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739" y="5608421"/>
            <a:ext cx="222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cuando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emite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por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la </a:t>
            </a:r>
            <a:r>
              <a:rPr sz="1800" spc="-10" dirty="0">
                <a:latin typeface="Constantia"/>
                <a:cs typeface="Constantia"/>
              </a:rPr>
              <a:t>fuente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89326" y="4869941"/>
            <a:ext cx="1152525" cy="719455"/>
          </a:xfrm>
          <a:custGeom>
            <a:avLst/>
            <a:gdLst/>
            <a:ahLst/>
            <a:cxnLst/>
            <a:rect l="l" t="t" r="r" b="b"/>
            <a:pathLst>
              <a:path w="1152525" h="719454">
                <a:moveTo>
                  <a:pt x="0" y="359663"/>
                </a:moveTo>
                <a:lnTo>
                  <a:pt x="11704" y="287181"/>
                </a:lnTo>
                <a:lnTo>
                  <a:pt x="45273" y="219670"/>
                </a:lnTo>
                <a:lnTo>
                  <a:pt x="69532" y="188230"/>
                </a:lnTo>
                <a:lnTo>
                  <a:pt x="98389" y="158576"/>
                </a:lnTo>
                <a:lnTo>
                  <a:pt x="131553" y="130888"/>
                </a:lnTo>
                <a:lnTo>
                  <a:pt x="168735" y="105346"/>
                </a:lnTo>
                <a:lnTo>
                  <a:pt x="209645" y="82132"/>
                </a:lnTo>
                <a:lnTo>
                  <a:pt x="253993" y="61427"/>
                </a:lnTo>
                <a:lnTo>
                  <a:pt x="301491" y="43411"/>
                </a:lnTo>
                <a:lnTo>
                  <a:pt x="351847" y="28265"/>
                </a:lnTo>
                <a:lnTo>
                  <a:pt x="404773" y="16170"/>
                </a:lnTo>
                <a:lnTo>
                  <a:pt x="459979" y="7307"/>
                </a:lnTo>
                <a:lnTo>
                  <a:pt x="517175" y="1857"/>
                </a:lnTo>
                <a:lnTo>
                  <a:pt x="576072" y="0"/>
                </a:lnTo>
                <a:lnTo>
                  <a:pt x="634968" y="1857"/>
                </a:lnTo>
                <a:lnTo>
                  <a:pt x="692164" y="7307"/>
                </a:lnTo>
                <a:lnTo>
                  <a:pt x="747370" y="16170"/>
                </a:lnTo>
                <a:lnTo>
                  <a:pt x="800296" y="28265"/>
                </a:lnTo>
                <a:lnTo>
                  <a:pt x="850652" y="43411"/>
                </a:lnTo>
                <a:lnTo>
                  <a:pt x="898150" y="61427"/>
                </a:lnTo>
                <a:lnTo>
                  <a:pt x="942498" y="82132"/>
                </a:lnTo>
                <a:lnTo>
                  <a:pt x="983408" y="105346"/>
                </a:lnTo>
                <a:lnTo>
                  <a:pt x="1020590" y="130888"/>
                </a:lnTo>
                <a:lnTo>
                  <a:pt x="1053754" y="158576"/>
                </a:lnTo>
                <a:lnTo>
                  <a:pt x="1082611" y="188230"/>
                </a:lnTo>
                <a:lnTo>
                  <a:pt x="1106870" y="219670"/>
                </a:lnTo>
                <a:lnTo>
                  <a:pt x="1126243" y="252714"/>
                </a:lnTo>
                <a:lnTo>
                  <a:pt x="1149169" y="322891"/>
                </a:lnTo>
                <a:lnTo>
                  <a:pt x="1152144" y="359663"/>
                </a:lnTo>
                <a:lnTo>
                  <a:pt x="1149169" y="396436"/>
                </a:lnTo>
                <a:lnTo>
                  <a:pt x="1126243" y="466613"/>
                </a:lnTo>
                <a:lnTo>
                  <a:pt x="1106870" y="499657"/>
                </a:lnTo>
                <a:lnTo>
                  <a:pt x="1082611" y="531097"/>
                </a:lnTo>
                <a:lnTo>
                  <a:pt x="1053754" y="560751"/>
                </a:lnTo>
                <a:lnTo>
                  <a:pt x="1020590" y="588439"/>
                </a:lnTo>
                <a:lnTo>
                  <a:pt x="983408" y="613981"/>
                </a:lnTo>
                <a:lnTo>
                  <a:pt x="942498" y="637195"/>
                </a:lnTo>
                <a:lnTo>
                  <a:pt x="898150" y="657900"/>
                </a:lnTo>
                <a:lnTo>
                  <a:pt x="850652" y="675916"/>
                </a:lnTo>
                <a:lnTo>
                  <a:pt x="800296" y="691062"/>
                </a:lnTo>
                <a:lnTo>
                  <a:pt x="747370" y="703157"/>
                </a:lnTo>
                <a:lnTo>
                  <a:pt x="692164" y="712020"/>
                </a:lnTo>
                <a:lnTo>
                  <a:pt x="634968" y="717470"/>
                </a:lnTo>
                <a:lnTo>
                  <a:pt x="576072" y="719327"/>
                </a:lnTo>
                <a:lnTo>
                  <a:pt x="517175" y="717470"/>
                </a:lnTo>
                <a:lnTo>
                  <a:pt x="459979" y="712020"/>
                </a:lnTo>
                <a:lnTo>
                  <a:pt x="404773" y="703157"/>
                </a:lnTo>
                <a:lnTo>
                  <a:pt x="351847" y="691062"/>
                </a:lnTo>
                <a:lnTo>
                  <a:pt x="301491" y="675916"/>
                </a:lnTo>
                <a:lnTo>
                  <a:pt x="253993" y="657900"/>
                </a:lnTo>
                <a:lnTo>
                  <a:pt x="209645" y="637195"/>
                </a:lnTo>
                <a:lnTo>
                  <a:pt x="168735" y="613981"/>
                </a:lnTo>
                <a:lnTo>
                  <a:pt x="131553" y="588439"/>
                </a:lnTo>
                <a:lnTo>
                  <a:pt x="98389" y="560751"/>
                </a:lnTo>
                <a:lnTo>
                  <a:pt x="69532" y="531097"/>
                </a:lnTo>
                <a:lnTo>
                  <a:pt x="45273" y="499657"/>
                </a:lnTo>
                <a:lnTo>
                  <a:pt x="25900" y="466613"/>
                </a:lnTo>
                <a:lnTo>
                  <a:pt x="2974" y="396436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6626" y="13207"/>
            <a:ext cx="6699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FF0000"/>
                </a:solidFill>
                <a:latin typeface="Constantia"/>
                <a:cs typeface="Constantia"/>
              </a:rPr>
              <a:t>Términos</a:t>
            </a:r>
            <a:r>
              <a:rPr sz="2400" b="1" i="1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b="1" i="1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unidades</a:t>
            </a:r>
            <a:r>
              <a:rPr sz="2400" b="1" i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2400" b="1" i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medida</a:t>
            </a:r>
            <a:r>
              <a:rPr sz="2400" b="1" i="1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2400" b="1" i="1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400" b="1" i="1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onstantia"/>
                <a:cs typeface="Constantia"/>
              </a:rPr>
              <a:t>radiación electromagnética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14</a:t>
            </a:fld>
            <a:endParaRPr sz="14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626" y="587984"/>
            <a:ext cx="8658225" cy="217614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10" dirty="0">
                <a:solidFill>
                  <a:srgbClr val="FF0000"/>
                </a:solidFill>
                <a:latin typeface="Constantia"/>
                <a:cs typeface="Constantia"/>
              </a:rPr>
              <a:t>Magnitudes</a:t>
            </a:r>
            <a:r>
              <a:rPr sz="2000" b="1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nstantia"/>
                <a:cs typeface="Constantia"/>
              </a:rPr>
              <a:t>radiométricas</a:t>
            </a:r>
            <a:endParaRPr sz="2000">
              <a:latin typeface="Constantia"/>
              <a:cs typeface="Constantia"/>
            </a:endParaRPr>
          </a:p>
          <a:p>
            <a:pPr marL="381635" indent="-347345" algn="just">
              <a:lnSpc>
                <a:spcPct val="100000"/>
              </a:lnSpc>
              <a:spcBef>
                <a:spcPts val="1265"/>
              </a:spcBef>
              <a:buFont typeface="Wingdings"/>
              <a:buChar char=""/>
              <a:tabLst>
                <a:tab pos="381635" algn="l"/>
              </a:tabLst>
            </a:pPr>
            <a:r>
              <a:rPr sz="2000" b="1" spc="-10" dirty="0">
                <a:solidFill>
                  <a:srgbClr val="CC3300"/>
                </a:solidFill>
                <a:latin typeface="Constantia"/>
                <a:cs typeface="Constantia"/>
              </a:rPr>
              <a:t>Energía</a:t>
            </a:r>
            <a:r>
              <a:rPr sz="2000" b="1" spc="-105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C3300"/>
                </a:solidFill>
                <a:latin typeface="Constantia"/>
                <a:cs typeface="Constantia"/>
              </a:rPr>
              <a:t>radiante</a:t>
            </a:r>
            <a:r>
              <a:rPr sz="2000" b="1" spc="-60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(Q)</a:t>
            </a:r>
            <a:r>
              <a:rPr sz="2000" b="1" dirty="0">
                <a:latin typeface="Constantia"/>
                <a:cs typeface="Constantia"/>
              </a:rPr>
              <a:t>:</a:t>
            </a:r>
            <a:r>
              <a:rPr sz="2000" b="1" spc="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transmitida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forma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REM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b="1" dirty="0">
                <a:latin typeface="Constantia"/>
                <a:cs typeface="Constantia"/>
              </a:rPr>
              <a:t>joule,</a:t>
            </a:r>
            <a:r>
              <a:rPr sz="2000" b="1" spc="-25" dirty="0">
                <a:latin typeface="Constantia"/>
                <a:cs typeface="Constantia"/>
              </a:rPr>
              <a:t> J</a:t>
            </a:r>
            <a:r>
              <a:rPr sz="2000" spc="-25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34290" marR="5080" indent="348615" algn="just">
              <a:lnSpc>
                <a:spcPct val="100000"/>
              </a:lnSpc>
              <a:spcBef>
                <a:spcPts val="2400"/>
              </a:spcBef>
              <a:buFont typeface="Wingdings"/>
              <a:buChar char=""/>
              <a:tabLst>
                <a:tab pos="382905" algn="l"/>
              </a:tabLst>
            </a:pP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Flujo</a:t>
            </a:r>
            <a:r>
              <a:rPr sz="2000" b="1" spc="-50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C3300"/>
                </a:solidFill>
                <a:latin typeface="Constantia"/>
                <a:cs typeface="Constantia"/>
              </a:rPr>
              <a:t>radiante</a:t>
            </a:r>
            <a:r>
              <a:rPr sz="2000" b="1" spc="-65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C3300"/>
                </a:solidFill>
                <a:latin typeface="Constantia"/>
                <a:cs typeface="Constantia"/>
              </a:rPr>
              <a:t>(φ)</a:t>
            </a:r>
            <a:r>
              <a:rPr sz="2000" b="1" dirty="0">
                <a:latin typeface="Constantia"/>
                <a:cs typeface="Constantia"/>
              </a:rPr>
              <a:t>:</a:t>
            </a:r>
            <a:r>
              <a:rPr sz="2000" b="1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radiante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transmitida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unidad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tiempo.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No </a:t>
            </a:r>
            <a:r>
              <a:rPr sz="2000" dirty="0">
                <a:latin typeface="Constantia"/>
                <a:cs typeface="Constantia"/>
              </a:rPr>
              <a:t>aporta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ninguna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información</a:t>
            </a:r>
            <a:r>
              <a:rPr sz="2000" spc="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distribución</a:t>
            </a:r>
            <a:r>
              <a:rPr sz="2000" spc="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radiación,</a:t>
            </a:r>
            <a:r>
              <a:rPr sz="2000" spc="8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ni</a:t>
            </a:r>
            <a:r>
              <a:rPr sz="2000" spc="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spc="-20" dirty="0">
                <a:latin typeface="Constantia"/>
                <a:cs typeface="Constantia"/>
              </a:rPr>
              <a:t>dirección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sobre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superficie.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3505200"/>
            <a:ext cx="8196072" cy="2862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1140" y="702919"/>
            <a:ext cx="8533130" cy="2464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0"/>
              </a:spcBef>
            </a:pPr>
            <a:r>
              <a:rPr sz="2000" b="1" i="1" dirty="0">
                <a:latin typeface="Constantia"/>
                <a:cs typeface="Constantia"/>
              </a:rPr>
              <a:t>Ángulo</a:t>
            </a:r>
            <a:r>
              <a:rPr sz="2000" b="1" i="1" spc="-35" dirty="0">
                <a:latin typeface="Constantia"/>
                <a:cs typeface="Constantia"/>
              </a:rPr>
              <a:t> </a:t>
            </a:r>
            <a:r>
              <a:rPr sz="2000" b="1" i="1" spc="-10" dirty="0">
                <a:latin typeface="Constantia"/>
                <a:cs typeface="Constantia"/>
              </a:rPr>
              <a:t>sólido</a:t>
            </a:r>
            <a:endParaRPr sz="20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concepto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ángulo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sólido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cono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fundamental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dos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magnitudes cuantitativas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flujo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radiante.</a:t>
            </a:r>
            <a:endParaRPr sz="2000">
              <a:latin typeface="Constantia"/>
              <a:cs typeface="Constantia"/>
            </a:endParaRPr>
          </a:p>
          <a:p>
            <a:pPr marL="12700" marR="273685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ángulo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cónico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subtendido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parte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superficie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esférica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área </a:t>
            </a:r>
            <a:r>
              <a:rPr sz="2000" spc="-25" dirty="0">
                <a:latin typeface="Constantia"/>
                <a:cs typeface="Constantia"/>
              </a:rPr>
              <a:t>A.</a:t>
            </a:r>
            <a:endParaRPr sz="2000">
              <a:latin typeface="Constantia"/>
              <a:cs typeface="Constantia"/>
            </a:endParaRPr>
          </a:p>
          <a:p>
            <a:pPr marL="12700" marR="835025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unidad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ángulo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cónico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ángulo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sólido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estereorradián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(sr).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Es </a:t>
            </a:r>
            <a:r>
              <a:rPr sz="2000" spc="-10" dirty="0">
                <a:latin typeface="Constantia"/>
                <a:cs typeface="Constantia"/>
              </a:rPr>
              <a:t>adimensional.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15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4022597"/>
            <a:ext cx="5247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654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69240" algn="l"/>
              </a:tabLst>
            </a:pP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Radiancia</a:t>
            </a:r>
            <a:r>
              <a:rPr sz="1800" b="1" spc="95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(L)</a:t>
            </a:r>
            <a:r>
              <a:rPr sz="1800" b="1" dirty="0">
                <a:latin typeface="Constantia"/>
                <a:cs typeface="Constantia"/>
              </a:rPr>
              <a:t>:</a:t>
            </a:r>
            <a:r>
              <a:rPr sz="1800" b="1" spc="1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flujo</a:t>
            </a:r>
            <a:r>
              <a:rPr sz="1800" spc="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radiativo</a:t>
            </a:r>
            <a:r>
              <a:rPr sz="1800" spc="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procedente</a:t>
            </a:r>
            <a:r>
              <a:rPr sz="1800" spc="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7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una </a:t>
            </a:r>
            <a:r>
              <a:rPr sz="1800" dirty="0">
                <a:latin typeface="Constantia"/>
                <a:cs typeface="Constantia"/>
              </a:rPr>
              <a:t>unidad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área,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una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dirección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dada,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por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unidad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de </a:t>
            </a:r>
            <a:r>
              <a:rPr sz="1800" b="1" spc="-10" dirty="0">
                <a:latin typeface="Constantia"/>
                <a:cs typeface="Constantia"/>
              </a:rPr>
              <a:t>ángulo</a:t>
            </a:r>
            <a:r>
              <a:rPr sz="1800" b="1" spc="-65" dirty="0">
                <a:latin typeface="Constantia"/>
                <a:cs typeface="Constantia"/>
              </a:rPr>
              <a:t> </a:t>
            </a:r>
            <a:r>
              <a:rPr sz="1800" b="1" spc="-10" dirty="0">
                <a:latin typeface="Constantia"/>
                <a:cs typeface="Constantia"/>
              </a:rPr>
              <a:t>sólido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79045" y="2343721"/>
            <a:ext cx="2927985" cy="3034665"/>
            <a:chOff x="6079045" y="2343721"/>
            <a:chExt cx="2927985" cy="3034665"/>
          </a:xfrm>
        </p:grpSpPr>
        <p:sp>
          <p:nvSpPr>
            <p:cNvPr id="4" name="object 4"/>
            <p:cNvSpPr/>
            <p:nvPr/>
          </p:nvSpPr>
          <p:spPr>
            <a:xfrm>
              <a:off x="6083808" y="2348483"/>
              <a:ext cx="2918460" cy="3025140"/>
            </a:xfrm>
            <a:custGeom>
              <a:avLst/>
              <a:gdLst/>
              <a:ahLst/>
              <a:cxnLst/>
              <a:rect l="l" t="t" r="r" b="b"/>
              <a:pathLst>
                <a:path w="2918459" h="3025140">
                  <a:moveTo>
                    <a:pt x="2918460" y="0"/>
                  </a:moveTo>
                  <a:lnTo>
                    <a:pt x="0" y="0"/>
                  </a:lnTo>
                  <a:lnTo>
                    <a:pt x="0" y="3025140"/>
                  </a:lnTo>
                  <a:lnTo>
                    <a:pt x="2918460" y="3025140"/>
                  </a:lnTo>
                  <a:lnTo>
                    <a:pt x="2918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3808" y="2348483"/>
              <a:ext cx="2918460" cy="3025140"/>
            </a:xfrm>
            <a:custGeom>
              <a:avLst/>
              <a:gdLst/>
              <a:ahLst/>
              <a:cxnLst/>
              <a:rect l="l" t="t" r="r" b="b"/>
              <a:pathLst>
                <a:path w="2918459" h="3025140">
                  <a:moveTo>
                    <a:pt x="0" y="3025140"/>
                  </a:moveTo>
                  <a:lnTo>
                    <a:pt x="2918460" y="3025140"/>
                  </a:lnTo>
                  <a:lnTo>
                    <a:pt x="2918460" y="0"/>
                  </a:lnTo>
                  <a:lnTo>
                    <a:pt x="0" y="0"/>
                  </a:lnTo>
                  <a:lnTo>
                    <a:pt x="0" y="30251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351" y="3845806"/>
              <a:ext cx="91372" cy="1347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1069" y="3869270"/>
              <a:ext cx="76835" cy="199390"/>
            </a:xfrm>
            <a:custGeom>
              <a:avLst/>
              <a:gdLst/>
              <a:ahLst/>
              <a:cxnLst/>
              <a:rect l="l" t="t" r="r" b="b"/>
              <a:pathLst>
                <a:path w="76834" h="199389">
                  <a:moveTo>
                    <a:pt x="76778" y="199205"/>
                  </a:moveTo>
                  <a:lnTo>
                    <a:pt x="66581" y="120932"/>
                  </a:lnTo>
                  <a:lnTo>
                    <a:pt x="44224" y="44197"/>
                  </a:lnTo>
                  <a:lnTo>
                    <a:pt x="26657" y="1828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87811" y="3842453"/>
            <a:ext cx="51054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-10" dirty="0">
                <a:latin typeface="Times New Roman"/>
                <a:cs typeface="Times New Roman"/>
              </a:rPr>
              <a:t>Emitancia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0809" y="4309890"/>
            <a:ext cx="7366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5672" y="4953519"/>
            <a:ext cx="73660" cy="176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68371" y="2622158"/>
            <a:ext cx="2259330" cy="2336165"/>
            <a:chOff x="6468371" y="2622158"/>
            <a:chExt cx="2259330" cy="2336165"/>
          </a:xfrm>
        </p:grpSpPr>
        <p:sp>
          <p:nvSpPr>
            <p:cNvPr id="12" name="object 12"/>
            <p:cNvSpPr/>
            <p:nvPr/>
          </p:nvSpPr>
          <p:spPr>
            <a:xfrm>
              <a:off x="6780453" y="3846155"/>
              <a:ext cx="1340485" cy="1042669"/>
            </a:xfrm>
            <a:custGeom>
              <a:avLst/>
              <a:gdLst/>
              <a:ahLst/>
              <a:cxnLst/>
              <a:rect l="l" t="t" r="r" b="b"/>
              <a:pathLst>
                <a:path w="1340484" h="1042670">
                  <a:moveTo>
                    <a:pt x="1340275" y="616170"/>
                  </a:moveTo>
                  <a:lnTo>
                    <a:pt x="1332904" y="519508"/>
                  </a:lnTo>
                  <a:lnTo>
                    <a:pt x="1307844" y="425957"/>
                  </a:lnTo>
                  <a:lnTo>
                    <a:pt x="1268042" y="337080"/>
                  </a:lnTo>
                  <a:lnTo>
                    <a:pt x="1212025" y="254438"/>
                  </a:lnTo>
                  <a:lnTo>
                    <a:pt x="1143969" y="180853"/>
                  </a:lnTo>
                  <a:lnTo>
                    <a:pt x="1064611" y="117859"/>
                  </a:lnTo>
                  <a:lnTo>
                    <a:pt x="974443" y="67311"/>
                  </a:lnTo>
                  <a:lnTo>
                    <a:pt x="877272" y="30480"/>
                  </a:lnTo>
                  <a:lnTo>
                    <a:pt x="775434" y="7493"/>
                  </a:lnTo>
                  <a:lnTo>
                    <a:pt x="669296" y="0"/>
                  </a:lnTo>
                  <a:lnTo>
                    <a:pt x="564828" y="7493"/>
                  </a:lnTo>
                  <a:lnTo>
                    <a:pt x="463088" y="30480"/>
                  </a:lnTo>
                  <a:lnTo>
                    <a:pt x="365512" y="67311"/>
                  </a:lnTo>
                  <a:lnTo>
                    <a:pt x="275700" y="117859"/>
                  </a:lnTo>
                  <a:lnTo>
                    <a:pt x="196036" y="180853"/>
                  </a:lnTo>
                  <a:lnTo>
                    <a:pt x="128299" y="254438"/>
                  </a:lnTo>
                  <a:lnTo>
                    <a:pt x="72208" y="337080"/>
                  </a:lnTo>
                  <a:lnTo>
                    <a:pt x="32529" y="425957"/>
                  </a:lnTo>
                  <a:lnTo>
                    <a:pt x="8955" y="519508"/>
                  </a:lnTo>
                  <a:lnTo>
                    <a:pt x="0" y="616170"/>
                  </a:lnTo>
                </a:path>
                <a:path w="1340484" h="1042670">
                  <a:moveTo>
                    <a:pt x="1340275" y="616170"/>
                  </a:moveTo>
                  <a:lnTo>
                    <a:pt x="1328359" y="536348"/>
                  </a:lnTo>
                  <a:lnTo>
                    <a:pt x="1294700" y="462750"/>
                  </a:lnTo>
                  <a:lnTo>
                    <a:pt x="1228118" y="381671"/>
                  </a:lnTo>
                  <a:lnTo>
                    <a:pt x="1143969" y="315565"/>
                  </a:lnTo>
                  <a:lnTo>
                    <a:pt x="1043727" y="261932"/>
                  </a:lnTo>
                  <a:lnTo>
                    <a:pt x="936361" y="225126"/>
                  </a:lnTo>
                  <a:lnTo>
                    <a:pt x="805040" y="199243"/>
                  </a:lnTo>
                  <a:lnTo>
                    <a:pt x="669296" y="189895"/>
                  </a:lnTo>
                  <a:lnTo>
                    <a:pt x="536783" y="199243"/>
                  </a:lnTo>
                  <a:lnTo>
                    <a:pt x="404000" y="225126"/>
                  </a:lnTo>
                  <a:lnTo>
                    <a:pt x="296289" y="261932"/>
                  </a:lnTo>
                  <a:lnTo>
                    <a:pt x="196036" y="315565"/>
                  </a:lnTo>
                  <a:lnTo>
                    <a:pt x="111899" y="381671"/>
                  </a:lnTo>
                  <a:lnTo>
                    <a:pt x="45649" y="462750"/>
                  </a:lnTo>
                  <a:lnTo>
                    <a:pt x="11645" y="536348"/>
                  </a:lnTo>
                  <a:lnTo>
                    <a:pt x="0" y="616170"/>
                  </a:lnTo>
                  <a:lnTo>
                    <a:pt x="11645" y="695687"/>
                  </a:lnTo>
                  <a:lnTo>
                    <a:pt x="45649" y="770848"/>
                  </a:lnTo>
                  <a:lnTo>
                    <a:pt x="111899" y="850670"/>
                  </a:lnTo>
                  <a:lnTo>
                    <a:pt x="196036" y="918032"/>
                  </a:lnTo>
                  <a:lnTo>
                    <a:pt x="296289" y="970104"/>
                  </a:lnTo>
                  <a:lnTo>
                    <a:pt x="404000" y="1008459"/>
                  </a:lnTo>
                  <a:lnTo>
                    <a:pt x="536783" y="1032793"/>
                  </a:lnTo>
                  <a:lnTo>
                    <a:pt x="669296" y="1042140"/>
                  </a:lnTo>
                  <a:lnTo>
                    <a:pt x="805040" y="1032793"/>
                  </a:lnTo>
                  <a:lnTo>
                    <a:pt x="936361" y="1008459"/>
                  </a:lnTo>
                  <a:lnTo>
                    <a:pt x="1043727" y="970104"/>
                  </a:lnTo>
                  <a:lnTo>
                    <a:pt x="1143969" y="918032"/>
                  </a:lnTo>
                  <a:lnTo>
                    <a:pt x="1228118" y="850670"/>
                  </a:lnTo>
                  <a:lnTo>
                    <a:pt x="1294700" y="770848"/>
                  </a:lnTo>
                  <a:lnTo>
                    <a:pt x="1328359" y="695687"/>
                  </a:lnTo>
                  <a:lnTo>
                    <a:pt x="1340275" y="6161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86059" y="4327143"/>
              <a:ext cx="490855" cy="260985"/>
            </a:xfrm>
            <a:custGeom>
              <a:avLst/>
              <a:gdLst/>
              <a:ahLst/>
              <a:cxnLst/>
              <a:rect l="l" t="t" r="r" b="b"/>
              <a:pathLst>
                <a:path w="490854" h="260985">
                  <a:moveTo>
                    <a:pt x="0" y="0"/>
                  </a:moveTo>
                  <a:lnTo>
                    <a:pt x="490827" y="0"/>
                  </a:lnTo>
                  <a:lnTo>
                    <a:pt x="319826" y="260382"/>
                  </a:lnTo>
                </a:path>
              </a:pathLst>
            </a:custGeom>
            <a:ln w="9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5081" y="4457500"/>
              <a:ext cx="1277620" cy="1905"/>
            </a:xfrm>
            <a:custGeom>
              <a:avLst/>
              <a:gdLst/>
              <a:ahLst/>
              <a:cxnLst/>
              <a:rect l="l" t="t" r="r" b="b"/>
              <a:pathLst>
                <a:path w="1277620" h="1904">
                  <a:moveTo>
                    <a:pt x="0" y="0"/>
                  </a:moveTo>
                  <a:lnTo>
                    <a:pt x="1277096" y="1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75510" y="3869270"/>
              <a:ext cx="1551305" cy="987425"/>
            </a:xfrm>
            <a:custGeom>
              <a:avLst/>
              <a:gdLst/>
              <a:ahLst/>
              <a:cxnLst/>
              <a:rect l="l" t="t" r="r" b="b"/>
              <a:pathLst>
                <a:path w="1551304" h="987425">
                  <a:moveTo>
                    <a:pt x="274239" y="593055"/>
                  </a:moveTo>
                  <a:lnTo>
                    <a:pt x="1551212" y="594618"/>
                  </a:lnTo>
                </a:path>
                <a:path w="1551304" h="987425">
                  <a:moveTo>
                    <a:pt x="455558" y="1524"/>
                  </a:moveTo>
                  <a:lnTo>
                    <a:pt x="387870" y="10541"/>
                  </a:lnTo>
                  <a:lnTo>
                    <a:pt x="321288" y="59564"/>
                  </a:lnTo>
                  <a:lnTo>
                    <a:pt x="266991" y="119383"/>
                  </a:lnTo>
                  <a:lnTo>
                    <a:pt x="170963" y="266567"/>
                  </a:lnTo>
                  <a:lnTo>
                    <a:pt x="78166" y="479552"/>
                  </a:lnTo>
                  <a:lnTo>
                    <a:pt x="16412" y="703142"/>
                  </a:lnTo>
                  <a:lnTo>
                    <a:pt x="2985" y="787650"/>
                  </a:lnTo>
                  <a:lnTo>
                    <a:pt x="0" y="873403"/>
                  </a:lnTo>
                  <a:lnTo>
                    <a:pt x="4471" y="930148"/>
                  </a:lnTo>
                  <a:lnTo>
                    <a:pt x="17898" y="9869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4788" y="4327143"/>
              <a:ext cx="171450" cy="260985"/>
            </a:xfrm>
            <a:custGeom>
              <a:avLst/>
              <a:gdLst/>
              <a:ahLst/>
              <a:cxnLst/>
              <a:rect l="l" t="t" r="r" b="b"/>
              <a:pathLst>
                <a:path w="171450" h="260985">
                  <a:moveTo>
                    <a:pt x="171270" y="0"/>
                  </a:moveTo>
                  <a:lnTo>
                    <a:pt x="0" y="260382"/>
                  </a:lnTo>
                </a:path>
              </a:pathLst>
            </a:custGeom>
            <a:ln w="9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23744" y="4457500"/>
              <a:ext cx="323215" cy="495300"/>
            </a:xfrm>
            <a:custGeom>
              <a:avLst/>
              <a:gdLst/>
              <a:ahLst/>
              <a:cxnLst/>
              <a:rect l="l" t="t" r="r" b="b"/>
              <a:pathLst>
                <a:path w="323215" h="495300">
                  <a:moveTo>
                    <a:pt x="322812" y="0"/>
                  </a:moveTo>
                  <a:lnTo>
                    <a:pt x="0" y="494882"/>
                  </a:lnTo>
                  <a:lnTo>
                    <a:pt x="322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28363" y="4462326"/>
              <a:ext cx="323215" cy="495300"/>
            </a:xfrm>
            <a:custGeom>
              <a:avLst/>
              <a:gdLst/>
              <a:ahLst/>
              <a:cxnLst/>
              <a:rect l="l" t="t" r="r" b="b"/>
              <a:pathLst>
                <a:path w="323215" h="495300">
                  <a:moveTo>
                    <a:pt x="322861" y="0"/>
                  </a:moveTo>
                  <a:lnTo>
                    <a:pt x="0" y="4948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4788" y="4587526"/>
              <a:ext cx="491490" cy="1905"/>
            </a:xfrm>
            <a:custGeom>
              <a:avLst/>
              <a:gdLst/>
              <a:ahLst/>
              <a:cxnLst/>
              <a:rect l="l" t="t" r="r" b="b"/>
              <a:pathLst>
                <a:path w="491490" h="1904">
                  <a:moveTo>
                    <a:pt x="0" y="0"/>
                  </a:moveTo>
                  <a:lnTo>
                    <a:pt x="491097" y="1562"/>
                  </a:lnTo>
                </a:path>
              </a:pathLst>
            </a:custGeom>
            <a:ln w="9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8371" y="3262711"/>
              <a:ext cx="146468" cy="11212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73722" y="3274512"/>
              <a:ext cx="976630" cy="1188085"/>
            </a:xfrm>
            <a:custGeom>
              <a:avLst/>
              <a:gdLst/>
              <a:ahLst/>
              <a:cxnLst/>
              <a:rect l="l" t="t" r="r" b="b"/>
              <a:pathLst>
                <a:path w="976629" h="1188085">
                  <a:moveTo>
                    <a:pt x="976027" y="1187813"/>
                  </a:moveTo>
                  <a:lnTo>
                    <a:pt x="0" y="90426"/>
                  </a:lnTo>
                </a:path>
                <a:path w="976629" h="1188085">
                  <a:moveTo>
                    <a:pt x="280184" y="312428"/>
                  </a:moveTo>
                  <a:lnTo>
                    <a:pt x="281671" y="453402"/>
                  </a:lnTo>
                </a:path>
                <a:path w="976629" h="1188085">
                  <a:moveTo>
                    <a:pt x="280184" y="527064"/>
                  </a:moveTo>
                  <a:lnTo>
                    <a:pt x="281671" y="671086"/>
                  </a:lnTo>
                </a:path>
                <a:path w="976629" h="1188085">
                  <a:moveTo>
                    <a:pt x="280184" y="816734"/>
                  </a:moveTo>
                  <a:lnTo>
                    <a:pt x="281671" y="957683"/>
                  </a:lnTo>
                </a:path>
                <a:path w="976629" h="1188085">
                  <a:moveTo>
                    <a:pt x="976027" y="1187813"/>
                  </a:moveTo>
                  <a:lnTo>
                    <a:pt x="135768" y="0"/>
                  </a:lnTo>
                </a:path>
                <a:path w="976629" h="1188085">
                  <a:moveTo>
                    <a:pt x="280184" y="957683"/>
                  </a:moveTo>
                  <a:lnTo>
                    <a:pt x="442499" y="1011316"/>
                  </a:lnTo>
                </a:path>
                <a:path w="976629" h="1188085">
                  <a:moveTo>
                    <a:pt x="517681" y="1035955"/>
                  </a:moveTo>
                  <a:lnTo>
                    <a:pt x="666581" y="10849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0738" y="4046570"/>
              <a:ext cx="124021" cy="1043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8051" y="3819898"/>
              <a:ext cx="90179" cy="1348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8428" y="4049685"/>
              <a:ext cx="129911" cy="1164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5878" y="4596965"/>
              <a:ext cx="116527" cy="9807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182967" y="2623111"/>
              <a:ext cx="716915" cy="2063114"/>
            </a:xfrm>
            <a:custGeom>
              <a:avLst/>
              <a:gdLst/>
              <a:ahLst/>
              <a:cxnLst/>
              <a:rect l="l" t="t" r="r" b="b"/>
              <a:pathLst>
                <a:path w="716915" h="2063114">
                  <a:moveTo>
                    <a:pt x="266782" y="0"/>
                  </a:moveTo>
                  <a:lnTo>
                    <a:pt x="268256" y="1839215"/>
                  </a:lnTo>
                </a:path>
                <a:path w="716915" h="2063114">
                  <a:moveTo>
                    <a:pt x="221084" y="2056569"/>
                  </a:moveTo>
                  <a:lnTo>
                    <a:pt x="241722" y="2059680"/>
                  </a:lnTo>
                  <a:lnTo>
                    <a:pt x="321325" y="2062804"/>
                  </a:lnTo>
                  <a:lnTo>
                    <a:pt x="401052" y="2056569"/>
                  </a:lnTo>
                  <a:lnTo>
                    <a:pt x="477707" y="2039728"/>
                  </a:lnTo>
                  <a:lnTo>
                    <a:pt x="548465" y="2013845"/>
                  </a:lnTo>
                  <a:lnTo>
                    <a:pt x="609028" y="1978614"/>
                  </a:lnTo>
                  <a:lnTo>
                    <a:pt x="657675" y="1937134"/>
                  </a:lnTo>
                  <a:lnTo>
                    <a:pt x="692808" y="1889737"/>
                  </a:lnTo>
                  <a:lnTo>
                    <a:pt x="712218" y="1839215"/>
                  </a:lnTo>
                  <a:lnTo>
                    <a:pt x="716395" y="1785581"/>
                  </a:lnTo>
                  <a:lnTo>
                    <a:pt x="704724" y="1733192"/>
                  </a:lnTo>
                  <a:lnTo>
                    <a:pt x="676716" y="1684232"/>
                  </a:lnTo>
                  <a:lnTo>
                    <a:pt x="635563" y="1639959"/>
                  </a:lnTo>
                  <a:lnTo>
                    <a:pt x="580897" y="1600042"/>
                  </a:lnTo>
                  <a:lnTo>
                    <a:pt x="514683" y="1569484"/>
                  </a:lnTo>
                  <a:lnTo>
                    <a:pt x="442205" y="1547957"/>
                  </a:lnTo>
                  <a:lnTo>
                    <a:pt x="362847" y="1535486"/>
                  </a:lnTo>
                  <a:lnTo>
                    <a:pt x="283120" y="1534241"/>
                  </a:lnTo>
                  <a:lnTo>
                    <a:pt x="203517" y="1543284"/>
                  </a:lnTo>
                  <a:lnTo>
                    <a:pt x="128299" y="1563236"/>
                  </a:lnTo>
                  <a:lnTo>
                    <a:pt x="60574" y="1590681"/>
                  </a:lnTo>
                  <a:lnTo>
                    <a:pt x="0" y="16305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35660" y="4221441"/>
              <a:ext cx="273050" cy="486409"/>
            </a:xfrm>
            <a:custGeom>
              <a:avLst/>
              <a:gdLst/>
              <a:ahLst/>
              <a:cxnLst/>
              <a:rect l="l" t="t" r="r" b="b"/>
              <a:pathLst>
                <a:path w="273050" h="486410">
                  <a:moveTo>
                    <a:pt x="66243" y="48958"/>
                  </a:moveTo>
                  <a:lnTo>
                    <a:pt x="23583" y="0"/>
                  </a:lnTo>
                  <a:lnTo>
                    <a:pt x="0" y="68910"/>
                  </a:lnTo>
                  <a:lnTo>
                    <a:pt x="66243" y="48958"/>
                  </a:lnTo>
                  <a:close/>
                </a:path>
                <a:path w="273050" h="486410">
                  <a:moveTo>
                    <a:pt x="272681" y="419735"/>
                  </a:moveTo>
                  <a:lnTo>
                    <a:pt x="206184" y="441248"/>
                  </a:lnTo>
                  <a:lnTo>
                    <a:pt x="260769" y="485838"/>
                  </a:lnTo>
                  <a:lnTo>
                    <a:pt x="272681" y="4197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7051" y="3686385"/>
              <a:ext cx="314188" cy="13030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135672" y="3561712"/>
            <a:ext cx="7620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-50" dirty="0">
                <a:latin typeface="Symbol"/>
                <a:cs typeface="Symbol"/>
              </a:rPr>
              <a:t>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89552" y="4603827"/>
            <a:ext cx="863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00" spc="-50" dirty="0">
                <a:latin typeface="Symbol"/>
                <a:cs typeface="Symbol"/>
              </a:rPr>
              <a:t>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46259" y="2828095"/>
            <a:ext cx="1285240" cy="1593850"/>
            <a:chOff x="6146259" y="2828095"/>
            <a:chExt cx="1285240" cy="1593850"/>
          </a:xfrm>
        </p:grpSpPr>
        <p:sp>
          <p:nvSpPr>
            <p:cNvPr id="32" name="object 32"/>
            <p:cNvSpPr/>
            <p:nvPr/>
          </p:nvSpPr>
          <p:spPr>
            <a:xfrm>
              <a:off x="6187584" y="2879150"/>
              <a:ext cx="1243330" cy="1541780"/>
            </a:xfrm>
            <a:custGeom>
              <a:avLst/>
              <a:gdLst/>
              <a:ahLst/>
              <a:cxnLst/>
              <a:rect l="l" t="t" r="r" b="b"/>
              <a:pathLst>
                <a:path w="1243329" h="1541779">
                  <a:moveTo>
                    <a:pt x="1243002" y="1541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6259" y="2828095"/>
              <a:ext cx="64769" cy="70485"/>
            </a:xfrm>
            <a:custGeom>
              <a:avLst/>
              <a:gdLst/>
              <a:ahLst/>
              <a:cxnLst/>
              <a:rect l="l" t="t" r="r" b="b"/>
              <a:pathLst>
                <a:path w="64770" h="70485">
                  <a:moveTo>
                    <a:pt x="0" y="0"/>
                  </a:moveTo>
                  <a:lnTo>
                    <a:pt x="16111" y="70486"/>
                  </a:lnTo>
                  <a:lnTo>
                    <a:pt x="64747" y="2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882016" y="5968008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6738" y="0"/>
                </a:lnTo>
              </a:path>
            </a:pathLst>
          </a:custGeom>
          <a:ln w="3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61142" y="5690921"/>
            <a:ext cx="123189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6158" y="5546480"/>
            <a:ext cx="47180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-25" dirty="0">
                <a:latin typeface="Symbol"/>
                <a:cs typeface="Symbol"/>
              </a:rPr>
              <a:t></a:t>
            </a:r>
            <a:r>
              <a:rPr sz="2325" spc="-37" baseline="35842" dirty="0">
                <a:latin typeface="Times New Roman"/>
                <a:cs typeface="Times New Roman"/>
              </a:rPr>
              <a:t>2</a:t>
            </a:r>
            <a:r>
              <a:rPr sz="2300" spc="-25" dirty="0">
                <a:latin typeface="Symbol"/>
                <a:cs typeface="Symbol"/>
              </a:rPr>
              <a:t>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5945" y="5719051"/>
            <a:ext cx="306133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913255" algn="l"/>
                <a:tab pos="2724785" algn="l"/>
              </a:tabLst>
            </a:pPr>
            <a:r>
              <a:rPr sz="2200" i="1" dirty="0">
                <a:latin typeface="Times New Roman"/>
                <a:cs typeface="Times New Roman"/>
              </a:rPr>
              <a:t>L</a:t>
            </a:r>
            <a:r>
              <a:rPr sz="2200" i="1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3300" spc="-60" baseline="-44191" dirty="0">
                <a:latin typeface="Symbol"/>
                <a:cs typeface="Symbol"/>
              </a:rPr>
              <a:t></a:t>
            </a:r>
            <a:r>
              <a:rPr sz="3300" spc="-292" baseline="-44191" dirty="0">
                <a:latin typeface="Times New Roman"/>
                <a:cs typeface="Times New Roman"/>
              </a:rPr>
              <a:t> </a:t>
            </a:r>
            <a:r>
              <a:rPr sz="3300" spc="-60" baseline="-44191" dirty="0">
                <a:latin typeface="Symbol"/>
                <a:cs typeface="Symbol"/>
              </a:rPr>
              <a:t></a:t>
            </a:r>
            <a:r>
              <a:rPr sz="3300" spc="-60" baseline="-44191" dirty="0">
                <a:latin typeface="Times New Roman"/>
                <a:cs typeface="Times New Roman"/>
              </a:rPr>
              <a:t>A</a:t>
            </a:r>
            <a:r>
              <a:rPr sz="3300" spc="-284" baseline="-44191" dirty="0">
                <a:latin typeface="Times New Roman"/>
                <a:cs typeface="Times New Roman"/>
              </a:rPr>
              <a:t> </a:t>
            </a:r>
            <a:r>
              <a:rPr sz="3300" spc="-30" baseline="-44191" dirty="0">
                <a:latin typeface="Times New Roman"/>
                <a:cs typeface="Times New Roman"/>
              </a:rPr>
              <a:t>cos</a:t>
            </a:r>
            <a:r>
              <a:rPr sz="3450" spc="-30" baseline="-42270" dirty="0">
                <a:latin typeface="Symbol"/>
                <a:cs typeface="Symbol"/>
              </a:rPr>
              <a:t></a:t>
            </a:r>
            <a:r>
              <a:rPr sz="3450" baseline="-4227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(W/m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sr)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44424" y="2729483"/>
            <a:ext cx="2731135" cy="1395095"/>
            <a:chOff x="344424" y="2729483"/>
            <a:chExt cx="2731135" cy="139509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24" y="2729483"/>
              <a:ext cx="2731008" cy="13945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496" y="2924555"/>
              <a:ext cx="2161032" cy="824484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24300" y="2709672"/>
            <a:ext cx="1645920" cy="120395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07891" y="5157215"/>
            <a:ext cx="2016252" cy="137464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43941" y="626109"/>
            <a:ext cx="8618855" cy="2783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0" dirty="0">
                <a:latin typeface="Constantia"/>
                <a:cs typeface="Constantia"/>
              </a:rPr>
              <a:t>Intensidad-radiancia</a:t>
            </a:r>
            <a:endParaRPr sz="2000">
              <a:latin typeface="Constantia"/>
              <a:cs typeface="Constantia"/>
            </a:endParaRPr>
          </a:p>
          <a:p>
            <a:pPr marL="242570" marR="5080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Constantia"/>
                <a:cs typeface="Constantia"/>
              </a:rPr>
              <a:t>Dado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carácter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direccional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procesos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radiativos,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introducen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nuevas magnitudes: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00">
              <a:latin typeface="Constantia"/>
              <a:cs typeface="Constantia"/>
            </a:endParaRPr>
          </a:p>
          <a:p>
            <a:pPr marL="499745" indent="-257175">
              <a:lnSpc>
                <a:spcPct val="100000"/>
              </a:lnSpc>
              <a:buFont typeface="Wingdings"/>
              <a:buChar char=""/>
              <a:tabLst>
                <a:tab pos="499745" algn="l"/>
                <a:tab pos="1876425" algn="l"/>
                <a:tab pos="2984500" algn="l"/>
                <a:tab pos="3516629" algn="l"/>
                <a:tab pos="4179570" algn="l"/>
                <a:tab pos="5129530" algn="l"/>
              </a:tabLst>
            </a:pPr>
            <a:r>
              <a:rPr sz="1800" b="1" spc="-10" dirty="0">
                <a:solidFill>
                  <a:srgbClr val="CC3300"/>
                </a:solidFill>
                <a:latin typeface="Constantia"/>
                <a:cs typeface="Constantia"/>
              </a:rPr>
              <a:t>Intensidad</a:t>
            </a: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	</a:t>
            </a:r>
            <a:r>
              <a:rPr sz="1800" b="1" spc="-10" dirty="0">
                <a:solidFill>
                  <a:srgbClr val="CC3300"/>
                </a:solidFill>
                <a:latin typeface="Constantia"/>
                <a:cs typeface="Constantia"/>
              </a:rPr>
              <a:t>radiante</a:t>
            </a: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	</a:t>
            </a:r>
            <a:r>
              <a:rPr sz="1800" b="1" spc="-20" dirty="0">
                <a:solidFill>
                  <a:srgbClr val="CC3300"/>
                </a:solidFill>
                <a:latin typeface="Constantia"/>
                <a:cs typeface="Constantia"/>
              </a:rPr>
              <a:t>(I)</a:t>
            </a:r>
            <a:r>
              <a:rPr sz="1800" b="1" spc="-20" dirty="0">
                <a:latin typeface="Constantia"/>
                <a:cs typeface="Constantia"/>
              </a:rPr>
              <a:t>:</a:t>
            </a:r>
            <a:r>
              <a:rPr sz="1800" b="1" dirty="0">
                <a:latin typeface="Constantia"/>
                <a:cs typeface="Constantia"/>
              </a:rPr>
              <a:t>	</a:t>
            </a:r>
            <a:r>
              <a:rPr sz="1800" spc="-20" dirty="0">
                <a:latin typeface="Constantia"/>
                <a:cs typeface="Constantia"/>
              </a:rPr>
              <a:t>flujo</a:t>
            </a:r>
            <a:r>
              <a:rPr sz="1800" dirty="0">
                <a:latin typeface="Constantia"/>
                <a:cs typeface="Constantia"/>
              </a:rPr>
              <a:t>	</a:t>
            </a:r>
            <a:r>
              <a:rPr sz="1800" spc="-10" dirty="0">
                <a:latin typeface="Constantia"/>
                <a:cs typeface="Constantia"/>
              </a:rPr>
              <a:t>radiado</a:t>
            </a:r>
            <a:r>
              <a:rPr sz="1800" dirty="0">
                <a:latin typeface="Constantia"/>
                <a:cs typeface="Constantia"/>
              </a:rPr>
              <a:t>	</a:t>
            </a:r>
            <a:r>
              <a:rPr sz="1800" spc="-25" dirty="0">
                <a:latin typeface="Constantia"/>
                <a:cs typeface="Constantia"/>
              </a:rPr>
              <a:t>por</a:t>
            </a:r>
            <a:endParaRPr sz="1800">
              <a:latin typeface="Constantia"/>
              <a:cs typeface="Constantia"/>
            </a:endParaRP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tantia"/>
                <a:cs typeface="Constantia"/>
              </a:rPr>
              <a:t>unidad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ángulo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sólido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solidFill>
                  <a:srgbClr val="050EB9"/>
                </a:solidFill>
                <a:latin typeface="Constantia"/>
                <a:cs typeface="Constantia"/>
              </a:rPr>
              <a:t>(FUENTES</a:t>
            </a:r>
            <a:r>
              <a:rPr sz="1800" spc="-65" dirty="0">
                <a:solidFill>
                  <a:srgbClr val="050EB9"/>
                </a:solidFill>
                <a:latin typeface="Constantia"/>
                <a:cs typeface="Constantia"/>
              </a:rPr>
              <a:t> </a:t>
            </a:r>
            <a:r>
              <a:rPr sz="1800" spc="-10" dirty="0">
                <a:solidFill>
                  <a:srgbClr val="050EB9"/>
                </a:solidFill>
                <a:latin typeface="Constantia"/>
                <a:cs typeface="Constantia"/>
              </a:rPr>
              <a:t>PUNTUALES)</a:t>
            </a:r>
            <a:endParaRPr sz="1800">
              <a:latin typeface="Constantia"/>
              <a:cs typeface="Constantia"/>
            </a:endParaRPr>
          </a:p>
          <a:p>
            <a:pPr marR="1311275" algn="r">
              <a:lnSpc>
                <a:spcPct val="100000"/>
              </a:lnSpc>
              <a:spcBef>
                <a:spcPts val="805"/>
              </a:spcBef>
              <a:tabLst>
                <a:tab pos="1149985" algn="l"/>
              </a:tabLst>
            </a:pPr>
            <a:r>
              <a:rPr sz="1425" spc="-15" baseline="2923" dirty="0">
                <a:latin typeface="Times New Roman"/>
                <a:cs typeface="Times New Roman"/>
              </a:rPr>
              <a:t>Radiancia</a:t>
            </a:r>
            <a:r>
              <a:rPr sz="1425" baseline="2923" dirty="0">
                <a:latin typeface="Times New Roman"/>
                <a:cs typeface="Times New Roman"/>
              </a:rPr>
              <a:t>	</a:t>
            </a:r>
            <a:r>
              <a:rPr sz="950" spc="-50" dirty="0">
                <a:latin typeface="Times New Roman"/>
                <a:cs typeface="Times New Roman"/>
              </a:rPr>
              <a:t>z</a:t>
            </a:r>
            <a:endParaRPr sz="950">
              <a:latin typeface="Times New Roman"/>
              <a:cs typeface="Times New Roman"/>
            </a:endParaRPr>
          </a:p>
          <a:p>
            <a:pPr marL="2649855">
              <a:lnSpc>
                <a:spcPct val="100000"/>
              </a:lnSpc>
              <a:spcBef>
                <a:spcPts val="1065"/>
              </a:spcBef>
            </a:pPr>
            <a:r>
              <a:rPr sz="2300" spc="55" dirty="0">
                <a:latin typeface="Times New Roman"/>
                <a:cs typeface="Times New Roman"/>
              </a:rPr>
              <a:t>(W/sr)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16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888" y="1888235"/>
            <a:ext cx="8650605" cy="2155190"/>
            <a:chOff x="246888" y="1888235"/>
            <a:chExt cx="8650605" cy="2155190"/>
          </a:xfrm>
        </p:grpSpPr>
        <p:sp>
          <p:nvSpPr>
            <p:cNvPr id="3" name="object 3"/>
            <p:cNvSpPr/>
            <p:nvPr/>
          </p:nvSpPr>
          <p:spPr>
            <a:xfrm>
              <a:off x="251460" y="1892807"/>
              <a:ext cx="8641080" cy="2146300"/>
            </a:xfrm>
            <a:custGeom>
              <a:avLst/>
              <a:gdLst/>
              <a:ahLst/>
              <a:cxnLst/>
              <a:rect l="l" t="t" r="r" b="b"/>
              <a:pathLst>
                <a:path w="8641080" h="2146300">
                  <a:moveTo>
                    <a:pt x="8283448" y="0"/>
                  </a:moveTo>
                  <a:lnTo>
                    <a:pt x="357632" y="0"/>
                  </a:lnTo>
                  <a:lnTo>
                    <a:pt x="309104" y="3265"/>
                  </a:lnTo>
                  <a:lnTo>
                    <a:pt x="262560" y="12777"/>
                  </a:lnTo>
                  <a:lnTo>
                    <a:pt x="218427" y="28108"/>
                  </a:lnTo>
                  <a:lnTo>
                    <a:pt x="177130" y="48833"/>
                  </a:lnTo>
                  <a:lnTo>
                    <a:pt x="139095" y="74526"/>
                  </a:lnTo>
                  <a:lnTo>
                    <a:pt x="104749" y="104759"/>
                  </a:lnTo>
                  <a:lnTo>
                    <a:pt x="74518" y="139106"/>
                  </a:lnTo>
                  <a:lnTo>
                    <a:pt x="48828" y="177141"/>
                  </a:lnTo>
                  <a:lnTo>
                    <a:pt x="28105" y="218438"/>
                  </a:lnTo>
                  <a:lnTo>
                    <a:pt x="12775" y="262569"/>
                  </a:lnTo>
                  <a:lnTo>
                    <a:pt x="3264" y="309109"/>
                  </a:lnTo>
                  <a:lnTo>
                    <a:pt x="0" y="357631"/>
                  </a:lnTo>
                  <a:lnTo>
                    <a:pt x="0" y="1788159"/>
                  </a:lnTo>
                  <a:lnTo>
                    <a:pt x="3264" y="1836682"/>
                  </a:lnTo>
                  <a:lnTo>
                    <a:pt x="12775" y="1883222"/>
                  </a:lnTo>
                  <a:lnTo>
                    <a:pt x="28105" y="1927353"/>
                  </a:lnTo>
                  <a:lnTo>
                    <a:pt x="48828" y="1968650"/>
                  </a:lnTo>
                  <a:lnTo>
                    <a:pt x="74518" y="2006685"/>
                  </a:lnTo>
                  <a:lnTo>
                    <a:pt x="104749" y="2041032"/>
                  </a:lnTo>
                  <a:lnTo>
                    <a:pt x="139095" y="2071265"/>
                  </a:lnTo>
                  <a:lnTo>
                    <a:pt x="177130" y="2096958"/>
                  </a:lnTo>
                  <a:lnTo>
                    <a:pt x="218427" y="2117683"/>
                  </a:lnTo>
                  <a:lnTo>
                    <a:pt x="262560" y="2133014"/>
                  </a:lnTo>
                  <a:lnTo>
                    <a:pt x="309104" y="2142526"/>
                  </a:lnTo>
                  <a:lnTo>
                    <a:pt x="357632" y="2145791"/>
                  </a:lnTo>
                  <a:lnTo>
                    <a:pt x="8283448" y="2145791"/>
                  </a:lnTo>
                  <a:lnTo>
                    <a:pt x="8331970" y="2142526"/>
                  </a:lnTo>
                  <a:lnTo>
                    <a:pt x="8378510" y="2133014"/>
                  </a:lnTo>
                  <a:lnTo>
                    <a:pt x="8422641" y="2117683"/>
                  </a:lnTo>
                  <a:lnTo>
                    <a:pt x="8463938" y="2096958"/>
                  </a:lnTo>
                  <a:lnTo>
                    <a:pt x="8501973" y="2071265"/>
                  </a:lnTo>
                  <a:lnTo>
                    <a:pt x="8536320" y="2041032"/>
                  </a:lnTo>
                  <a:lnTo>
                    <a:pt x="8566553" y="2006685"/>
                  </a:lnTo>
                  <a:lnTo>
                    <a:pt x="8592246" y="1968650"/>
                  </a:lnTo>
                  <a:lnTo>
                    <a:pt x="8612971" y="1927353"/>
                  </a:lnTo>
                  <a:lnTo>
                    <a:pt x="8628302" y="1883222"/>
                  </a:lnTo>
                  <a:lnTo>
                    <a:pt x="8637814" y="1836682"/>
                  </a:lnTo>
                  <a:lnTo>
                    <a:pt x="8641080" y="1788159"/>
                  </a:lnTo>
                  <a:lnTo>
                    <a:pt x="8641080" y="357631"/>
                  </a:lnTo>
                  <a:lnTo>
                    <a:pt x="8637814" y="309109"/>
                  </a:lnTo>
                  <a:lnTo>
                    <a:pt x="8628302" y="262569"/>
                  </a:lnTo>
                  <a:lnTo>
                    <a:pt x="8612971" y="218438"/>
                  </a:lnTo>
                  <a:lnTo>
                    <a:pt x="8592246" y="177141"/>
                  </a:lnTo>
                  <a:lnTo>
                    <a:pt x="8566553" y="139106"/>
                  </a:lnTo>
                  <a:lnTo>
                    <a:pt x="8536320" y="104759"/>
                  </a:lnTo>
                  <a:lnTo>
                    <a:pt x="8501973" y="74526"/>
                  </a:lnTo>
                  <a:lnTo>
                    <a:pt x="8463938" y="48833"/>
                  </a:lnTo>
                  <a:lnTo>
                    <a:pt x="8422641" y="28108"/>
                  </a:lnTo>
                  <a:lnTo>
                    <a:pt x="8378510" y="12777"/>
                  </a:lnTo>
                  <a:lnTo>
                    <a:pt x="8331970" y="3265"/>
                  </a:lnTo>
                  <a:lnTo>
                    <a:pt x="8283448" y="0"/>
                  </a:lnTo>
                  <a:close/>
                </a:path>
              </a:pathLst>
            </a:custGeom>
            <a:solidFill>
              <a:srgbClr val="CAEA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460" y="1892807"/>
              <a:ext cx="8641080" cy="2146300"/>
            </a:xfrm>
            <a:custGeom>
              <a:avLst/>
              <a:gdLst/>
              <a:ahLst/>
              <a:cxnLst/>
              <a:rect l="l" t="t" r="r" b="b"/>
              <a:pathLst>
                <a:path w="8641080" h="2146300">
                  <a:moveTo>
                    <a:pt x="0" y="357631"/>
                  </a:moveTo>
                  <a:lnTo>
                    <a:pt x="3264" y="309109"/>
                  </a:lnTo>
                  <a:lnTo>
                    <a:pt x="12775" y="262569"/>
                  </a:lnTo>
                  <a:lnTo>
                    <a:pt x="28105" y="218438"/>
                  </a:lnTo>
                  <a:lnTo>
                    <a:pt x="48828" y="177141"/>
                  </a:lnTo>
                  <a:lnTo>
                    <a:pt x="74518" y="139106"/>
                  </a:lnTo>
                  <a:lnTo>
                    <a:pt x="104749" y="104759"/>
                  </a:lnTo>
                  <a:lnTo>
                    <a:pt x="139095" y="74526"/>
                  </a:lnTo>
                  <a:lnTo>
                    <a:pt x="177130" y="48833"/>
                  </a:lnTo>
                  <a:lnTo>
                    <a:pt x="218427" y="28108"/>
                  </a:lnTo>
                  <a:lnTo>
                    <a:pt x="262560" y="12777"/>
                  </a:lnTo>
                  <a:lnTo>
                    <a:pt x="309104" y="3265"/>
                  </a:lnTo>
                  <a:lnTo>
                    <a:pt x="357632" y="0"/>
                  </a:lnTo>
                  <a:lnTo>
                    <a:pt x="8283448" y="0"/>
                  </a:lnTo>
                  <a:lnTo>
                    <a:pt x="8331970" y="3265"/>
                  </a:lnTo>
                  <a:lnTo>
                    <a:pt x="8378510" y="12777"/>
                  </a:lnTo>
                  <a:lnTo>
                    <a:pt x="8422641" y="28108"/>
                  </a:lnTo>
                  <a:lnTo>
                    <a:pt x="8463938" y="48833"/>
                  </a:lnTo>
                  <a:lnTo>
                    <a:pt x="8501973" y="74526"/>
                  </a:lnTo>
                  <a:lnTo>
                    <a:pt x="8536320" y="104759"/>
                  </a:lnTo>
                  <a:lnTo>
                    <a:pt x="8566553" y="139106"/>
                  </a:lnTo>
                  <a:lnTo>
                    <a:pt x="8592246" y="177141"/>
                  </a:lnTo>
                  <a:lnTo>
                    <a:pt x="8612971" y="218438"/>
                  </a:lnTo>
                  <a:lnTo>
                    <a:pt x="8628302" y="262569"/>
                  </a:lnTo>
                  <a:lnTo>
                    <a:pt x="8637814" y="309109"/>
                  </a:lnTo>
                  <a:lnTo>
                    <a:pt x="8641080" y="357631"/>
                  </a:lnTo>
                  <a:lnTo>
                    <a:pt x="8641080" y="1788159"/>
                  </a:lnTo>
                  <a:lnTo>
                    <a:pt x="8637814" y="1836682"/>
                  </a:lnTo>
                  <a:lnTo>
                    <a:pt x="8628302" y="1883222"/>
                  </a:lnTo>
                  <a:lnTo>
                    <a:pt x="8612971" y="1927353"/>
                  </a:lnTo>
                  <a:lnTo>
                    <a:pt x="8592246" y="1968650"/>
                  </a:lnTo>
                  <a:lnTo>
                    <a:pt x="8566553" y="2006685"/>
                  </a:lnTo>
                  <a:lnTo>
                    <a:pt x="8536320" y="2041032"/>
                  </a:lnTo>
                  <a:lnTo>
                    <a:pt x="8501973" y="2071265"/>
                  </a:lnTo>
                  <a:lnTo>
                    <a:pt x="8463938" y="2096958"/>
                  </a:lnTo>
                  <a:lnTo>
                    <a:pt x="8422641" y="2117683"/>
                  </a:lnTo>
                  <a:lnTo>
                    <a:pt x="8378510" y="2133014"/>
                  </a:lnTo>
                  <a:lnTo>
                    <a:pt x="8331970" y="2142526"/>
                  </a:lnTo>
                  <a:lnTo>
                    <a:pt x="8283448" y="2145791"/>
                  </a:lnTo>
                  <a:lnTo>
                    <a:pt x="357632" y="2145791"/>
                  </a:lnTo>
                  <a:lnTo>
                    <a:pt x="309104" y="2142526"/>
                  </a:lnTo>
                  <a:lnTo>
                    <a:pt x="262560" y="2133014"/>
                  </a:lnTo>
                  <a:lnTo>
                    <a:pt x="218427" y="2117683"/>
                  </a:lnTo>
                  <a:lnTo>
                    <a:pt x="177130" y="2096958"/>
                  </a:lnTo>
                  <a:lnTo>
                    <a:pt x="139095" y="2071265"/>
                  </a:lnTo>
                  <a:lnTo>
                    <a:pt x="104749" y="2041032"/>
                  </a:lnTo>
                  <a:lnTo>
                    <a:pt x="74518" y="2006685"/>
                  </a:lnTo>
                  <a:lnTo>
                    <a:pt x="48828" y="1968650"/>
                  </a:lnTo>
                  <a:lnTo>
                    <a:pt x="28105" y="1927353"/>
                  </a:lnTo>
                  <a:lnTo>
                    <a:pt x="12775" y="1883222"/>
                  </a:lnTo>
                  <a:lnTo>
                    <a:pt x="3264" y="1836682"/>
                  </a:lnTo>
                  <a:lnTo>
                    <a:pt x="0" y="1788159"/>
                  </a:lnTo>
                  <a:lnTo>
                    <a:pt x="0" y="3576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175" y="3520567"/>
              <a:ext cx="1338580" cy="12700"/>
            </a:xfrm>
            <a:custGeom>
              <a:avLst/>
              <a:gdLst/>
              <a:ahLst/>
              <a:cxnLst/>
              <a:rect l="l" t="t" r="r" b="b"/>
              <a:pathLst>
                <a:path w="1338580" h="12700">
                  <a:moveTo>
                    <a:pt x="1338071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38071" y="12191"/>
                  </a:lnTo>
                  <a:lnTo>
                    <a:pt x="1338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6951" y="2014855"/>
            <a:ext cx="835787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onstantia"/>
                <a:cs typeface="Constantia"/>
              </a:rPr>
              <a:t>Todas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magnitudes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anteriores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dependen,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normalmente,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longitud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onda,</a:t>
            </a:r>
            <a:r>
              <a:rPr sz="2000" spc="3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λ,</a:t>
            </a:r>
            <a:r>
              <a:rPr sz="2000" spc="3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2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</a:t>
            </a:r>
            <a:r>
              <a:rPr sz="2000" spc="2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2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deben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entenderse</a:t>
            </a:r>
            <a:r>
              <a:rPr sz="2000" spc="2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como</a:t>
            </a:r>
            <a:r>
              <a:rPr sz="2000" spc="28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cantidades</a:t>
            </a:r>
            <a:r>
              <a:rPr sz="2000" b="1" spc="31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radiométricas </a:t>
            </a:r>
            <a:r>
              <a:rPr sz="2000" b="1" dirty="0">
                <a:latin typeface="Constantia"/>
                <a:cs typeface="Constantia"/>
              </a:rPr>
              <a:t>espectrales.</a:t>
            </a:r>
            <a:r>
              <a:rPr sz="2000" b="1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Así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ejemplo,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caso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particular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radiancia,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mide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sensor,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hablaríamos de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radiancia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espectral,</a:t>
            </a:r>
            <a:r>
              <a:rPr sz="2000" b="1" u="sng" spc="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</a:t>
            </a:r>
            <a:r>
              <a:rPr sz="1950" b="1" u="sng" baseline="-21367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λ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 </a:t>
            </a:r>
            <a:r>
              <a:rPr sz="2000" spc="-10" dirty="0">
                <a:latin typeface="Constantia"/>
                <a:cs typeface="Constantia"/>
              </a:rPr>
              <a:t>unidades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b="1" dirty="0">
                <a:latin typeface="Constantia"/>
                <a:cs typeface="Constantia"/>
              </a:rPr>
              <a:t>W/m</a:t>
            </a:r>
            <a:r>
              <a:rPr sz="1950" b="1" baseline="25641" dirty="0">
                <a:latin typeface="Constantia"/>
                <a:cs typeface="Constantia"/>
              </a:rPr>
              <a:t>2</a:t>
            </a:r>
            <a:r>
              <a:rPr sz="2000" b="1" dirty="0">
                <a:latin typeface="Constantia"/>
                <a:cs typeface="Constantia"/>
              </a:rPr>
              <a:t>sr</a:t>
            </a:r>
            <a:r>
              <a:rPr sz="2000" b="1" spc="-125" dirty="0">
                <a:latin typeface="Constantia"/>
                <a:cs typeface="Constantia"/>
              </a:rPr>
              <a:t> </a:t>
            </a:r>
            <a:r>
              <a:rPr sz="2000" b="1" spc="-20" dirty="0">
                <a:latin typeface="Constantia"/>
                <a:cs typeface="Constantia"/>
              </a:rPr>
              <a:t>μm</a:t>
            </a:r>
            <a:r>
              <a:rPr sz="2000" spc="-20" dirty="0">
                <a:latin typeface="Constantia"/>
                <a:cs typeface="Constantia"/>
              </a:rPr>
              <a:t>).</a:t>
            </a:r>
            <a:endParaRPr sz="2000">
              <a:latin typeface="Constantia"/>
              <a:cs typeface="Constantia"/>
            </a:endParaRPr>
          </a:p>
          <a:p>
            <a:pPr marL="50800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sensores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miden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radiancia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espectral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cada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banda.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17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838168"/>
            <a:ext cx="8949068" cy="51816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626109"/>
            <a:ext cx="38373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Constantia"/>
                <a:cs typeface="Constantia"/>
              </a:rPr>
              <a:t>Tabla</a:t>
            </a:r>
            <a:r>
              <a:rPr sz="2000" b="1" spc="-11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de</a:t>
            </a:r>
            <a:r>
              <a:rPr sz="2000" b="1" spc="-8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unidades</a:t>
            </a:r>
            <a:r>
              <a:rPr sz="2000" b="1" spc="-120" dirty="0">
                <a:latin typeface="Constantia"/>
                <a:cs typeface="Constantia"/>
              </a:rPr>
              <a:t> </a:t>
            </a:r>
            <a:r>
              <a:rPr sz="2000" b="1" spc="-20" dirty="0">
                <a:latin typeface="Constantia"/>
                <a:cs typeface="Constantia"/>
              </a:rPr>
              <a:t>para</a:t>
            </a:r>
            <a:r>
              <a:rPr sz="2000" b="1" spc="-6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recordar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18</a:t>
            </a:fld>
            <a:endParaRPr sz="1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4228" y="5593486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Fuente:</a:t>
            </a:r>
            <a:r>
              <a:rPr sz="1800" i="1" spc="-7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Chuvieco,</a:t>
            </a:r>
            <a:r>
              <a:rPr sz="1800" i="1" spc="-85" dirty="0">
                <a:latin typeface="Constantia"/>
                <a:cs typeface="Constantia"/>
              </a:rPr>
              <a:t> </a:t>
            </a:r>
            <a:r>
              <a:rPr sz="1800" i="1" spc="-20" dirty="0">
                <a:latin typeface="Constantia"/>
                <a:cs typeface="Constantia"/>
              </a:rPr>
              <a:t>2008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923" y="1767839"/>
            <a:ext cx="4124325" cy="1838325"/>
            <a:chOff x="534923" y="1767839"/>
            <a:chExt cx="4124325" cy="1838325"/>
          </a:xfrm>
        </p:grpSpPr>
        <p:sp>
          <p:nvSpPr>
            <p:cNvPr id="3" name="object 3"/>
            <p:cNvSpPr/>
            <p:nvPr/>
          </p:nvSpPr>
          <p:spPr>
            <a:xfrm>
              <a:off x="539495" y="1772411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41148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4114800" y="18288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9495" y="1772411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0" y="1828800"/>
                  </a:moveTo>
                  <a:lnTo>
                    <a:pt x="4114800" y="1828800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3357" y="2212085"/>
              <a:ext cx="609600" cy="99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83357" y="2212085"/>
              <a:ext cx="609600" cy="990600"/>
            </a:xfrm>
            <a:custGeom>
              <a:avLst/>
              <a:gdLst/>
              <a:ahLst/>
              <a:cxnLst/>
              <a:rect l="l" t="t" r="r" b="b"/>
              <a:pathLst>
                <a:path w="609600" h="990600">
                  <a:moveTo>
                    <a:pt x="0" y="990600"/>
                  </a:moveTo>
                  <a:lnTo>
                    <a:pt x="609600" y="990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9358" y="2211323"/>
              <a:ext cx="2742565" cy="496570"/>
            </a:xfrm>
            <a:custGeom>
              <a:avLst/>
              <a:gdLst/>
              <a:ahLst/>
              <a:cxnLst/>
              <a:rect l="l" t="t" r="r" b="b"/>
              <a:pathLst>
                <a:path w="2742565" h="496569">
                  <a:moveTo>
                    <a:pt x="1580388" y="453644"/>
                  </a:moveTo>
                  <a:lnTo>
                    <a:pt x="1577594" y="450850"/>
                  </a:lnTo>
                  <a:lnTo>
                    <a:pt x="1570609" y="450850"/>
                  </a:lnTo>
                  <a:lnTo>
                    <a:pt x="1567688" y="453644"/>
                  </a:lnTo>
                  <a:lnTo>
                    <a:pt x="1567688" y="460756"/>
                  </a:lnTo>
                  <a:lnTo>
                    <a:pt x="1570609" y="463550"/>
                  </a:lnTo>
                  <a:lnTo>
                    <a:pt x="1577594" y="463550"/>
                  </a:lnTo>
                  <a:lnTo>
                    <a:pt x="1580388" y="460756"/>
                  </a:lnTo>
                  <a:lnTo>
                    <a:pt x="1580388" y="453644"/>
                  </a:lnTo>
                  <a:close/>
                </a:path>
                <a:path w="2742565" h="496569">
                  <a:moveTo>
                    <a:pt x="1605788" y="453644"/>
                  </a:moveTo>
                  <a:lnTo>
                    <a:pt x="1602994" y="450850"/>
                  </a:lnTo>
                  <a:lnTo>
                    <a:pt x="1596009" y="450850"/>
                  </a:lnTo>
                  <a:lnTo>
                    <a:pt x="1593088" y="453644"/>
                  </a:lnTo>
                  <a:lnTo>
                    <a:pt x="1593088" y="460756"/>
                  </a:lnTo>
                  <a:lnTo>
                    <a:pt x="1596009" y="463550"/>
                  </a:lnTo>
                  <a:lnTo>
                    <a:pt x="1602994" y="463550"/>
                  </a:lnTo>
                  <a:lnTo>
                    <a:pt x="1605788" y="460756"/>
                  </a:lnTo>
                  <a:lnTo>
                    <a:pt x="1605788" y="453644"/>
                  </a:lnTo>
                  <a:close/>
                </a:path>
                <a:path w="2742565" h="496569">
                  <a:moveTo>
                    <a:pt x="1631188" y="453644"/>
                  </a:moveTo>
                  <a:lnTo>
                    <a:pt x="1628394" y="450850"/>
                  </a:lnTo>
                  <a:lnTo>
                    <a:pt x="1621409" y="450850"/>
                  </a:lnTo>
                  <a:lnTo>
                    <a:pt x="1618488" y="453644"/>
                  </a:lnTo>
                  <a:lnTo>
                    <a:pt x="1618488" y="460756"/>
                  </a:lnTo>
                  <a:lnTo>
                    <a:pt x="1621409" y="463550"/>
                  </a:lnTo>
                  <a:lnTo>
                    <a:pt x="1628394" y="463550"/>
                  </a:lnTo>
                  <a:lnTo>
                    <a:pt x="1631188" y="460756"/>
                  </a:lnTo>
                  <a:lnTo>
                    <a:pt x="1631188" y="453644"/>
                  </a:lnTo>
                  <a:close/>
                </a:path>
                <a:path w="2742565" h="496569">
                  <a:moveTo>
                    <a:pt x="1656715" y="453644"/>
                  </a:moveTo>
                  <a:lnTo>
                    <a:pt x="1653794" y="450850"/>
                  </a:lnTo>
                  <a:lnTo>
                    <a:pt x="1646809" y="450850"/>
                  </a:lnTo>
                  <a:lnTo>
                    <a:pt x="1643888" y="453644"/>
                  </a:lnTo>
                  <a:lnTo>
                    <a:pt x="1643888" y="460756"/>
                  </a:lnTo>
                  <a:lnTo>
                    <a:pt x="1646809" y="463550"/>
                  </a:lnTo>
                  <a:lnTo>
                    <a:pt x="1653794" y="463550"/>
                  </a:lnTo>
                  <a:lnTo>
                    <a:pt x="1656715" y="460756"/>
                  </a:lnTo>
                  <a:lnTo>
                    <a:pt x="1656715" y="453644"/>
                  </a:lnTo>
                  <a:close/>
                </a:path>
                <a:path w="2742565" h="496569">
                  <a:moveTo>
                    <a:pt x="1682115" y="453644"/>
                  </a:moveTo>
                  <a:lnTo>
                    <a:pt x="1679194" y="450850"/>
                  </a:lnTo>
                  <a:lnTo>
                    <a:pt x="1672209" y="450850"/>
                  </a:lnTo>
                  <a:lnTo>
                    <a:pt x="1669415" y="453644"/>
                  </a:lnTo>
                  <a:lnTo>
                    <a:pt x="1669415" y="460756"/>
                  </a:lnTo>
                  <a:lnTo>
                    <a:pt x="1672209" y="463550"/>
                  </a:lnTo>
                  <a:lnTo>
                    <a:pt x="1679194" y="463550"/>
                  </a:lnTo>
                  <a:lnTo>
                    <a:pt x="1682115" y="460756"/>
                  </a:lnTo>
                  <a:lnTo>
                    <a:pt x="1682115" y="453644"/>
                  </a:lnTo>
                  <a:close/>
                </a:path>
                <a:path w="2742565" h="496569">
                  <a:moveTo>
                    <a:pt x="1707515" y="453644"/>
                  </a:moveTo>
                  <a:lnTo>
                    <a:pt x="1704594" y="450850"/>
                  </a:lnTo>
                  <a:lnTo>
                    <a:pt x="1697609" y="450850"/>
                  </a:lnTo>
                  <a:lnTo>
                    <a:pt x="1694815" y="453644"/>
                  </a:lnTo>
                  <a:lnTo>
                    <a:pt x="1694815" y="460756"/>
                  </a:lnTo>
                  <a:lnTo>
                    <a:pt x="1697609" y="463550"/>
                  </a:lnTo>
                  <a:lnTo>
                    <a:pt x="1704594" y="463550"/>
                  </a:lnTo>
                  <a:lnTo>
                    <a:pt x="1707515" y="460756"/>
                  </a:lnTo>
                  <a:lnTo>
                    <a:pt x="1707515" y="453644"/>
                  </a:lnTo>
                  <a:close/>
                </a:path>
                <a:path w="2742565" h="496569">
                  <a:moveTo>
                    <a:pt x="1732915" y="453644"/>
                  </a:moveTo>
                  <a:lnTo>
                    <a:pt x="1730121" y="450850"/>
                  </a:lnTo>
                  <a:lnTo>
                    <a:pt x="1723009" y="450850"/>
                  </a:lnTo>
                  <a:lnTo>
                    <a:pt x="1720215" y="453644"/>
                  </a:lnTo>
                  <a:lnTo>
                    <a:pt x="1720215" y="460756"/>
                  </a:lnTo>
                  <a:lnTo>
                    <a:pt x="1723009" y="463550"/>
                  </a:lnTo>
                  <a:lnTo>
                    <a:pt x="1730121" y="463550"/>
                  </a:lnTo>
                  <a:lnTo>
                    <a:pt x="1732915" y="460756"/>
                  </a:lnTo>
                  <a:lnTo>
                    <a:pt x="1732915" y="453644"/>
                  </a:lnTo>
                  <a:close/>
                </a:path>
                <a:path w="2742565" h="496569">
                  <a:moveTo>
                    <a:pt x="1758315" y="453644"/>
                  </a:moveTo>
                  <a:lnTo>
                    <a:pt x="1755521" y="450850"/>
                  </a:lnTo>
                  <a:lnTo>
                    <a:pt x="1748409" y="450850"/>
                  </a:lnTo>
                  <a:lnTo>
                    <a:pt x="1745615" y="453644"/>
                  </a:lnTo>
                  <a:lnTo>
                    <a:pt x="1745615" y="460756"/>
                  </a:lnTo>
                  <a:lnTo>
                    <a:pt x="1748409" y="463550"/>
                  </a:lnTo>
                  <a:lnTo>
                    <a:pt x="1755521" y="463550"/>
                  </a:lnTo>
                  <a:lnTo>
                    <a:pt x="1758315" y="460756"/>
                  </a:lnTo>
                  <a:lnTo>
                    <a:pt x="1758315" y="453644"/>
                  </a:lnTo>
                  <a:close/>
                </a:path>
                <a:path w="2742565" h="496569">
                  <a:moveTo>
                    <a:pt x="1783715" y="453644"/>
                  </a:moveTo>
                  <a:lnTo>
                    <a:pt x="1780921" y="450850"/>
                  </a:lnTo>
                  <a:lnTo>
                    <a:pt x="1773809" y="450850"/>
                  </a:lnTo>
                  <a:lnTo>
                    <a:pt x="1771015" y="453644"/>
                  </a:lnTo>
                  <a:lnTo>
                    <a:pt x="1771015" y="460756"/>
                  </a:lnTo>
                  <a:lnTo>
                    <a:pt x="1773809" y="463550"/>
                  </a:lnTo>
                  <a:lnTo>
                    <a:pt x="1780921" y="463550"/>
                  </a:lnTo>
                  <a:lnTo>
                    <a:pt x="1783715" y="460756"/>
                  </a:lnTo>
                  <a:lnTo>
                    <a:pt x="1783715" y="453644"/>
                  </a:lnTo>
                  <a:close/>
                </a:path>
                <a:path w="2742565" h="496569">
                  <a:moveTo>
                    <a:pt x="1809115" y="453644"/>
                  </a:moveTo>
                  <a:lnTo>
                    <a:pt x="1806321" y="450850"/>
                  </a:lnTo>
                  <a:lnTo>
                    <a:pt x="1799209" y="450850"/>
                  </a:lnTo>
                  <a:lnTo>
                    <a:pt x="1796415" y="453644"/>
                  </a:lnTo>
                  <a:lnTo>
                    <a:pt x="1796415" y="460756"/>
                  </a:lnTo>
                  <a:lnTo>
                    <a:pt x="1799209" y="463550"/>
                  </a:lnTo>
                  <a:lnTo>
                    <a:pt x="1806321" y="463550"/>
                  </a:lnTo>
                  <a:lnTo>
                    <a:pt x="1809115" y="460756"/>
                  </a:lnTo>
                  <a:lnTo>
                    <a:pt x="1809115" y="453644"/>
                  </a:lnTo>
                  <a:close/>
                </a:path>
                <a:path w="2742565" h="496569">
                  <a:moveTo>
                    <a:pt x="1828038" y="304800"/>
                  </a:moveTo>
                  <a:lnTo>
                    <a:pt x="1742821" y="304800"/>
                  </a:lnTo>
                  <a:lnTo>
                    <a:pt x="1757032" y="333197"/>
                  </a:lnTo>
                  <a:lnTo>
                    <a:pt x="1523885" y="449770"/>
                  </a:lnTo>
                  <a:lnTo>
                    <a:pt x="978395" y="40640"/>
                  </a:lnTo>
                  <a:lnTo>
                    <a:pt x="984110" y="33020"/>
                  </a:lnTo>
                  <a:lnTo>
                    <a:pt x="997458" y="15240"/>
                  </a:lnTo>
                  <a:lnTo>
                    <a:pt x="913638" y="0"/>
                  </a:lnTo>
                  <a:lnTo>
                    <a:pt x="951738" y="76200"/>
                  </a:lnTo>
                  <a:lnTo>
                    <a:pt x="970788" y="50800"/>
                  </a:lnTo>
                  <a:lnTo>
                    <a:pt x="1493024" y="442493"/>
                  </a:lnTo>
                  <a:lnTo>
                    <a:pt x="1447800" y="419862"/>
                  </a:lnTo>
                  <a:lnTo>
                    <a:pt x="1447800" y="448056"/>
                  </a:lnTo>
                  <a:lnTo>
                    <a:pt x="0" y="448056"/>
                  </a:lnTo>
                  <a:lnTo>
                    <a:pt x="0" y="467868"/>
                  </a:lnTo>
                  <a:lnTo>
                    <a:pt x="1447800" y="467868"/>
                  </a:lnTo>
                  <a:lnTo>
                    <a:pt x="1447800" y="496062"/>
                  </a:lnTo>
                  <a:lnTo>
                    <a:pt x="1504188" y="467868"/>
                  </a:lnTo>
                  <a:lnTo>
                    <a:pt x="1517396" y="461264"/>
                  </a:lnTo>
                  <a:lnTo>
                    <a:pt x="1519682" y="463550"/>
                  </a:lnTo>
                  <a:lnTo>
                    <a:pt x="1526794" y="463550"/>
                  </a:lnTo>
                  <a:lnTo>
                    <a:pt x="1528826" y="461518"/>
                  </a:lnTo>
                  <a:lnTo>
                    <a:pt x="1542288" y="454787"/>
                  </a:lnTo>
                  <a:lnTo>
                    <a:pt x="1542288" y="460756"/>
                  </a:lnTo>
                  <a:lnTo>
                    <a:pt x="1545082" y="463550"/>
                  </a:lnTo>
                  <a:lnTo>
                    <a:pt x="1552194" y="463550"/>
                  </a:lnTo>
                  <a:lnTo>
                    <a:pt x="1554988" y="460756"/>
                  </a:lnTo>
                  <a:lnTo>
                    <a:pt x="1554988" y="453644"/>
                  </a:lnTo>
                  <a:lnTo>
                    <a:pt x="1552194" y="450850"/>
                  </a:lnTo>
                  <a:lnTo>
                    <a:pt x="1550149" y="450850"/>
                  </a:lnTo>
                  <a:lnTo>
                    <a:pt x="1762709" y="344525"/>
                  </a:lnTo>
                  <a:lnTo>
                    <a:pt x="1776984" y="372999"/>
                  </a:lnTo>
                  <a:lnTo>
                    <a:pt x="1811020" y="327533"/>
                  </a:lnTo>
                  <a:lnTo>
                    <a:pt x="1828038" y="304800"/>
                  </a:lnTo>
                  <a:close/>
                </a:path>
                <a:path w="2742565" h="496569">
                  <a:moveTo>
                    <a:pt x="1834515" y="453644"/>
                  </a:moveTo>
                  <a:lnTo>
                    <a:pt x="1831721" y="450850"/>
                  </a:lnTo>
                  <a:lnTo>
                    <a:pt x="1824736" y="450850"/>
                  </a:lnTo>
                  <a:lnTo>
                    <a:pt x="1821815" y="453644"/>
                  </a:lnTo>
                  <a:lnTo>
                    <a:pt x="1821815" y="460756"/>
                  </a:lnTo>
                  <a:lnTo>
                    <a:pt x="1824736" y="463550"/>
                  </a:lnTo>
                  <a:lnTo>
                    <a:pt x="1831721" y="463550"/>
                  </a:lnTo>
                  <a:lnTo>
                    <a:pt x="1834515" y="460756"/>
                  </a:lnTo>
                  <a:lnTo>
                    <a:pt x="1834515" y="453644"/>
                  </a:lnTo>
                  <a:close/>
                </a:path>
                <a:path w="2742565" h="496569">
                  <a:moveTo>
                    <a:pt x="1859915" y="453644"/>
                  </a:moveTo>
                  <a:lnTo>
                    <a:pt x="1857121" y="450850"/>
                  </a:lnTo>
                  <a:lnTo>
                    <a:pt x="1850136" y="450850"/>
                  </a:lnTo>
                  <a:lnTo>
                    <a:pt x="1847215" y="453644"/>
                  </a:lnTo>
                  <a:lnTo>
                    <a:pt x="1847215" y="460756"/>
                  </a:lnTo>
                  <a:lnTo>
                    <a:pt x="1850136" y="463550"/>
                  </a:lnTo>
                  <a:lnTo>
                    <a:pt x="1857121" y="463550"/>
                  </a:lnTo>
                  <a:lnTo>
                    <a:pt x="1859915" y="460756"/>
                  </a:lnTo>
                  <a:lnTo>
                    <a:pt x="1859915" y="453644"/>
                  </a:lnTo>
                  <a:close/>
                </a:path>
                <a:path w="2742565" h="496569">
                  <a:moveTo>
                    <a:pt x="1885315" y="453644"/>
                  </a:moveTo>
                  <a:lnTo>
                    <a:pt x="1882521" y="450850"/>
                  </a:lnTo>
                  <a:lnTo>
                    <a:pt x="1875536" y="450850"/>
                  </a:lnTo>
                  <a:lnTo>
                    <a:pt x="1872615" y="453644"/>
                  </a:lnTo>
                  <a:lnTo>
                    <a:pt x="1872615" y="460756"/>
                  </a:lnTo>
                  <a:lnTo>
                    <a:pt x="1875536" y="463550"/>
                  </a:lnTo>
                  <a:lnTo>
                    <a:pt x="1882521" y="463550"/>
                  </a:lnTo>
                  <a:lnTo>
                    <a:pt x="1885315" y="460756"/>
                  </a:lnTo>
                  <a:lnTo>
                    <a:pt x="1885315" y="453644"/>
                  </a:lnTo>
                  <a:close/>
                </a:path>
                <a:path w="2742565" h="496569">
                  <a:moveTo>
                    <a:pt x="1910842" y="453644"/>
                  </a:moveTo>
                  <a:lnTo>
                    <a:pt x="1907921" y="450850"/>
                  </a:lnTo>
                  <a:lnTo>
                    <a:pt x="1900936" y="450850"/>
                  </a:lnTo>
                  <a:lnTo>
                    <a:pt x="1898015" y="453644"/>
                  </a:lnTo>
                  <a:lnTo>
                    <a:pt x="1898015" y="460756"/>
                  </a:lnTo>
                  <a:lnTo>
                    <a:pt x="1900936" y="463550"/>
                  </a:lnTo>
                  <a:lnTo>
                    <a:pt x="1907921" y="463550"/>
                  </a:lnTo>
                  <a:lnTo>
                    <a:pt x="1910842" y="460756"/>
                  </a:lnTo>
                  <a:lnTo>
                    <a:pt x="1910842" y="453644"/>
                  </a:lnTo>
                  <a:close/>
                </a:path>
                <a:path w="2742565" h="496569">
                  <a:moveTo>
                    <a:pt x="1936242" y="453644"/>
                  </a:moveTo>
                  <a:lnTo>
                    <a:pt x="1933321" y="450850"/>
                  </a:lnTo>
                  <a:lnTo>
                    <a:pt x="1926336" y="450850"/>
                  </a:lnTo>
                  <a:lnTo>
                    <a:pt x="1923542" y="453644"/>
                  </a:lnTo>
                  <a:lnTo>
                    <a:pt x="1923542" y="460756"/>
                  </a:lnTo>
                  <a:lnTo>
                    <a:pt x="1926336" y="463550"/>
                  </a:lnTo>
                  <a:lnTo>
                    <a:pt x="1933321" y="463550"/>
                  </a:lnTo>
                  <a:lnTo>
                    <a:pt x="1936242" y="460756"/>
                  </a:lnTo>
                  <a:lnTo>
                    <a:pt x="1936242" y="453644"/>
                  </a:lnTo>
                  <a:close/>
                </a:path>
                <a:path w="2742565" h="496569">
                  <a:moveTo>
                    <a:pt x="1961642" y="453644"/>
                  </a:moveTo>
                  <a:lnTo>
                    <a:pt x="1958721" y="450850"/>
                  </a:lnTo>
                  <a:lnTo>
                    <a:pt x="1951736" y="450850"/>
                  </a:lnTo>
                  <a:lnTo>
                    <a:pt x="1948942" y="453644"/>
                  </a:lnTo>
                  <a:lnTo>
                    <a:pt x="1948942" y="460756"/>
                  </a:lnTo>
                  <a:lnTo>
                    <a:pt x="1951736" y="463550"/>
                  </a:lnTo>
                  <a:lnTo>
                    <a:pt x="1958721" y="463550"/>
                  </a:lnTo>
                  <a:lnTo>
                    <a:pt x="1961642" y="460756"/>
                  </a:lnTo>
                  <a:lnTo>
                    <a:pt x="1961642" y="453644"/>
                  </a:lnTo>
                  <a:close/>
                </a:path>
                <a:path w="2742565" h="496569">
                  <a:moveTo>
                    <a:pt x="1987042" y="453644"/>
                  </a:moveTo>
                  <a:lnTo>
                    <a:pt x="1984248" y="450850"/>
                  </a:lnTo>
                  <a:lnTo>
                    <a:pt x="1977136" y="450850"/>
                  </a:lnTo>
                  <a:lnTo>
                    <a:pt x="1974342" y="453644"/>
                  </a:lnTo>
                  <a:lnTo>
                    <a:pt x="1974342" y="460756"/>
                  </a:lnTo>
                  <a:lnTo>
                    <a:pt x="1977136" y="463550"/>
                  </a:lnTo>
                  <a:lnTo>
                    <a:pt x="1984248" y="463550"/>
                  </a:lnTo>
                  <a:lnTo>
                    <a:pt x="1987042" y="460756"/>
                  </a:lnTo>
                  <a:lnTo>
                    <a:pt x="1987042" y="453644"/>
                  </a:lnTo>
                  <a:close/>
                </a:path>
                <a:path w="2742565" h="496569">
                  <a:moveTo>
                    <a:pt x="2012442" y="453644"/>
                  </a:moveTo>
                  <a:lnTo>
                    <a:pt x="2009648" y="450850"/>
                  </a:lnTo>
                  <a:lnTo>
                    <a:pt x="2002536" y="450850"/>
                  </a:lnTo>
                  <a:lnTo>
                    <a:pt x="1999742" y="453644"/>
                  </a:lnTo>
                  <a:lnTo>
                    <a:pt x="1999742" y="460756"/>
                  </a:lnTo>
                  <a:lnTo>
                    <a:pt x="2002536" y="463550"/>
                  </a:lnTo>
                  <a:lnTo>
                    <a:pt x="2009648" y="463550"/>
                  </a:lnTo>
                  <a:lnTo>
                    <a:pt x="2012442" y="460756"/>
                  </a:lnTo>
                  <a:lnTo>
                    <a:pt x="2012442" y="453644"/>
                  </a:lnTo>
                  <a:close/>
                </a:path>
                <a:path w="2742565" h="496569">
                  <a:moveTo>
                    <a:pt x="2037842" y="453644"/>
                  </a:moveTo>
                  <a:lnTo>
                    <a:pt x="2035048" y="450850"/>
                  </a:lnTo>
                  <a:lnTo>
                    <a:pt x="2027936" y="450850"/>
                  </a:lnTo>
                  <a:lnTo>
                    <a:pt x="2025142" y="453644"/>
                  </a:lnTo>
                  <a:lnTo>
                    <a:pt x="2025142" y="460756"/>
                  </a:lnTo>
                  <a:lnTo>
                    <a:pt x="2027936" y="463550"/>
                  </a:lnTo>
                  <a:lnTo>
                    <a:pt x="2035048" y="463550"/>
                  </a:lnTo>
                  <a:lnTo>
                    <a:pt x="2037842" y="460756"/>
                  </a:lnTo>
                  <a:lnTo>
                    <a:pt x="2037842" y="453644"/>
                  </a:lnTo>
                  <a:close/>
                </a:path>
                <a:path w="2742565" h="496569">
                  <a:moveTo>
                    <a:pt x="2063242" y="453644"/>
                  </a:moveTo>
                  <a:lnTo>
                    <a:pt x="2060448" y="450850"/>
                  </a:lnTo>
                  <a:lnTo>
                    <a:pt x="2053336" y="450850"/>
                  </a:lnTo>
                  <a:lnTo>
                    <a:pt x="2050542" y="453644"/>
                  </a:lnTo>
                  <a:lnTo>
                    <a:pt x="2050542" y="460756"/>
                  </a:lnTo>
                  <a:lnTo>
                    <a:pt x="2053336" y="463550"/>
                  </a:lnTo>
                  <a:lnTo>
                    <a:pt x="2060448" y="463550"/>
                  </a:lnTo>
                  <a:lnTo>
                    <a:pt x="2063242" y="460756"/>
                  </a:lnTo>
                  <a:lnTo>
                    <a:pt x="2063242" y="453644"/>
                  </a:lnTo>
                  <a:close/>
                </a:path>
                <a:path w="2742565" h="496569">
                  <a:moveTo>
                    <a:pt x="2088642" y="453644"/>
                  </a:moveTo>
                  <a:lnTo>
                    <a:pt x="2085848" y="450850"/>
                  </a:lnTo>
                  <a:lnTo>
                    <a:pt x="2078863" y="450850"/>
                  </a:lnTo>
                  <a:lnTo>
                    <a:pt x="2075942" y="453644"/>
                  </a:lnTo>
                  <a:lnTo>
                    <a:pt x="2075942" y="460756"/>
                  </a:lnTo>
                  <a:lnTo>
                    <a:pt x="2078863" y="463550"/>
                  </a:lnTo>
                  <a:lnTo>
                    <a:pt x="2085848" y="463550"/>
                  </a:lnTo>
                  <a:lnTo>
                    <a:pt x="2088642" y="460756"/>
                  </a:lnTo>
                  <a:lnTo>
                    <a:pt x="2088642" y="453644"/>
                  </a:lnTo>
                  <a:close/>
                </a:path>
                <a:path w="2742565" h="496569">
                  <a:moveTo>
                    <a:pt x="2114042" y="453644"/>
                  </a:moveTo>
                  <a:lnTo>
                    <a:pt x="2111248" y="450850"/>
                  </a:lnTo>
                  <a:lnTo>
                    <a:pt x="2104263" y="450850"/>
                  </a:lnTo>
                  <a:lnTo>
                    <a:pt x="2101342" y="453644"/>
                  </a:lnTo>
                  <a:lnTo>
                    <a:pt x="2101342" y="460756"/>
                  </a:lnTo>
                  <a:lnTo>
                    <a:pt x="2104263" y="463550"/>
                  </a:lnTo>
                  <a:lnTo>
                    <a:pt x="2111248" y="463550"/>
                  </a:lnTo>
                  <a:lnTo>
                    <a:pt x="2114042" y="460756"/>
                  </a:lnTo>
                  <a:lnTo>
                    <a:pt x="2114042" y="453644"/>
                  </a:lnTo>
                  <a:close/>
                </a:path>
                <a:path w="2742565" h="496569">
                  <a:moveTo>
                    <a:pt x="2139442" y="453644"/>
                  </a:moveTo>
                  <a:lnTo>
                    <a:pt x="2136648" y="450850"/>
                  </a:lnTo>
                  <a:lnTo>
                    <a:pt x="2129663" y="450850"/>
                  </a:lnTo>
                  <a:lnTo>
                    <a:pt x="2126742" y="453644"/>
                  </a:lnTo>
                  <a:lnTo>
                    <a:pt x="2126742" y="460756"/>
                  </a:lnTo>
                  <a:lnTo>
                    <a:pt x="2129663" y="463550"/>
                  </a:lnTo>
                  <a:lnTo>
                    <a:pt x="2136648" y="463550"/>
                  </a:lnTo>
                  <a:lnTo>
                    <a:pt x="2139442" y="460756"/>
                  </a:lnTo>
                  <a:lnTo>
                    <a:pt x="2139442" y="453644"/>
                  </a:lnTo>
                  <a:close/>
                </a:path>
                <a:path w="2742565" h="496569">
                  <a:moveTo>
                    <a:pt x="2164969" y="453644"/>
                  </a:moveTo>
                  <a:lnTo>
                    <a:pt x="2162048" y="450850"/>
                  </a:lnTo>
                  <a:lnTo>
                    <a:pt x="2155063" y="450850"/>
                  </a:lnTo>
                  <a:lnTo>
                    <a:pt x="2152142" y="453644"/>
                  </a:lnTo>
                  <a:lnTo>
                    <a:pt x="2152142" y="460756"/>
                  </a:lnTo>
                  <a:lnTo>
                    <a:pt x="2155063" y="463550"/>
                  </a:lnTo>
                  <a:lnTo>
                    <a:pt x="2162048" y="463550"/>
                  </a:lnTo>
                  <a:lnTo>
                    <a:pt x="2164969" y="460756"/>
                  </a:lnTo>
                  <a:lnTo>
                    <a:pt x="2164969" y="453644"/>
                  </a:lnTo>
                  <a:close/>
                </a:path>
                <a:path w="2742565" h="496569">
                  <a:moveTo>
                    <a:pt x="2190369" y="453644"/>
                  </a:moveTo>
                  <a:lnTo>
                    <a:pt x="2187448" y="450850"/>
                  </a:lnTo>
                  <a:lnTo>
                    <a:pt x="2180463" y="450850"/>
                  </a:lnTo>
                  <a:lnTo>
                    <a:pt x="2177669" y="453644"/>
                  </a:lnTo>
                  <a:lnTo>
                    <a:pt x="2177669" y="460756"/>
                  </a:lnTo>
                  <a:lnTo>
                    <a:pt x="2180463" y="463550"/>
                  </a:lnTo>
                  <a:lnTo>
                    <a:pt x="2187448" y="463550"/>
                  </a:lnTo>
                  <a:lnTo>
                    <a:pt x="2190369" y="460756"/>
                  </a:lnTo>
                  <a:lnTo>
                    <a:pt x="2190369" y="453644"/>
                  </a:lnTo>
                  <a:close/>
                </a:path>
                <a:path w="2742565" h="496569">
                  <a:moveTo>
                    <a:pt x="2215769" y="453644"/>
                  </a:moveTo>
                  <a:lnTo>
                    <a:pt x="2212848" y="450850"/>
                  </a:lnTo>
                  <a:lnTo>
                    <a:pt x="2205863" y="450850"/>
                  </a:lnTo>
                  <a:lnTo>
                    <a:pt x="2203069" y="453644"/>
                  </a:lnTo>
                  <a:lnTo>
                    <a:pt x="2203069" y="460756"/>
                  </a:lnTo>
                  <a:lnTo>
                    <a:pt x="2205863" y="463550"/>
                  </a:lnTo>
                  <a:lnTo>
                    <a:pt x="2212848" y="463550"/>
                  </a:lnTo>
                  <a:lnTo>
                    <a:pt x="2215769" y="460756"/>
                  </a:lnTo>
                  <a:lnTo>
                    <a:pt x="2215769" y="453644"/>
                  </a:lnTo>
                  <a:close/>
                </a:path>
                <a:path w="2742565" h="496569">
                  <a:moveTo>
                    <a:pt x="2241169" y="453644"/>
                  </a:moveTo>
                  <a:lnTo>
                    <a:pt x="2238375" y="450850"/>
                  </a:lnTo>
                  <a:lnTo>
                    <a:pt x="2231263" y="450850"/>
                  </a:lnTo>
                  <a:lnTo>
                    <a:pt x="2228469" y="453644"/>
                  </a:lnTo>
                  <a:lnTo>
                    <a:pt x="2228469" y="460756"/>
                  </a:lnTo>
                  <a:lnTo>
                    <a:pt x="2231263" y="463550"/>
                  </a:lnTo>
                  <a:lnTo>
                    <a:pt x="2238375" y="463550"/>
                  </a:lnTo>
                  <a:lnTo>
                    <a:pt x="2241169" y="460756"/>
                  </a:lnTo>
                  <a:lnTo>
                    <a:pt x="2241169" y="453644"/>
                  </a:lnTo>
                  <a:close/>
                </a:path>
                <a:path w="2742565" h="496569">
                  <a:moveTo>
                    <a:pt x="2266569" y="453644"/>
                  </a:moveTo>
                  <a:lnTo>
                    <a:pt x="2263775" y="450850"/>
                  </a:lnTo>
                  <a:lnTo>
                    <a:pt x="2256663" y="450850"/>
                  </a:lnTo>
                  <a:lnTo>
                    <a:pt x="2253869" y="453644"/>
                  </a:lnTo>
                  <a:lnTo>
                    <a:pt x="2253869" y="460756"/>
                  </a:lnTo>
                  <a:lnTo>
                    <a:pt x="2256663" y="463550"/>
                  </a:lnTo>
                  <a:lnTo>
                    <a:pt x="2263775" y="463550"/>
                  </a:lnTo>
                  <a:lnTo>
                    <a:pt x="2266569" y="460756"/>
                  </a:lnTo>
                  <a:lnTo>
                    <a:pt x="2266569" y="453644"/>
                  </a:lnTo>
                  <a:close/>
                </a:path>
                <a:path w="2742565" h="496569">
                  <a:moveTo>
                    <a:pt x="2291969" y="453644"/>
                  </a:moveTo>
                  <a:lnTo>
                    <a:pt x="2289175" y="450850"/>
                  </a:lnTo>
                  <a:lnTo>
                    <a:pt x="2282063" y="450850"/>
                  </a:lnTo>
                  <a:lnTo>
                    <a:pt x="2279269" y="453644"/>
                  </a:lnTo>
                  <a:lnTo>
                    <a:pt x="2279269" y="460756"/>
                  </a:lnTo>
                  <a:lnTo>
                    <a:pt x="2282063" y="463550"/>
                  </a:lnTo>
                  <a:lnTo>
                    <a:pt x="2289175" y="463550"/>
                  </a:lnTo>
                  <a:lnTo>
                    <a:pt x="2291969" y="460756"/>
                  </a:lnTo>
                  <a:lnTo>
                    <a:pt x="2291969" y="453644"/>
                  </a:lnTo>
                  <a:close/>
                </a:path>
                <a:path w="2742565" h="496569">
                  <a:moveTo>
                    <a:pt x="2317369" y="453644"/>
                  </a:moveTo>
                  <a:lnTo>
                    <a:pt x="2314575" y="450850"/>
                  </a:lnTo>
                  <a:lnTo>
                    <a:pt x="2307463" y="450850"/>
                  </a:lnTo>
                  <a:lnTo>
                    <a:pt x="2304669" y="453644"/>
                  </a:lnTo>
                  <a:lnTo>
                    <a:pt x="2304669" y="460756"/>
                  </a:lnTo>
                  <a:lnTo>
                    <a:pt x="2307463" y="463550"/>
                  </a:lnTo>
                  <a:lnTo>
                    <a:pt x="2314575" y="463550"/>
                  </a:lnTo>
                  <a:lnTo>
                    <a:pt x="2317369" y="460756"/>
                  </a:lnTo>
                  <a:lnTo>
                    <a:pt x="2317369" y="453644"/>
                  </a:lnTo>
                  <a:close/>
                </a:path>
                <a:path w="2742565" h="496569">
                  <a:moveTo>
                    <a:pt x="2342769" y="453644"/>
                  </a:moveTo>
                  <a:lnTo>
                    <a:pt x="2339975" y="450850"/>
                  </a:lnTo>
                  <a:lnTo>
                    <a:pt x="2332990" y="450850"/>
                  </a:lnTo>
                  <a:lnTo>
                    <a:pt x="2330069" y="453644"/>
                  </a:lnTo>
                  <a:lnTo>
                    <a:pt x="2330069" y="460756"/>
                  </a:lnTo>
                  <a:lnTo>
                    <a:pt x="2332990" y="463550"/>
                  </a:lnTo>
                  <a:lnTo>
                    <a:pt x="2339975" y="463550"/>
                  </a:lnTo>
                  <a:lnTo>
                    <a:pt x="2342769" y="460756"/>
                  </a:lnTo>
                  <a:lnTo>
                    <a:pt x="2342769" y="453644"/>
                  </a:lnTo>
                  <a:close/>
                </a:path>
                <a:path w="2742565" h="496569">
                  <a:moveTo>
                    <a:pt x="2368169" y="453644"/>
                  </a:moveTo>
                  <a:lnTo>
                    <a:pt x="2365375" y="450850"/>
                  </a:lnTo>
                  <a:lnTo>
                    <a:pt x="2358390" y="450850"/>
                  </a:lnTo>
                  <a:lnTo>
                    <a:pt x="2355469" y="453644"/>
                  </a:lnTo>
                  <a:lnTo>
                    <a:pt x="2355469" y="460756"/>
                  </a:lnTo>
                  <a:lnTo>
                    <a:pt x="2358390" y="463550"/>
                  </a:lnTo>
                  <a:lnTo>
                    <a:pt x="2365375" y="463550"/>
                  </a:lnTo>
                  <a:lnTo>
                    <a:pt x="2368169" y="460756"/>
                  </a:lnTo>
                  <a:lnTo>
                    <a:pt x="2368169" y="453644"/>
                  </a:lnTo>
                  <a:close/>
                </a:path>
                <a:path w="2742565" h="496569">
                  <a:moveTo>
                    <a:pt x="2393569" y="453644"/>
                  </a:moveTo>
                  <a:lnTo>
                    <a:pt x="2390775" y="450850"/>
                  </a:lnTo>
                  <a:lnTo>
                    <a:pt x="2383790" y="450850"/>
                  </a:lnTo>
                  <a:lnTo>
                    <a:pt x="2380869" y="453644"/>
                  </a:lnTo>
                  <a:lnTo>
                    <a:pt x="2380869" y="460756"/>
                  </a:lnTo>
                  <a:lnTo>
                    <a:pt x="2383790" y="463550"/>
                  </a:lnTo>
                  <a:lnTo>
                    <a:pt x="2390775" y="463550"/>
                  </a:lnTo>
                  <a:lnTo>
                    <a:pt x="2393569" y="460756"/>
                  </a:lnTo>
                  <a:lnTo>
                    <a:pt x="2393569" y="453644"/>
                  </a:lnTo>
                  <a:close/>
                </a:path>
                <a:path w="2742565" h="496569">
                  <a:moveTo>
                    <a:pt x="2419096" y="453644"/>
                  </a:moveTo>
                  <a:lnTo>
                    <a:pt x="2416175" y="450850"/>
                  </a:lnTo>
                  <a:lnTo>
                    <a:pt x="2409190" y="450850"/>
                  </a:lnTo>
                  <a:lnTo>
                    <a:pt x="2406269" y="453644"/>
                  </a:lnTo>
                  <a:lnTo>
                    <a:pt x="2406269" y="460756"/>
                  </a:lnTo>
                  <a:lnTo>
                    <a:pt x="2409190" y="463550"/>
                  </a:lnTo>
                  <a:lnTo>
                    <a:pt x="2416175" y="463550"/>
                  </a:lnTo>
                  <a:lnTo>
                    <a:pt x="2419096" y="460756"/>
                  </a:lnTo>
                  <a:lnTo>
                    <a:pt x="2419096" y="453644"/>
                  </a:lnTo>
                  <a:close/>
                </a:path>
                <a:path w="2742565" h="496569">
                  <a:moveTo>
                    <a:pt x="2444496" y="453644"/>
                  </a:moveTo>
                  <a:lnTo>
                    <a:pt x="2441575" y="450850"/>
                  </a:lnTo>
                  <a:lnTo>
                    <a:pt x="2434590" y="450850"/>
                  </a:lnTo>
                  <a:lnTo>
                    <a:pt x="2431796" y="453644"/>
                  </a:lnTo>
                  <a:lnTo>
                    <a:pt x="2431796" y="460756"/>
                  </a:lnTo>
                  <a:lnTo>
                    <a:pt x="2434590" y="463550"/>
                  </a:lnTo>
                  <a:lnTo>
                    <a:pt x="2441575" y="463550"/>
                  </a:lnTo>
                  <a:lnTo>
                    <a:pt x="2444496" y="460756"/>
                  </a:lnTo>
                  <a:lnTo>
                    <a:pt x="2444496" y="453644"/>
                  </a:lnTo>
                  <a:close/>
                </a:path>
                <a:path w="2742565" h="496569">
                  <a:moveTo>
                    <a:pt x="2469896" y="453644"/>
                  </a:moveTo>
                  <a:lnTo>
                    <a:pt x="2466975" y="450850"/>
                  </a:lnTo>
                  <a:lnTo>
                    <a:pt x="2459990" y="450850"/>
                  </a:lnTo>
                  <a:lnTo>
                    <a:pt x="2457196" y="453644"/>
                  </a:lnTo>
                  <a:lnTo>
                    <a:pt x="2457196" y="460756"/>
                  </a:lnTo>
                  <a:lnTo>
                    <a:pt x="2459990" y="463550"/>
                  </a:lnTo>
                  <a:lnTo>
                    <a:pt x="2466975" y="463550"/>
                  </a:lnTo>
                  <a:lnTo>
                    <a:pt x="2469896" y="460756"/>
                  </a:lnTo>
                  <a:lnTo>
                    <a:pt x="2469896" y="453644"/>
                  </a:lnTo>
                  <a:close/>
                </a:path>
                <a:path w="2742565" h="496569">
                  <a:moveTo>
                    <a:pt x="2495296" y="453644"/>
                  </a:moveTo>
                  <a:lnTo>
                    <a:pt x="2492502" y="450850"/>
                  </a:lnTo>
                  <a:lnTo>
                    <a:pt x="2485390" y="450850"/>
                  </a:lnTo>
                  <a:lnTo>
                    <a:pt x="2482596" y="453644"/>
                  </a:lnTo>
                  <a:lnTo>
                    <a:pt x="2482596" y="460756"/>
                  </a:lnTo>
                  <a:lnTo>
                    <a:pt x="2485390" y="463550"/>
                  </a:lnTo>
                  <a:lnTo>
                    <a:pt x="2492502" y="463550"/>
                  </a:lnTo>
                  <a:lnTo>
                    <a:pt x="2495296" y="460756"/>
                  </a:lnTo>
                  <a:lnTo>
                    <a:pt x="2495296" y="453644"/>
                  </a:lnTo>
                  <a:close/>
                </a:path>
                <a:path w="2742565" h="496569">
                  <a:moveTo>
                    <a:pt x="2520696" y="453644"/>
                  </a:moveTo>
                  <a:lnTo>
                    <a:pt x="2517902" y="450850"/>
                  </a:lnTo>
                  <a:lnTo>
                    <a:pt x="2510790" y="450850"/>
                  </a:lnTo>
                  <a:lnTo>
                    <a:pt x="2507996" y="453644"/>
                  </a:lnTo>
                  <a:lnTo>
                    <a:pt x="2507996" y="460756"/>
                  </a:lnTo>
                  <a:lnTo>
                    <a:pt x="2510790" y="463550"/>
                  </a:lnTo>
                  <a:lnTo>
                    <a:pt x="2517902" y="463550"/>
                  </a:lnTo>
                  <a:lnTo>
                    <a:pt x="2520696" y="460756"/>
                  </a:lnTo>
                  <a:lnTo>
                    <a:pt x="2520696" y="453644"/>
                  </a:lnTo>
                  <a:close/>
                </a:path>
                <a:path w="2742565" h="496569">
                  <a:moveTo>
                    <a:pt x="2546096" y="453644"/>
                  </a:moveTo>
                  <a:lnTo>
                    <a:pt x="2543302" y="450850"/>
                  </a:lnTo>
                  <a:lnTo>
                    <a:pt x="2536190" y="450850"/>
                  </a:lnTo>
                  <a:lnTo>
                    <a:pt x="2533396" y="453644"/>
                  </a:lnTo>
                  <a:lnTo>
                    <a:pt x="2533396" y="460756"/>
                  </a:lnTo>
                  <a:lnTo>
                    <a:pt x="2536190" y="463550"/>
                  </a:lnTo>
                  <a:lnTo>
                    <a:pt x="2543302" y="463550"/>
                  </a:lnTo>
                  <a:lnTo>
                    <a:pt x="2546096" y="460756"/>
                  </a:lnTo>
                  <a:lnTo>
                    <a:pt x="2546096" y="453644"/>
                  </a:lnTo>
                  <a:close/>
                </a:path>
                <a:path w="2742565" h="496569">
                  <a:moveTo>
                    <a:pt x="2571496" y="453644"/>
                  </a:moveTo>
                  <a:lnTo>
                    <a:pt x="2568702" y="450850"/>
                  </a:lnTo>
                  <a:lnTo>
                    <a:pt x="2561590" y="450850"/>
                  </a:lnTo>
                  <a:lnTo>
                    <a:pt x="2558796" y="453644"/>
                  </a:lnTo>
                  <a:lnTo>
                    <a:pt x="2558796" y="460756"/>
                  </a:lnTo>
                  <a:lnTo>
                    <a:pt x="2561590" y="463550"/>
                  </a:lnTo>
                  <a:lnTo>
                    <a:pt x="2568702" y="463550"/>
                  </a:lnTo>
                  <a:lnTo>
                    <a:pt x="2571496" y="460756"/>
                  </a:lnTo>
                  <a:lnTo>
                    <a:pt x="2571496" y="453644"/>
                  </a:lnTo>
                  <a:close/>
                </a:path>
                <a:path w="2742565" h="496569">
                  <a:moveTo>
                    <a:pt x="2596896" y="453644"/>
                  </a:moveTo>
                  <a:lnTo>
                    <a:pt x="2594102" y="450850"/>
                  </a:lnTo>
                  <a:lnTo>
                    <a:pt x="2587117" y="450850"/>
                  </a:lnTo>
                  <a:lnTo>
                    <a:pt x="2584196" y="453644"/>
                  </a:lnTo>
                  <a:lnTo>
                    <a:pt x="2584196" y="460756"/>
                  </a:lnTo>
                  <a:lnTo>
                    <a:pt x="2587117" y="463550"/>
                  </a:lnTo>
                  <a:lnTo>
                    <a:pt x="2594102" y="463550"/>
                  </a:lnTo>
                  <a:lnTo>
                    <a:pt x="2596896" y="460756"/>
                  </a:lnTo>
                  <a:lnTo>
                    <a:pt x="2596896" y="453644"/>
                  </a:lnTo>
                  <a:close/>
                </a:path>
                <a:path w="2742565" h="496569">
                  <a:moveTo>
                    <a:pt x="2622296" y="453644"/>
                  </a:moveTo>
                  <a:lnTo>
                    <a:pt x="2619502" y="450850"/>
                  </a:lnTo>
                  <a:lnTo>
                    <a:pt x="2612517" y="450850"/>
                  </a:lnTo>
                  <a:lnTo>
                    <a:pt x="2609596" y="453644"/>
                  </a:lnTo>
                  <a:lnTo>
                    <a:pt x="2609596" y="460756"/>
                  </a:lnTo>
                  <a:lnTo>
                    <a:pt x="2612517" y="463550"/>
                  </a:lnTo>
                  <a:lnTo>
                    <a:pt x="2619502" y="463550"/>
                  </a:lnTo>
                  <a:lnTo>
                    <a:pt x="2622296" y="460756"/>
                  </a:lnTo>
                  <a:lnTo>
                    <a:pt x="2622296" y="453644"/>
                  </a:lnTo>
                  <a:close/>
                </a:path>
                <a:path w="2742565" h="496569">
                  <a:moveTo>
                    <a:pt x="2647823" y="453644"/>
                  </a:moveTo>
                  <a:lnTo>
                    <a:pt x="2644902" y="450850"/>
                  </a:lnTo>
                  <a:lnTo>
                    <a:pt x="2637917" y="450850"/>
                  </a:lnTo>
                  <a:lnTo>
                    <a:pt x="2634996" y="453644"/>
                  </a:lnTo>
                  <a:lnTo>
                    <a:pt x="2634996" y="460756"/>
                  </a:lnTo>
                  <a:lnTo>
                    <a:pt x="2637917" y="463550"/>
                  </a:lnTo>
                  <a:lnTo>
                    <a:pt x="2644902" y="463550"/>
                  </a:lnTo>
                  <a:lnTo>
                    <a:pt x="2647823" y="460756"/>
                  </a:lnTo>
                  <a:lnTo>
                    <a:pt x="2647823" y="453644"/>
                  </a:lnTo>
                  <a:close/>
                </a:path>
                <a:path w="2742565" h="496569">
                  <a:moveTo>
                    <a:pt x="2742438" y="457200"/>
                  </a:moveTo>
                  <a:lnTo>
                    <a:pt x="2729738" y="450850"/>
                  </a:lnTo>
                  <a:lnTo>
                    <a:pt x="2666238" y="419100"/>
                  </a:lnTo>
                  <a:lnTo>
                    <a:pt x="2666238" y="450850"/>
                  </a:lnTo>
                  <a:lnTo>
                    <a:pt x="2663317" y="450850"/>
                  </a:lnTo>
                  <a:lnTo>
                    <a:pt x="2660523" y="453644"/>
                  </a:lnTo>
                  <a:lnTo>
                    <a:pt x="2660523" y="460756"/>
                  </a:lnTo>
                  <a:lnTo>
                    <a:pt x="2663317" y="463550"/>
                  </a:lnTo>
                  <a:lnTo>
                    <a:pt x="2666238" y="463550"/>
                  </a:lnTo>
                  <a:lnTo>
                    <a:pt x="2666238" y="495300"/>
                  </a:lnTo>
                  <a:lnTo>
                    <a:pt x="2729738" y="463550"/>
                  </a:lnTo>
                  <a:lnTo>
                    <a:pt x="2742438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9691" y="2489453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ymbol"/>
                <a:cs typeface="Symbol"/>
              </a:rPr>
              <a:t>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991" y="2622041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589" y="2065401"/>
            <a:ext cx="22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ymbol"/>
                <a:cs typeface="Symbol"/>
              </a:rPr>
              <a:t></a:t>
            </a:r>
            <a:r>
              <a:rPr sz="1800" spc="-37" baseline="-20833" dirty="0">
                <a:latin typeface="Times New Roman"/>
                <a:cs typeface="Times New Roman"/>
              </a:rPr>
              <a:t>r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7870" y="2331796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ymbol"/>
                <a:cs typeface="Symbol"/>
              </a:rPr>
              <a:t></a:t>
            </a:r>
            <a:r>
              <a:rPr sz="1800" spc="-37" baseline="-20833" dirty="0">
                <a:latin typeface="Times New Roman"/>
                <a:cs typeface="Times New Roman"/>
              </a:rPr>
              <a:t>a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7671" y="2503678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Symbol"/>
                <a:cs typeface="Symbol"/>
              </a:rPr>
              <a:t>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1971" y="2636265"/>
            <a:ext cx="55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5569" y="2137029"/>
            <a:ext cx="1183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onstantia"/>
                <a:cs typeface="Constantia"/>
              </a:rPr>
              <a:t>Medio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material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31011" y="2648083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945" y="0"/>
                </a:lnTo>
              </a:path>
            </a:pathLst>
          </a:custGeom>
          <a:ln w="10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2802" y="2648083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664" y="0"/>
                </a:lnTo>
              </a:path>
            </a:pathLst>
          </a:custGeom>
          <a:ln w="10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61513" y="2648083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0845" y="0"/>
                </a:lnTo>
              </a:path>
            </a:pathLst>
          </a:custGeom>
          <a:ln w="10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44038" y="2451657"/>
            <a:ext cx="3117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dirty="0">
                <a:latin typeface="Symbol"/>
                <a:cs typeface="Symbol"/>
              </a:rPr>
              <a:t>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90484" y="2632514"/>
            <a:ext cx="120586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02920" algn="l"/>
                <a:tab pos="968375" algn="l"/>
              </a:tabLst>
            </a:pPr>
            <a:r>
              <a:rPr sz="2050" spc="-25" dirty="0">
                <a:latin typeface="Symbol"/>
                <a:cs typeface="Symbol"/>
              </a:rPr>
              <a:t></a:t>
            </a:r>
            <a:r>
              <a:rPr sz="1650" spc="-37" baseline="-25252" dirty="0">
                <a:latin typeface="Times New Roman"/>
                <a:cs typeface="Times New Roman"/>
              </a:rPr>
              <a:t>0</a:t>
            </a:r>
            <a:r>
              <a:rPr sz="1650" baseline="-25252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</a:t>
            </a:r>
            <a:r>
              <a:rPr sz="1650" spc="-37" baseline="-25252" dirty="0">
                <a:latin typeface="Times New Roman"/>
                <a:cs typeface="Times New Roman"/>
              </a:rPr>
              <a:t>0</a:t>
            </a:r>
            <a:r>
              <a:rPr sz="1650" baseline="-25252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</a:t>
            </a:r>
            <a:r>
              <a:rPr sz="1650" spc="-37" baseline="-25252" dirty="0">
                <a:latin typeface="Times New Roman"/>
                <a:cs typeface="Times New Roman"/>
              </a:rPr>
              <a:t>0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2429" y="2281277"/>
            <a:ext cx="118173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18135" algn="l"/>
              </a:tabLst>
            </a:pPr>
            <a:r>
              <a:rPr sz="2050" spc="-50" dirty="0">
                <a:latin typeface="Symbol"/>
                <a:cs typeface="Symbol"/>
              </a:rPr>
              <a:t>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850" baseline="-36549" dirty="0">
                <a:latin typeface="Symbol"/>
                <a:cs typeface="Symbol"/>
              </a:rPr>
              <a:t></a:t>
            </a:r>
            <a:r>
              <a:rPr sz="2850" spc="-202" baseline="-3654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</a:t>
            </a:r>
            <a:r>
              <a:rPr sz="1650" i="1" baseline="-25252" dirty="0">
                <a:latin typeface="Times New Roman"/>
                <a:cs typeface="Times New Roman"/>
              </a:rPr>
              <a:t>a</a:t>
            </a:r>
            <a:r>
              <a:rPr sz="1650" i="1" spc="630" baseline="-25252" dirty="0">
                <a:latin typeface="Times New Roman"/>
                <a:cs typeface="Times New Roman"/>
              </a:rPr>
              <a:t> </a:t>
            </a:r>
            <a:r>
              <a:rPr sz="2850" baseline="-36549" dirty="0">
                <a:latin typeface="Symbol"/>
                <a:cs typeface="Symbol"/>
              </a:rPr>
              <a:t></a:t>
            </a:r>
            <a:r>
              <a:rPr sz="2850" spc="-60" baseline="-36549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</a:t>
            </a:r>
            <a:r>
              <a:rPr sz="1650" i="1" spc="-37" baseline="-25252" dirty="0">
                <a:latin typeface="Times New Roman"/>
                <a:cs typeface="Times New Roman"/>
              </a:rPr>
              <a:t>t</a:t>
            </a:r>
            <a:endParaRPr sz="1650" baseline="-2525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7372" y="2459358"/>
            <a:ext cx="8191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-5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8260" y="2438251"/>
            <a:ext cx="191325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630680" algn="l"/>
              </a:tabLst>
            </a:pPr>
            <a:r>
              <a:rPr sz="2050" dirty="0">
                <a:latin typeface="Symbol"/>
                <a:cs typeface="Symbol"/>
              </a:rPr>
              <a:t></a:t>
            </a:r>
            <a:r>
              <a:rPr sz="1650" baseline="-25252" dirty="0">
                <a:latin typeface="Times New Roman"/>
                <a:cs typeface="Times New Roman"/>
              </a:rPr>
              <a:t>0</a:t>
            </a:r>
            <a:r>
              <a:rPr sz="1650" spc="450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2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</a:t>
            </a:r>
            <a:r>
              <a:rPr sz="1650" i="1" baseline="-25252" dirty="0">
                <a:latin typeface="Times New Roman"/>
                <a:cs typeface="Times New Roman"/>
              </a:rPr>
              <a:t>r</a:t>
            </a:r>
            <a:r>
              <a:rPr sz="1650" i="1" spc="42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</a:t>
            </a:r>
            <a:r>
              <a:rPr sz="1650" i="1" baseline="-25252" dirty="0">
                <a:latin typeface="Times New Roman"/>
                <a:cs typeface="Times New Roman"/>
              </a:rPr>
              <a:t>a</a:t>
            </a:r>
            <a:r>
              <a:rPr sz="1650" i="1" spc="36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</a:t>
            </a:r>
            <a:r>
              <a:rPr sz="1650" i="1" spc="-37" baseline="-25252" dirty="0">
                <a:latin typeface="Times New Roman"/>
                <a:cs typeface="Times New Roman"/>
              </a:rPr>
              <a:t>t</a:t>
            </a:r>
            <a:r>
              <a:rPr sz="1650" i="1" baseline="-25252" dirty="0">
                <a:latin typeface="Times New Roman"/>
                <a:cs typeface="Times New Roman"/>
              </a:rPr>
              <a:t>	</a:t>
            </a:r>
            <a:r>
              <a:rPr sz="1900" spc="-60" dirty="0">
                <a:latin typeface="Symbol"/>
                <a:cs typeface="Symbol"/>
              </a:rPr>
              <a:t>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87540" y="3058667"/>
            <a:ext cx="304800" cy="78105"/>
          </a:xfrm>
          <a:custGeom>
            <a:avLst/>
            <a:gdLst/>
            <a:ahLst/>
            <a:cxnLst/>
            <a:rect l="l" t="t" r="r" b="b"/>
            <a:pathLst>
              <a:path w="304800" h="78105">
                <a:moveTo>
                  <a:pt x="304800" y="0"/>
                </a:moveTo>
                <a:lnTo>
                  <a:pt x="302769" y="30253"/>
                </a:lnTo>
                <a:lnTo>
                  <a:pt x="297227" y="54959"/>
                </a:lnTo>
                <a:lnTo>
                  <a:pt x="288994" y="71616"/>
                </a:lnTo>
                <a:lnTo>
                  <a:pt x="278891" y="77724"/>
                </a:lnTo>
                <a:lnTo>
                  <a:pt x="25907" y="77724"/>
                </a:lnTo>
                <a:lnTo>
                  <a:pt x="15805" y="71616"/>
                </a:lnTo>
                <a:lnTo>
                  <a:pt x="7572" y="54959"/>
                </a:lnTo>
                <a:lnTo>
                  <a:pt x="2030" y="3025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2840" y="3067811"/>
            <a:ext cx="304800" cy="78105"/>
          </a:xfrm>
          <a:custGeom>
            <a:avLst/>
            <a:gdLst/>
            <a:ahLst/>
            <a:cxnLst/>
            <a:rect l="l" t="t" r="r" b="b"/>
            <a:pathLst>
              <a:path w="304800" h="78105">
                <a:moveTo>
                  <a:pt x="304800" y="0"/>
                </a:moveTo>
                <a:lnTo>
                  <a:pt x="302769" y="30253"/>
                </a:lnTo>
                <a:lnTo>
                  <a:pt x="297227" y="54959"/>
                </a:lnTo>
                <a:lnTo>
                  <a:pt x="288994" y="71616"/>
                </a:lnTo>
                <a:lnTo>
                  <a:pt x="278891" y="77724"/>
                </a:lnTo>
                <a:lnTo>
                  <a:pt x="25907" y="77724"/>
                </a:lnTo>
                <a:lnTo>
                  <a:pt x="15805" y="71616"/>
                </a:lnTo>
                <a:lnTo>
                  <a:pt x="7572" y="54959"/>
                </a:lnTo>
                <a:lnTo>
                  <a:pt x="2030" y="3025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68995" y="3058667"/>
            <a:ext cx="304800" cy="78105"/>
          </a:xfrm>
          <a:custGeom>
            <a:avLst/>
            <a:gdLst/>
            <a:ahLst/>
            <a:cxnLst/>
            <a:rect l="l" t="t" r="r" b="b"/>
            <a:pathLst>
              <a:path w="304800" h="78105">
                <a:moveTo>
                  <a:pt x="304800" y="0"/>
                </a:moveTo>
                <a:lnTo>
                  <a:pt x="302769" y="30253"/>
                </a:lnTo>
                <a:lnTo>
                  <a:pt x="297227" y="54959"/>
                </a:lnTo>
                <a:lnTo>
                  <a:pt x="288994" y="71616"/>
                </a:lnTo>
                <a:lnTo>
                  <a:pt x="278892" y="77724"/>
                </a:lnTo>
                <a:lnTo>
                  <a:pt x="25907" y="77724"/>
                </a:lnTo>
                <a:lnTo>
                  <a:pt x="15805" y="71616"/>
                </a:lnTo>
                <a:lnTo>
                  <a:pt x="7572" y="54959"/>
                </a:lnTo>
                <a:lnTo>
                  <a:pt x="2030" y="3025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83042" y="3132531"/>
            <a:ext cx="1041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Symbol"/>
                <a:cs typeface="Symbol"/>
              </a:rPr>
              <a:t>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200" y="3152648"/>
            <a:ext cx="7562850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80975" algn="r">
              <a:lnSpc>
                <a:spcPct val="100000"/>
              </a:lnSpc>
              <a:spcBef>
                <a:spcPts val="105"/>
              </a:spcBef>
              <a:tabLst>
                <a:tab pos="487045" algn="l"/>
              </a:tabLst>
            </a:pPr>
            <a:r>
              <a:rPr sz="1400" spc="-50" dirty="0">
                <a:latin typeface="Symbol"/>
                <a:cs typeface="Symbol"/>
              </a:rPr>
              <a:t>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400">
              <a:latin typeface="Symbol"/>
              <a:cs typeface="Symbol"/>
            </a:endParaRPr>
          </a:p>
          <a:p>
            <a:pPr marL="265430" indent="-252729">
              <a:lnSpc>
                <a:spcPct val="100000"/>
              </a:lnSpc>
              <a:buClr>
                <a:srgbClr val="C00000"/>
              </a:buClr>
              <a:buFont typeface="Wingdings"/>
              <a:buChar char=""/>
              <a:tabLst>
                <a:tab pos="265430" algn="l"/>
              </a:tabLst>
            </a:pPr>
            <a:r>
              <a:rPr sz="1800" b="1" spc="-10" dirty="0">
                <a:solidFill>
                  <a:srgbClr val="CC3300"/>
                </a:solidFill>
                <a:latin typeface="Constantia"/>
                <a:cs typeface="Constantia"/>
              </a:rPr>
              <a:t>ABSORTIVIDAD</a:t>
            </a:r>
            <a:r>
              <a:rPr sz="1800" b="1" spc="-20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(α)</a:t>
            </a:r>
            <a:r>
              <a:rPr sz="1800" b="1" dirty="0">
                <a:latin typeface="Constantia"/>
                <a:cs typeface="Constantia"/>
              </a:rPr>
              <a:t>:</a:t>
            </a:r>
            <a:r>
              <a:rPr sz="1800" b="1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relación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entre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energía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absorbida</a:t>
            </a:r>
            <a:r>
              <a:rPr sz="1800" spc="-1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incidente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200" y="4225290"/>
            <a:ext cx="83991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527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67970" algn="l"/>
              </a:tabLst>
            </a:pPr>
            <a:r>
              <a:rPr sz="1800" b="1" spc="-10" dirty="0">
                <a:solidFill>
                  <a:srgbClr val="FFC000"/>
                </a:solidFill>
                <a:latin typeface="Constantia"/>
                <a:cs typeface="Constantia"/>
              </a:rPr>
              <a:t>EMISIVIDAD</a:t>
            </a:r>
            <a:r>
              <a:rPr sz="1800" b="1" spc="-15" dirty="0">
                <a:solidFill>
                  <a:srgbClr val="FFC0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onstantia"/>
                <a:cs typeface="Constantia"/>
              </a:rPr>
              <a:t>(ε)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relación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entre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emitancia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superficie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(M)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un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emisor perfecto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(cuerpo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negro)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misma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temperatura</a:t>
            </a:r>
            <a:endParaRPr sz="1800">
              <a:latin typeface="Constantia"/>
              <a:cs typeface="Constantia"/>
            </a:endParaRPr>
          </a:p>
          <a:p>
            <a:pPr marL="263525" indent="-250825">
              <a:lnSpc>
                <a:spcPct val="100000"/>
              </a:lnSpc>
              <a:spcBef>
                <a:spcPts val="2160"/>
              </a:spcBef>
              <a:buClr>
                <a:srgbClr val="C00000"/>
              </a:buClr>
              <a:buFont typeface="Wingdings"/>
              <a:buChar char=""/>
              <a:tabLst>
                <a:tab pos="263525" algn="l"/>
              </a:tabLst>
            </a:pP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TRANSMISIVIDAD</a:t>
            </a:r>
            <a:r>
              <a:rPr sz="1800" b="1" spc="-20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(t)</a:t>
            </a:r>
            <a:r>
              <a:rPr sz="1800" b="1" dirty="0">
                <a:latin typeface="Constantia"/>
                <a:cs typeface="Constantia"/>
              </a:rPr>
              <a:t>:</a:t>
            </a:r>
            <a:r>
              <a:rPr sz="1800" b="1" spc="-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relación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entre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transmitida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incidente</a:t>
            </a:r>
            <a:endParaRPr sz="1800">
              <a:latin typeface="Constantia"/>
              <a:cs typeface="Constantia"/>
            </a:endParaRPr>
          </a:p>
          <a:p>
            <a:pPr marL="267970" indent="-255270">
              <a:lnSpc>
                <a:spcPct val="100000"/>
              </a:lnSpc>
              <a:spcBef>
                <a:spcPts val="2160"/>
              </a:spcBef>
              <a:buClr>
                <a:srgbClr val="C00000"/>
              </a:buClr>
              <a:buFont typeface="Wingdings"/>
              <a:buChar char=""/>
              <a:tabLst>
                <a:tab pos="267970" algn="l"/>
              </a:tabLst>
            </a:pPr>
            <a:r>
              <a:rPr sz="1800" b="1" spc="-10" dirty="0">
                <a:solidFill>
                  <a:srgbClr val="CC3300"/>
                </a:solidFill>
                <a:latin typeface="Constantia"/>
                <a:cs typeface="Constantia"/>
              </a:rPr>
              <a:t>REFLECTIVIDAD</a:t>
            </a:r>
            <a:r>
              <a:rPr sz="1800" b="1" spc="-5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1800" b="1" dirty="0">
                <a:solidFill>
                  <a:srgbClr val="CC3300"/>
                </a:solidFill>
                <a:latin typeface="Constantia"/>
                <a:cs typeface="Constantia"/>
              </a:rPr>
              <a:t>(ρ)</a:t>
            </a:r>
            <a:r>
              <a:rPr sz="1800" b="1" dirty="0">
                <a:latin typeface="Constantia"/>
                <a:cs typeface="Constantia"/>
              </a:rPr>
              <a:t>: </a:t>
            </a:r>
            <a:r>
              <a:rPr sz="1800" spc="-10" dirty="0">
                <a:latin typeface="Constantia"/>
                <a:cs typeface="Constantia"/>
              </a:rPr>
              <a:t>relación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entre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reflejada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incidente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965" y="5982461"/>
            <a:ext cx="4758055" cy="647700"/>
          </a:xfrm>
          <a:prstGeom prst="rect">
            <a:avLst/>
          </a:prstGeom>
          <a:ln w="25907">
            <a:solidFill>
              <a:srgbClr val="085091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65"/>
              </a:spcBef>
            </a:pPr>
            <a:r>
              <a:rPr sz="2400" dirty="0">
                <a:latin typeface="Symbol"/>
                <a:cs typeface="Symbol"/>
              </a:rPr>
              <a:t>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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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25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Symbol"/>
                <a:cs typeface="Symbol"/>
              </a:rPr>
              <a:t>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250" spc="180" dirty="0">
                <a:latin typeface="Symbol"/>
                <a:cs typeface="Symbol"/>
              </a:rPr>
              <a:t></a:t>
            </a:r>
            <a:r>
              <a:rPr sz="2250" spc="180" dirty="0">
                <a:latin typeface="Times New Roman"/>
                <a:cs typeface="Times New Roman"/>
              </a:rPr>
              <a:t>1</a:t>
            </a:r>
            <a:r>
              <a:rPr sz="2250" spc="16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(MEDIO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TRASLÚCIDO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25467" y="6041294"/>
            <a:ext cx="3827779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150" dirty="0">
                <a:latin typeface="Symbol"/>
                <a:cs typeface="Symbol"/>
              </a:rPr>
              <a:t>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250" spc="210" dirty="0">
                <a:latin typeface="Symbol"/>
                <a:cs typeface="Symbol"/>
              </a:rPr>
              <a:t>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Symbol"/>
                <a:cs typeface="Symbol"/>
              </a:rPr>
              <a:t>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250" spc="210" dirty="0">
                <a:latin typeface="Symbol"/>
                <a:cs typeface="Symbol"/>
              </a:rPr>
              <a:t>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200" dirty="0">
                <a:latin typeface="Times New Roman"/>
                <a:cs typeface="Times New Roman"/>
              </a:rPr>
              <a:t>1</a:t>
            </a:r>
            <a:r>
              <a:rPr sz="2250" spc="290" dirty="0">
                <a:latin typeface="Times New Roman"/>
                <a:cs typeface="Times New Roman"/>
              </a:rPr>
              <a:t> </a:t>
            </a:r>
            <a:r>
              <a:rPr sz="2250" spc="145" dirty="0">
                <a:latin typeface="Times New Roman"/>
                <a:cs typeface="Times New Roman"/>
              </a:rPr>
              <a:t>(MEDIO</a:t>
            </a:r>
            <a:r>
              <a:rPr sz="2250" spc="114" dirty="0">
                <a:latin typeface="Times New Roman"/>
                <a:cs typeface="Times New Roman"/>
              </a:rPr>
              <a:t> </a:t>
            </a:r>
            <a:r>
              <a:rPr sz="2250" spc="220" dirty="0">
                <a:latin typeface="Times New Roman"/>
                <a:cs typeface="Times New Roman"/>
              </a:rPr>
              <a:t>OPACO)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48834" y="5982461"/>
            <a:ext cx="3744595" cy="647700"/>
          </a:xfrm>
          <a:custGeom>
            <a:avLst/>
            <a:gdLst/>
            <a:ahLst/>
            <a:cxnLst/>
            <a:rect l="l" t="t" r="r" b="b"/>
            <a:pathLst>
              <a:path w="3744595" h="647700">
                <a:moveTo>
                  <a:pt x="0" y="647700"/>
                </a:moveTo>
                <a:lnTo>
                  <a:pt x="3744467" y="647700"/>
                </a:lnTo>
                <a:lnTo>
                  <a:pt x="3744467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7340" y="930909"/>
            <a:ext cx="80791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Magnitudes</a:t>
            </a:r>
            <a:r>
              <a:rPr sz="2000" b="1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relativas</a:t>
            </a:r>
            <a:r>
              <a:rPr sz="2000" b="1" spc="-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(adimensionales)</a:t>
            </a:r>
            <a:r>
              <a:rPr sz="2000" b="1" spc="-4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que</a:t>
            </a:r>
            <a:r>
              <a:rPr sz="2000" b="1" spc="-8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Constantia"/>
                <a:cs typeface="Constantia"/>
              </a:rPr>
              <a:t>surgen</a:t>
            </a:r>
            <a:r>
              <a:rPr sz="2000" b="1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de</a:t>
            </a:r>
            <a:r>
              <a:rPr sz="2000" b="1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onstantia"/>
                <a:cs typeface="Constantia"/>
              </a:rPr>
              <a:t>la</a:t>
            </a:r>
            <a:r>
              <a:rPr sz="2000" b="1" spc="-3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interacción </a:t>
            </a:r>
            <a:r>
              <a:rPr sz="2000" b="1" spc="-20" dirty="0">
                <a:solidFill>
                  <a:srgbClr val="C00000"/>
                </a:solidFill>
                <a:latin typeface="Constantia"/>
                <a:cs typeface="Constantia"/>
              </a:rPr>
              <a:t>materia-</a:t>
            </a:r>
            <a:r>
              <a:rPr sz="2000" b="1" spc="-10" dirty="0">
                <a:solidFill>
                  <a:srgbClr val="C00000"/>
                </a:solidFill>
                <a:latin typeface="Constantia"/>
                <a:cs typeface="Constantia"/>
              </a:rPr>
              <a:t>radiación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19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473963"/>
            <a:ext cx="7197852" cy="5908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24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Constantia"/>
                <a:cs typeface="Constantia"/>
              </a:rPr>
              <a:t>Otros</a:t>
            </a:r>
            <a:r>
              <a:rPr b="1" i="1" spc="-25" dirty="0">
                <a:latin typeface="Constantia"/>
                <a:cs typeface="Constantia"/>
              </a:rPr>
              <a:t> </a:t>
            </a:r>
            <a:r>
              <a:rPr b="1" i="1" spc="-10" dirty="0">
                <a:latin typeface="Constantia"/>
                <a:cs typeface="Constantia"/>
              </a:rPr>
              <a:t>conceptos</a:t>
            </a:r>
            <a:r>
              <a:rPr b="1" i="1" spc="-5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de</a:t>
            </a:r>
            <a:r>
              <a:rPr b="1" i="1" spc="-25" dirty="0">
                <a:latin typeface="Constantia"/>
                <a:cs typeface="Constantia"/>
              </a:rPr>
              <a:t> </a:t>
            </a:r>
            <a:r>
              <a:rPr b="1" i="1" spc="-10" dirty="0">
                <a:latin typeface="Constantia"/>
                <a:cs typeface="Constantia"/>
              </a:rPr>
              <a:t>interés…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</a:tabLst>
            </a:pPr>
            <a:r>
              <a:rPr dirty="0"/>
              <a:t>Los</a:t>
            </a:r>
            <a:r>
              <a:rPr spc="-90" dirty="0"/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ángulos</a:t>
            </a:r>
            <a:r>
              <a:rPr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cenital</a:t>
            </a:r>
            <a:r>
              <a:rPr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y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azimutal</a:t>
            </a:r>
            <a:r>
              <a:rPr spc="-10" dirty="0"/>
              <a:t> permiten</a:t>
            </a:r>
            <a:r>
              <a:rPr spc="-100" dirty="0"/>
              <a:t> </a:t>
            </a:r>
            <a:r>
              <a:rPr dirty="0"/>
              <a:t>definir</a:t>
            </a:r>
            <a:r>
              <a:rPr spc="-70" dirty="0"/>
              <a:t> </a:t>
            </a:r>
            <a:r>
              <a:rPr dirty="0"/>
              <a:t>la</a:t>
            </a:r>
            <a:r>
              <a:rPr spc="-80" dirty="0"/>
              <a:t> </a:t>
            </a:r>
            <a:r>
              <a:rPr spc="-10" dirty="0"/>
              <a:t>posición</a:t>
            </a:r>
            <a:r>
              <a:rPr spc="-100" dirty="0"/>
              <a:t> </a:t>
            </a:r>
            <a:r>
              <a:rPr dirty="0"/>
              <a:t>del</a:t>
            </a:r>
            <a:r>
              <a:rPr spc="-25" dirty="0"/>
              <a:t> sol </a:t>
            </a:r>
            <a:r>
              <a:rPr dirty="0"/>
              <a:t>y</a:t>
            </a:r>
            <a:r>
              <a:rPr spc="-114" dirty="0"/>
              <a:t> </a:t>
            </a:r>
            <a:r>
              <a:rPr dirty="0"/>
              <a:t>del</a:t>
            </a:r>
            <a:r>
              <a:rPr spc="-50" dirty="0"/>
              <a:t> </a:t>
            </a:r>
            <a:r>
              <a:rPr spc="-10" dirty="0"/>
              <a:t>satélite.</a:t>
            </a:r>
            <a:r>
              <a:rPr spc="-40" dirty="0"/>
              <a:t> </a:t>
            </a:r>
            <a:r>
              <a:rPr dirty="0"/>
              <a:t>El</a:t>
            </a:r>
            <a:r>
              <a:rPr spc="-55" dirty="0"/>
              <a:t> </a:t>
            </a:r>
            <a:r>
              <a:rPr dirty="0"/>
              <a:t>ángulo</a:t>
            </a:r>
            <a:r>
              <a:rPr spc="-125" dirty="0"/>
              <a:t> </a:t>
            </a:r>
            <a:r>
              <a:rPr spc="-10" dirty="0"/>
              <a:t>cenital </a:t>
            </a:r>
            <a:r>
              <a:rPr dirty="0"/>
              <a:t>solar</a:t>
            </a:r>
            <a:r>
              <a:rPr spc="-100" dirty="0"/>
              <a:t> </a:t>
            </a:r>
            <a:r>
              <a:rPr dirty="0"/>
              <a:t>(zenith</a:t>
            </a:r>
            <a:r>
              <a:rPr spc="-110" dirty="0"/>
              <a:t> </a:t>
            </a:r>
            <a:r>
              <a:rPr dirty="0"/>
              <a:t>ó</a:t>
            </a:r>
            <a:r>
              <a:rPr spc="-80" dirty="0"/>
              <a:t> </a:t>
            </a:r>
            <a:r>
              <a:rPr dirty="0"/>
              <a:t>Θ)</a:t>
            </a:r>
            <a:r>
              <a:rPr spc="-70" dirty="0"/>
              <a:t> </a:t>
            </a:r>
            <a:r>
              <a:rPr spc="-10" dirty="0"/>
              <a:t>queda</a:t>
            </a:r>
            <a:r>
              <a:rPr spc="-114" dirty="0"/>
              <a:t> </a:t>
            </a:r>
            <a:r>
              <a:rPr spc="-10" dirty="0"/>
              <a:t>definido </a:t>
            </a:r>
            <a:r>
              <a:rPr spc="-20" dirty="0"/>
              <a:t>entre</a:t>
            </a:r>
            <a:r>
              <a:rPr spc="-105" dirty="0"/>
              <a:t> </a:t>
            </a:r>
            <a:r>
              <a:rPr dirty="0"/>
              <a:t>el</a:t>
            </a:r>
            <a:r>
              <a:rPr spc="-30" dirty="0"/>
              <a:t> </a:t>
            </a:r>
            <a:r>
              <a:rPr spc="-20" dirty="0"/>
              <a:t>cenit</a:t>
            </a:r>
            <a:r>
              <a:rPr spc="-100" dirty="0"/>
              <a:t> </a:t>
            </a:r>
            <a:r>
              <a:rPr dirty="0"/>
              <a:t>y</a:t>
            </a:r>
            <a:r>
              <a:rPr spc="-35" dirty="0"/>
              <a:t> </a:t>
            </a:r>
            <a:r>
              <a:rPr dirty="0"/>
              <a:t>la</a:t>
            </a:r>
            <a:r>
              <a:rPr spc="-90" dirty="0"/>
              <a:t> </a:t>
            </a:r>
            <a:r>
              <a:rPr spc="-20" dirty="0"/>
              <a:t>dirección</a:t>
            </a:r>
            <a:r>
              <a:rPr spc="-100" dirty="0"/>
              <a:t> </a:t>
            </a:r>
            <a:r>
              <a:rPr dirty="0"/>
              <a:t>del</a:t>
            </a:r>
            <a:r>
              <a:rPr spc="25" dirty="0"/>
              <a:t> </a:t>
            </a:r>
            <a:r>
              <a:rPr spc="-20" dirty="0"/>
              <a:t>Sol. </a:t>
            </a:r>
            <a:r>
              <a:rPr dirty="0"/>
              <a:t>El</a:t>
            </a:r>
            <a:r>
              <a:rPr spc="-80" dirty="0"/>
              <a:t> </a:t>
            </a:r>
            <a:r>
              <a:rPr dirty="0"/>
              <a:t>ángulo</a:t>
            </a:r>
            <a:r>
              <a:rPr spc="-125" dirty="0"/>
              <a:t> </a:t>
            </a:r>
            <a:r>
              <a:rPr dirty="0"/>
              <a:t>azimutal</a:t>
            </a:r>
            <a:r>
              <a:rPr spc="-25" dirty="0"/>
              <a:t> </a:t>
            </a:r>
            <a:r>
              <a:rPr dirty="0"/>
              <a:t>(</a:t>
            </a:r>
            <a:r>
              <a:rPr dirty="0">
                <a:latin typeface="Cambria"/>
                <a:cs typeface="Cambria"/>
              </a:rPr>
              <a:t>ϕ</a:t>
            </a:r>
            <a:r>
              <a:rPr dirty="0"/>
              <a:t>),</a:t>
            </a:r>
            <a:r>
              <a:rPr spc="-90" dirty="0"/>
              <a:t> </a:t>
            </a:r>
            <a:r>
              <a:rPr dirty="0"/>
              <a:t>entre</a:t>
            </a:r>
            <a:r>
              <a:rPr spc="-75" dirty="0"/>
              <a:t> </a:t>
            </a:r>
            <a:r>
              <a:rPr spc="-25" dirty="0"/>
              <a:t>la </a:t>
            </a:r>
            <a:r>
              <a:rPr spc="-20" dirty="0"/>
              <a:t>dirección</a:t>
            </a:r>
            <a:r>
              <a:rPr spc="-105" dirty="0"/>
              <a:t> </a:t>
            </a:r>
            <a:r>
              <a:rPr dirty="0"/>
              <a:t>del</a:t>
            </a:r>
            <a:r>
              <a:rPr spc="5" dirty="0"/>
              <a:t> </a:t>
            </a:r>
            <a:r>
              <a:rPr spc="-10" dirty="0"/>
              <a:t>norte</a:t>
            </a:r>
            <a:r>
              <a:rPr spc="-12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dirty="0"/>
              <a:t>la</a:t>
            </a:r>
            <a:r>
              <a:rPr spc="-65" dirty="0"/>
              <a:t> </a:t>
            </a:r>
            <a:r>
              <a:rPr spc="-10" dirty="0"/>
              <a:t>proyección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la</a:t>
            </a:r>
            <a:r>
              <a:rPr spc="-100" dirty="0"/>
              <a:t> </a:t>
            </a:r>
            <a:r>
              <a:rPr spc="-20" dirty="0"/>
              <a:t>dirección</a:t>
            </a:r>
            <a:r>
              <a:rPr spc="-90" dirty="0"/>
              <a:t> </a:t>
            </a:r>
            <a:r>
              <a:rPr dirty="0"/>
              <a:t>del</a:t>
            </a:r>
            <a:r>
              <a:rPr spc="10" dirty="0"/>
              <a:t> </a:t>
            </a:r>
            <a:r>
              <a:rPr dirty="0"/>
              <a:t>Sol</a:t>
            </a:r>
            <a:r>
              <a:rPr spc="-35" dirty="0"/>
              <a:t> </a:t>
            </a:r>
            <a:r>
              <a:rPr spc="-10" dirty="0"/>
              <a:t>observada</a:t>
            </a:r>
            <a:r>
              <a:rPr spc="-110" dirty="0"/>
              <a:t> </a:t>
            </a:r>
            <a:r>
              <a:rPr spc="-50" dirty="0"/>
              <a:t>a </a:t>
            </a:r>
            <a:r>
              <a:rPr dirty="0"/>
              <a:t>la</a:t>
            </a:r>
            <a:r>
              <a:rPr spc="-95" dirty="0"/>
              <a:t> </a:t>
            </a:r>
            <a:r>
              <a:rPr spc="-10" dirty="0"/>
              <a:t>superficie</a:t>
            </a:r>
            <a:r>
              <a:rPr spc="-9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la</a:t>
            </a:r>
            <a:r>
              <a:rPr spc="-70" dirty="0"/>
              <a:t> </a:t>
            </a:r>
            <a:r>
              <a:rPr spc="-10" dirty="0"/>
              <a:t>tierra.</a:t>
            </a:r>
          </a:p>
          <a:p>
            <a:pPr marL="286385" indent="-273685">
              <a:lnSpc>
                <a:spcPct val="100000"/>
              </a:lnSpc>
              <a:spcBef>
                <a:spcPts val="49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</a:tabLst>
            </a:pPr>
            <a:r>
              <a:rPr dirty="0"/>
              <a:t>Θ</a:t>
            </a:r>
            <a:r>
              <a:rPr spc="-85" dirty="0"/>
              <a:t> </a:t>
            </a:r>
            <a:r>
              <a:rPr spc="-10" dirty="0"/>
              <a:t>varía</a:t>
            </a:r>
            <a:r>
              <a:rPr spc="-114" dirty="0"/>
              <a:t> </a:t>
            </a:r>
            <a:r>
              <a:rPr dirty="0"/>
              <a:t>entre</a:t>
            </a:r>
            <a:r>
              <a:rPr spc="-75" dirty="0"/>
              <a:t> </a:t>
            </a:r>
            <a:r>
              <a:rPr dirty="0"/>
              <a:t>0</a:t>
            </a:r>
            <a:r>
              <a:rPr spc="-70" dirty="0"/>
              <a:t> </a:t>
            </a:r>
            <a:r>
              <a:rPr dirty="0"/>
              <a:t>y</a:t>
            </a:r>
            <a:r>
              <a:rPr spc="-65" dirty="0"/>
              <a:t> </a:t>
            </a:r>
            <a:r>
              <a:rPr dirty="0"/>
              <a:t>90</a:t>
            </a:r>
            <a:r>
              <a:rPr spc="-80" dirty="0"/>
              <a:t> </a:t>
            </a:r>
            <a:r>
              <a:rPr dirty="0"/>
              <a:t>grados</a:t>
            </a:r>
            <a:r>
              <a:rPr spc="-65" dirty="0"/>
              <a:t> </a:t>
            </a:r>
            <a:r>
              <a:rPr spc="-10" dirty="0"/>
              <a:t>(0-</a:t>
            </a:r>
            <a:r>
              <a:rPr spc="-20" dirty="0">
                <a:latin typeface="Cambria Math"/>
                <a:cs typeface="Cambria Math"/>
              </a:rPr>
              <a:t>𝜋</a:t>
            </a:r>
            <a:r>
              <a:rPr spc="-20" dirty="0"/>
              <a:t>/2)</a:t>
            </a:r>
          </a:p>
          <a:p>
            <a:pPr marL="286385" marR="418465" indent="-274320">
              <a:lnSpc>
                <a:spcPct val="100499"/>
              </a:lnSpc>
              <a:spcBef>
                <a:spcPts val="45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</a:tabLst>
            </a:pPr>
            <a:r>
              <a:rPr dirty="0"/>
              <a:t>Φ</a:t>
            </a:r>
            <a:r>
              <a:rPr spc="-110" dirty="0"/>
              <a:t> </a:t>
            </a:r>
            <a:r>
              <a:rPr spc="-10" dirty="0"/>
              <a:t>varía</a:t>
            </a:r>
            <a:r>
              <a:rPr spc="-114" dirty="0"/>
              <a:t> </a:t>
            </a:r>
            <a:r>
              <a:rPr dirty="0"/>
              <a:t>entre</a:t>
            </a:r>
            <a:r>
              <a:rPr spc="-85" dirty="0"/>
              <a:t> </a:t>
            </a:r>
            <a:r>
              <a:rPr dirty="0"/>
              <a:t>0</a:t>
            </a:r>
            <a:r>
              <a:rPr spc="-80" dirty="0"/>
              <a:t> </a:t>
            </a:r>
            <a:r>
              <a:rPr dirty="0"/>
              <a:t>y</a:t>
            </a:r>
            <a:r>
              <a:rPr spc="-80" dirty="0"/>
              <a:t> </a:t>
            </a:r>
            <a:r>
              <a:rPr dirty="0"/>
              <a:t>360</a:t>
            </a:r>
            <a:r>
              <a:rPr spc="-65" dirty="0"/>
              <a:t> </a:t>
            </a:r>
            <a:r>
              <a:rPr dirty="0"/>
              <a:t>grados</a:t>
            </a:r>
            <a:r>
              <a:rPr spc="-70" dirty="0"/>
              <a:t> </a:t>
            </a:r>
            <a:r>
              <a:rPr spc="-25" dirty="0"/>
              <a:t>(0- 2</a:t>
            </a:r>
            <a:r>
              <a:rPr spc="-25" dirty="0">
                <a:latin typeface="Cambria Math"/>
                <a:cs typeface="Cambria Math"/>
              </a:rPr>
              <a:t>𝜋</a:t>
            </a:r>
            <a:r>
              <a:rPr spc="-25" dirty="0"/>
              <a:t>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347216"/>
            <a:ext cx="4567428" cy="34533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43854" y="4819650"/>
            <a:ext cx="2395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Θ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plano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vertical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Φ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plano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horizontal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20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623061"/>
            <a:ext cx="501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00000"/>
                </a:solidFill>
                <a:latin typeface="Constantia"/>
                <a:cs typeface="Constantia"/>
              </a:rPr>
              <a:t>Leyes</a:t>
            </a:r>
            <a:r>
              <a:rPr sz="2400" i="1" spc="-7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onstantia"/>
                <a:cs typeface="Constantia"/>
              </a:rPr>
              <a:t>de</a:t>
            </a:r>
            <a:r>
              <a:rPr sz="2400" i="1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onstantia"/>
                <a:cs typeface="Constantia"/>
              </a:rPr>
              <a:t>la</a:t>
            </a:r>
            <a:r>
              <a:rPr sz="2400" i="1" spc="-6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onstantia"/>
                <a:cs typeface="Constantia"/>
              </a:rPr>
              <a:t>radiación</a:t>
            </a:r>
            <a:r>
              <a:rPr sz="2400" i="1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Constantia"/>
                <a:cs typeface="Constantia"/>
              </a:rPr>
              <a:t>electromagnética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09927"/>
            <a:ext cx="5529580" cy="1687195"/>
            <a:chOff x="0" y="1709927"/>
            <a:chExt cx="5529580" cy="1687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09927"/>
              <a:ext cx="5529072" cy="16871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28" y="1904999"/>
              <a:ext cx="4968240" cy="111709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406394" y="4215320"/>
            <a:ext cx="5325110" cy="2642870"/>
            <a:chOff x="3406394" y="4215320"/>
            <a:chExt cx="5325110" cy="26428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4215320"/>
              <a:ext cx="4692396" cy="26426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672" y="4410455"/>
              <a:ext cx="4122420" cy="24475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8788" y="5274564"/>
              <a:ext cx="598932" cy="3139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06394" y="4978781"/>
              <a:ext cx="1470660" cy="317500"/>
            </a:xfrm>
            <a:custGeom>
              <a:avLst/>
              <a:gdLst/>
              <a:ahLst/>
              <a:cxnLst/>
              <a:rect l="l" t="t" r="r" b="b"/>
              <a:pathLst>
                <a:path w="1470660" h="317500">
                  <a:moveTo>
                    <a:pt x="1394191" y="286350"/>
                  </a:moveTo>
                  <a:lnTo>
                    <a:pt x="1388109" y="317500"/>
                  </a:lnTo>
                  <a:lnTo>
                    <a:pt x="1470152" y="294767"/>
                  </a:lnTo>
                  <a:lnTo>
                    <a:pt x="1462421" y="288798"/>
                  </a:lnTo>
                  <a:lnTo>
                    <a:pt x="1406652" y="288798"/>
                  </a:lnTo>
                  <a:lnTo>
                    <a:pt x="1394191" y="286350"/>
                  </a:lnTo>
                  <a:close/>
                </a:path>
                <a:path w="1470660" h="317500">
                  <a:moveTo>
                    <a:pt x="1396621" y="273907"/>
                  </a:moveTo>
                  <a:lnTo>
                    <a:pt x="1394191" y="286350"/>
                  </a:lnTo>
                  <a:lnTo>
                    <a:pt x="1406652" y="288798"/>
                  </a:lnTo>
                  <a:lnTo>
                    <a:pt x="1409064" y="276352"/>
                  </a:lnTo>
                  <a:lnTo>
                    <a:pt x="1396621" y="273907"/>
                  </a:lnTo>
                  <a:close/>
                </a:path>
                <a:path w="1470660" h="317500">
                  <a:moveTo>
                    <a:pt x="1402714" y="242697"/>
                  </a:moveTo>
                  <a:lnTo>
                    <a:pt x="1396621" y="273907"/>
                  </a:lnTo>
                  <a:lnTo>
                    <a:pt x="1409064" y="276352"/>
                  </a:lnTo>
                  <a:lnTo>
                    <a:pt x="1406652" y="288798"/>
                  </a:lnTo>
                  <a:lnTo>
                    <a:pt x="1462421" y="288798"/>
                  </a:lnTo>
                  <a:lnTo>
                    <a:pt x="1402714" y="242697"/>
                  </a:lnTo>
                  <a:close/>
                </a:path>
                <a:path w="1470660" h="317500">
                  <a:moveTo>
                    <a:pt x="2539" y="0"/>
                  </a:moveTo>
                  <a:lnTo>
                    <a:pt x="0" y="12446"/>
                  </a:lnTo>
                  <a:lnTo>
                    <a:pt x="1394191" y="286350"/>
                  </a:lnTo>
                  <a:lnTo>
                    <a:pt x="1396621" y="27390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855805"/>
            <a:ext cx="8611870" cy="550545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Constantia"/>
                <a:cs typeface="Constantia"/>
              </a:rPr>
              <a:t>Estas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leyes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permitirán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mejor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interpretación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espectral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objetos.</a:t>
            </a:r>
            <a:endParaRPr sz="2000">
              <a:latin typeface="Constantia"/>
              <a:cs typeface="Constantia"/>
            </a:endParaRPr>
          </a:p>
          <a:p>
            <a:pPr marL="165100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latin typeface="Constantia"/>
                <a:cs typeface="Constantia"/>
              </a:rPr>
              <a:t>Ley</a:t>
            </a:r>
            <a:r>
              <a:rPr sz="2000" b="1" i="1" spc="-3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de</a:t>
            </a:r>
            <a:r>
              <a:rPr sz="2000" b="1" i="1" spc="-1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Planck:</a:t>
            </a:r>
            <a:r>
              <a:rPr sz="2000" b="1" i="1" spc="-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emitancia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espectral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cuerpo</a:t>
            </a:r>
            <a:r>
              <a:rPr sz="2000" b="1" spc="-8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negro</a:t>
            </a:r>
            <a:r>
              <a:rPr sz="2000" spc="-10" dirty="0">
                <a:latin typeface="Constantia"/>
                <a:cs typeface="Constantia"/>
              </a:rPr>
              <a:t>: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nstantia"/>
              <a:cs typeface="Constantia"/>
            </a:endParaRPr>
          </a:p>
          <a:p>
            <a:pPr marL="5271135">
              <a:lnSpc>
                <a:spcPct val="100000"/>
              </a:lnSpc>
            </a:pPr>
            <a:r>
              <a:rPr sz="2250" dirty="0">
                <a:latin typeface="Times New Roman"/>
                <a:cs typeface="Times New Roman"/>
              </a:rPr>
              <a:t>(W/m</a:t>
            </a:r>
            <a:r>
              <a:rPr sz="1950" baseline="42735" dirty="0">
                <a:latin typeface="Times New Roman"/>
                <a:cs typeface="Times New Roman"/>
              </a:rPr>
              <a:t>2</a:t>
            </a:r>
            <a:r>
              <a:rPr sz="1950" spc="517" baseline="4273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sr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350" spc="-320" dirty="0">
                <a:latin typeface="Symbol"/>
                <a:cs typeface="Symbol"/>
              </a:rPr>
              <a:t></a:t>
            </a:r>
            <a:r>
              <a:rPr sz="2250" spc="-320" dirty="0">
                <a:latin typeface="Times New Roman"/>
                <a:cs typeface="Times New Roman"/>
              </a:rPr>
              <a:t>m)</a:t>
            </a:r>
            <a:endParaRPr sz="2250">
              <a:latin typeface="Times New Roman"/>
              <a:cs typeface="Times New Roman"/>
            </a:endParaRPr>
          </a:p>
          <a:p>
            <a:pPr marL="5347335" marR="68580">
              <a:lnSpc>
                <a:spcPct val="100000"/>
              </a:lnSpc>
              <a:spcBef>
                <a:spcPts val="690"/>
              </a:spcBef>
              <a:tabLst>
                <a:tab pos="8479790" algn="l"/>
              </a:tabLst>
            </a:pPr>
            <a:r>
              <a:rPr sz="1700" i="1" dirty="0">
                <a:latin typeface="Constantia"/>
                <a:cs typeface="Constantia"/>
              </a:rPr>
              <a:t>C</a:t>
            </a:r>
            <a:r>
              <a:rPr sz="1650" i="1" baseline="-20202" dirty="0">
                <a:latin typeface="Constantia"/>
                <a:cs typeface="Constantia"/>
              </a:rPr>
              <a:t>1</a:t>
            </a:r>
            <a:r>
              <a:rPr sz="1700" dirty="0">
                <a:latin typeface="Constantia"/>
                <a:cs typeface="Constantia"/>
              </a:rPr>
              <a:t>=</a:t>
            </a:r>
            <a:r>
              <a:rPr sz="1700" spc="-15" dirty="0">
                <a:latin typeface="Constantia"/>
                <a:cs typeface="Constantia"/>
              </a:rPr>
              <a:t> </a:t>
            </a:r>
            <a:r>
              <a:rPr sz="1700" i="1" dirty="0">
                <a:latin typeface="Constantia"/>
                <a:cs typeface="Constantia"/>
              </a:rPr>
              <a:t>2hc</a:t>
            </a:r>
            <a:r>
              <a:rPr sz="1650" i="1" baseline="25252" dirty="0">
                <a:latin typeface="Constantia"/>
                <a:cs typeface="Constantia"/>
              </a:rPr>
              <a:t>2</a:t>
            </a:r>
            <a:r>
              <a:rPr sz="1650" i="1" spc="270" baseline="25252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=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1,191</a:t>
            </a:r>
            <a:r>
              <a:rPr sz="1700" spc="2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10</a:t>
            </a:r>
            <a:r>
              <a:rPr sz="1650" baseline="25252" dirty="0">
                <a:latin typeface="Constantia"/>
                <a:cs typeface="Constantia"/>
              </a:rPr>
              <a:t>8</a:t>
            </a:r>
            <a:r>
              <a:rPr sz="1650" spc="202" baseline="25252" dirty="0">
                <a:latin typeface="Constantia"/>
                <a:cs typeface="Constantia"/>
              </a:rPr>
              <a:t> </a:t>
            </a:r>
            <a:r>
              <a:rPr sz="1700" spc="-30" dirty="0">
                <a:latin typeface="Constantia"/>
                <a:cs typeface="Constantia"/>
              </a:rPr>
              <a:t>Wm</a:t>
            </a:r>
            <a:r>
              <a:rPr sz="1650" spc="-44" baseline="25252" dirty="0">
                <a:latin typeface="Constantia"/>
                <a:cs typeface="Constantia"/>
              </a:rPr>
              <a:t>-</a:t>
            </a:r>
            <a:r>
              <a:rPr sz="1650" baseline="25252" dirty="0">
                <a:latin typeface="Constantia"/>
                <a:cs typeface="Constantia"/>
              </a:rPr>
              <a:t>2</a:t>
            </a:r>
            <a:r>
              <a:rPr sz="1650" spc="15" baseline="25252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μm</a:t>
            </a:r>
            <a:r>
              <a:rPr sz="1650" baseline="25252" dirty="0">
                <a:latin typeface="Constantia"/>
                <a:cs typeface="Constantia"/>
              </a:rPr>
              <a:t>4 </a:t>
            </a:r>
            <a:r>
              <a:rPr sz="1700" spc="-10" dirty="0">
                <a:latin typeface="Constantia"/>
                <a:cs typeface="Constantia"/>
              </a:rPr>
              <a:t>Sr</a:t>
            </a:r>
            <a:r>
              <a:rPr sz="1650" spc="-15" baseline="25252" dirty="0">
                <a:latin typeface="Constantia"/>
                <a:cs typeface="Constantia"/>
              </a:rPr>
              <a:t>-</a:t>
            </a:r>
            <a:r>
              <a:rPr sz="1650" spc="-75" baseline="25252" dirty="0">
                <a:latin typeface="Constantia"/>
                <a:cs typeface="Constantia"/>
              </a:rPr>
              <a:t>1</a:t>
            </a:r>
            <a:r>
              <a:rPr sz="1650" baseline="25252" dirty="0">
                <a:latin typeface="Constantia"/>
                <a:cs typeface="Constantia"/>
              </a:rPr>
              <a:t>	</a:t>
            </a:r>
            <a:r>
              <a:rPr sz="1700" i="1" spc="-50" dirty="0">
                <a:latin typeface="Constantia"/>
                <a:cs typeface="Constantia"/>
              </a:rPr>
              <a:t>; </a:t>
            </a:r>
            <a:r>
              <a:rPr sz="1700" i="1" dirty="0">
                <a:latin typeface="Constantia"/>
                <a:cs typeface="Constantia"/>
              </a:rPr>
              <a:t>C</a:t>
            </a:r>
            <a:r>
              <a:rPr sz="1650" i="1" baseline="-20202" dirty="0">
                <a:latin typeface="Constantia"/>
                <a:cs typeface="Constantia"/>
              </a:rPr>
              <a:t>2</a:t>
            </a:r>
            <a:r>
              <a:rPr sz="1700" dirty="0">
                <a:latin typeface="Constantia"/>
                <a:cs typeface="Constantia"/>
              </a:rPr>
              <a:t>=</a:t>
            </a:r>
            <a:r>
              <a:rPr sz="1700" spc="-15" dirty="0">
                <a:latin typeface="Constantia"/>
                <a:cs typeface="Constantia"/>
              </a:rPr>
              <a:t> </a:t>
            </a:r>
            <a:r>
              <a:rPr sz="1700" i="1" dirty="0">
                <a:latin typeface="Constantia"/>
                <a:cs typeface="Constantia"/>
              </a:rPr>
              <a:t>hc/k</a:t>
            </a:r>
            <a:r>
              <a:rPr sz="1700" i="1" spc="-2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=</a:t>
            </a:r>
            <a:r>
              <a:rPr sz="1700" spc="-1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1,4388</a:t>
            </a:r>
            <a:r>
              <a:rPr sz="1700" spc="-15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10</a:t>
            </a:r>
            <a:r>
              <a:rPr sz="1650" baseline="25252" dirty="0">
                <a:latin typeface="Constantia"/>
                <a:cs typeface="Constantia"/>
              </a:rPr>
              <a:t>4</a:t>
            </a:r>
            <a:r>
              <a:rPr sz="1650" spc="-7" baseline="25252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μm</a:t>
            </a:r>
            <a:r>
              <a:rPr sz="1700" spc="-55" dirty="0">
                <a:latin typeface="Constantia"/>
                <a:cs typeface="Constantia"/>
              </a:rPr>
              <a:t> </a:t>
            </a:r>
            <a:r>
              <a:rPr sz="1700" spc="-50" dirty="0">
                <a:latin typeface="Constantia"/>
                <a:cs typeface="Constantia"/>
              </a:rPr>
              <a:t>K</a:t>
            </a:r>
            <a:endParaRPr sz="1700">
              <a:latin typeface="Constantia"/>
              <a:cs typeface="Constantia"/>
            </a:endParaRPr>
          </a:p>
          <a:p>
            <a:pPr marL="88900" marR="919480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solidFill>
                  <a:srgbClr val="CC3300"/>
                </a:solidFill>
                <a:latin typeface="Constantia"/>
                <a:cs typeface="Constantia"/>
              </a:rPr>
              <a:t>CUERPO</a:t>
            </a:r>
            <a:r>
              <a:rPr sz="2000" spc="-55" dirty="0">
                <a:solidFill>
                  <a:srgbClr val="CC33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CC3300"/>
                </a:solidFill>
                <a:latin typeface="Constantia"/>
                <a:cs typeface="Constantia"/>
              </a:rPr>
              <a:t>NEGRO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3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ideal,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emite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toda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incidente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dirty="0">
                <a:solidFill>
                  <a:srgbClr val="419FFF"/>
                </a:solidFill>
                <a:latin typeface="Constantia"/>
                <a:cs typeface="Constantia"/>
              </a:rPr>
              <a:t>EMISOR</a:t>
            </a:r>
            <a:r>
              <a:rPr sz="2000" spc="-40" dirty="0">
                <a:solidFill>
                  <a:srgbClr val="419F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419FFF"/>
                </a:solidFill>
                <a:latin typeface="Constantia"/>
                <a:cs typeface="Constantia"/>
              </a:rPr>
              <a:t>PERFECTO</a:t>
            </a:r>
            <a:r>
              <a:rPr sz="2000" spc="-10" dirty="0">
                <a:latin typeface="Constantia"/>
                <a:cs typeface="Constantia"/>
              </a:rPr>
              <a:t>)</a:t>
            </a:r>
            <a:endParaRPr sz="2000">
              <a:latin typeface="Constantia"/>
              <a:cs typeface="Constantia"/>
            </a:endParaRPr>
          </a:p>
          <a:p>
            <a:pPr marL="165100">
              <a:lnSpc>
                <a:spcPct val="100000"/>
              </a:lnSpc>
            </a:pPr>
            <a:r>
              <a:rPr sz="2000" spc="-10" dirty="0">
                <a:latin typeface="Constantia"/>
                <a:cs typeface="Constantia"/>
              </a:rPr>
              <a:t>Cualquier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tenga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temperatura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mayor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cero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absoluto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(-</a:t>
            </a:r>
            <a:r>
              <a:rPr sz="2000" spc="-25" dirty="0">
                <a:latin typeface="Constantia"/>
                <a:cs typeface="Constantia"/>
              </a:rPr>
              <a:t>273</a:t>
            </a:r>
            <a:endParaRPr sz="2000">
              <a:latin typeface="Constantia"/>
              <a:cs typeface="Constantia"/>
            </a:endParaRPr>
          </a:p>
          <a:p>
            <a:pPr marL="1651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°C)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energía.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Más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energía</a:t>
            </a:r>
            <a:r>
              <a:rPr sz="2000" u="sng" spc="-1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y</a:t>
            </a:r>
            <a:r>
              <a:rPr sz="2000" u="sng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menor</a:t>
            </a:r>
            <a:r>
              <a:rPr sz="2000" u="sng" spc="-1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λ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si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esa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temperatura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mayor</a:t>
            </a:r>
            <a:r>
              <a:rPr sz="2000" spc="-1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000">
              <a:latin typeface="Constantia"/>
              <a:cs typeface="Constantia"/>
            </a:endParaRPr>
          </a:p>
          <a:p>
            <a:pPr marL="430530" indent="877569">
              <a:lnSpc>
                <a:spcPct val="100000"/>
              </a:lnSpc>
            </a:pPr>
            <a:r>
              <a:rPr sz="1800" spc="-20" dirty="0">
                <a:latin typeface="Constantia"/>
                <a:cs typeface="Constantia"/>
              </a:rPr>
              <a:t>Crecimiento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rápido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00">
              <a:latin typeface="Constantia"/>
              <a:cs typeface="Constantia"/>
            </a:endParaRPr>
          </a:p>
          <a:p>
            <a:pPr marL="430530" marR="5258435">
              <a:lnSpc>
                <a:spcPct val="100000"/>
              </a:lnSpc>
            </a:pPr>
            <a:r>
              <a:rPr sz="2000" b="1" dirty="0">
                <a:solidFill>
                  <a:srgbClr val="05686C"/>
                </a:solidFill>
                <a:latin typeface="Constantia"/>
                <a:cs typeface="Constantia"/>
              </a:rPr>
              <a:t>Radiancia</a:t>
            </a:r>
            <a:r>
              <a:rPr sz="2000" b="1" spc="-11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686C"/>
                </a:solidFill>
                <a:latin typeface="Constantia"/>
                <a:cs typeface="Constantia"/>
              </a:rPr>
              <a:t>de</a:t>
            </a:r>
            <a:r>
              <a:rPr sz="2000" b="1" spc="-9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686C"/>
                </a:solidFill>
                <a:latin typeface="Constantia"/>
                <a:cs typeface="Constantia"/>
              </a:rPr>
              <a:t>un</a:t>
            </a:r>
            <a:r>
              <a:rPr sz="2000" b="1" spc="-105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5686C"/>
                </a:solidFill>
                <a:latin typeface="Constantia"/>
                <a:cs typeface="Constantia"/>
              </a:rPr>
              <a:t>cuerpo </a:t>
            </a:r>
            <a:r>
              <a:rPr sz="2000" b="1" spc="-20" dirty="0">
                <a:solidFill>
                  <a:srgbClr val="05686C"/>
                </a:solidFill>
                <a:latin typeface="Constantia"/>
                <a:cs typeface="Constantia"/>
              </a:rPr>
              <a:t>negro</a:t>
            </a:r>
            <a:r>
              <a:rPr sz="2000" b="1" spc="-10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686C"/>
                </a:solidFill>
                <a:latin typeface="Constantia"/>
                <a:cs typeface="Constantia"/>
              </a:rPr>
              <a:t>a</a:t>
            </a:r>
            <a:r>
              <a:rPr sz="2000" b="1" spc="-25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dirty="0">
                <a:solidFill>
                  <a:srgbClr val="05686C"/>
                </a:solidFill>
                <a:latin typeface="Constantia"/>
                <a:cs typeface="Constantia"/>
              </a:rPr>
              <a:t>la</a:t>
            </a:r>
            <a:r>
              <a:rPr sz="2000" b="1" spc="-5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spc="-25" dirty="0">
                <a:solidFill>
                  <a:srgbClr val="05686C"/>
                </a:solidFill>
                <a:latin typeface="Constantia"/>
                <a:cs typeface="Constantia"/>
              </a:rPr>
              <a:t>temperatura</a:t>
            </a:r>
            <a:r>
              <a:rPr sz="2000" b="1" spc="-8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spc="-50" dirty="0">
                <a:solidFill>
                  <a:srgbClr val="05686C"/>
                </a:solidFill>
                <a:latin typeface="Constantia"/>
                <a:cs typeface="Constantia"/>
              </a:rPr>
              <a:t>T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21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2927" y="4558309"/>
            <a:ext cx="3190240" cy="1379220"/>
            <a:chOff x="2852927" y="4558309"/>
            <a:chExt cx="3190240" cy="1379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927" y="4558309"/>
              <a:ext cx="3189731" cy="13790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9" y="4753355"/>
              <a:ext cx="2619755" cy="8092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026145" y="2145919"/>
            <a:ext cx="36893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-25" dirty="0">
                <a:solidFill>
                  <a:srgbClr val="05686C"/>
                </a:solidFill>
                <a:latin typeface="Constantia"/>
                <a:cs typeface="Constantia"/>
              </a:rPr>
              <a:t>max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1809" y="1998091"/>
            <a:ext cx="2766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0770" algn="l"/>
              </a:tabLst>
            </a:pPr>
            <a:r>
              <a:rPr sz="2000" b="1" spc="-10" dirty="0">
                <a:solidFill>
                  <a:srgbClr val="05686C"/>
                </a:solidFill>
                <a:latin typeface="Constantia"/>
                <a:cs typeface="Constantia"/>
              </a:rPr>
              <a:t>Relación</a:t>
            </a:r>
            <a:r>
              <a:rPr sz="2000" b="1" spc="-9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spc="-10" dirty="0">
                <a:solidFill>
                  <a:srgbClr val="05686C"/>
                </a:solidFill>
                <a:latin typeface="Constantia"/>
                <a:cs typeface="Constantia"/>
              </a:rPr>
              <a:t>entre</a:t>
            </a:r>
            <a:r>
              <a:rPr sz="2000" b="1" spc="-80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i="1" spc="-50" dirty="0">
                <a:solidFill>
                  <a:srgbClr val="05686C"/>
                </a:solidFill>
                <a:latin typeface="Constantia"/>
                <a:cs typeface="Constantia"/>
              </a:rPr>
              <a:t>λ</a:t>
            </a:r>
            <a:r>
              <a:rPr sz="2000" b="1" i="1" dirty="0">
                <a:solidFill>
                  <a:srgbClr val="05686C"/>
                </a:solidFill>
                <a:latin typeface="Constantia"/>
                <a:cs typeface="Constantia"/>
              </a:rPr>
              <a:t>	</a:t>
            </a:r>
            <a:r>
              <a:rPr sz="2000" b="1" dirty="0">
                <a:solidFill>
                  <a:srgbClr val="05686C"/>
                </a:solidFill>
                <a:latin typeface="Constantia"/>
                <a:cs typeface="Constantia"/>
              </a:rPr>
              <a:t>y</a:t>
            </a:r>
            <a:r>
              <a:rPr sz="2000" b="1" spc="409" dirty="0">
                <a:solidFill>
                  <a:srgbClr val="05686C"/>
                </a:solidFill>
                <a:latin typeface="Constantia"/>
                <a:cs typeface="Constantia"/>
              </a:rPr>
              <a:t> </a:t>
            </a:r>
            <a:r>
              <a:rPr sz="2000" b="1" i="1" spc="-50" dirty="0">
                <a:solidFill>
                  <a:srgbClr val="05686C"/>
                </a:solidFill>
                <a:latin typeface="Constantia"/>
                <a:cs typeface="Constantia"/>
              </a:rPr>
              <a:t>T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968" y="601218"/>
            <a:ext cx="865949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Constantia"/>
                <a:cs typeface="Constantia"/>
              </a:rPr>
              <a:t>Ley</a:t>
            </a:r>
            <a:r>
              <a:rPr sz="2000" b="1" i="1" spc="19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de</a:t>
            </a:r>
            <a:r>
              <a:rPr sz="2000" b="1" i="1" spc="19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Wien:</a:t>
            </a:r>
            <a:r>
              <a:rPr sz="2000" b="1" i="1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indica</a:t>
            </a:r>
            <a:r>
              <a:rPr sz="2000" spc="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λ</a:t>
            </a:r>
            <a:r>
              <a:rPr sz="2000" spc="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negro</a:t>
            </a:r>
            <a:r>
              <a:rPr sz="2000" spc="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emite</a:t>
            </a:r>
            <a:r>
              <a:rPr sz="2000" spc="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máxima</a:t>
            </a:r>
            <a:r>
              <a:rPr sz="2000" spc="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energía, </a:t>
            </a:r>
            <a:r>
              <a:rPr sz="2000" dirty="0">
                <a:latin typeface="Constantia"/>
                <a:cs typeface="Constantia"/>
              </a:rPr>
              <a:t>según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4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temperatura.</a:t>
            </a:r>
            <a:r>
              <a:rPr sz="2000" spc="6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deduce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partir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3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Planck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para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una </a:t>
            </a:r>
            <a:r>
              <a:rPr sz="2000" spc="-10" dirty="0">
                <a:latin typeface="Constantia"/>
                <a:cs typeface="Constantia"/>
              </a:rPr>
              <a:t>determinada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temperatura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T: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8438" y="2149728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4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1354" y="2145922"/>
            <a:ext cx="22352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i="1" spc="-50" dirty="0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22</a:t>
            </a:fld>
            <a:endParaRPr sz="1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3416" y="2109225"/>
            <a:ext cx="3816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5" dirty="0">
                <a:latin typeface="Times New Roman"/>
                <a:cs typeface="Times New Roman"/>
              </a:rPr>
              <a:t>max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3572" y="1656410"/>
            <a:ext cx="109728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125" baseline="-34343" dirty="0">
                <a:latin typeface="Symbol"/>
                <a:cs typeface="Symbol"/>
              </a:rPr>
              <a:t></a:t>
            </a:r>
            <a:r>
              <a:rPr sz="4125" spc="352" baseline="-34343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2898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9918" y="1854882"/>
            <a:ext cx="36639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50" dirty="0">
                <a:latin typeface="Symbol"/>
                <a:cs typeface="Symbol"/>
              </a:rPr>
              <a:t>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5575" y="1845691"/>
            <a:ext cx="574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onstantia"/>
                <a:cs typeface="Constantia"/>
              </a:rPr>
              <a:t>(µm)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2456815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C00000"/>
                </a:solidFill>
                <a:latin typeface="Constantia"/>
                <a:cs typeface="Constantia"/>
              </a:rPr>
              <a:t>Ejercicios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740" y="2730830"/>
            <a:ext cx="8224520" cy="348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-</a:t>
            </a:r>
            <a:r>
              <a:rPr sz="1800" dirty="0">
                <a:latin typeface="Constantia"/>
                <a:cs typeface="Constantia"/>
              </a:rPr>
              <a:t>Qué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longitudes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onda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(bandas)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utilizaría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para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detectar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emitida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por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la</a:t>
            </a:r>
            <a:endParaRPr sz="180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nstantia"/>
                <a:cs typeface="Constantia"/>
              </a:rPr>
              <a:t>superficie?</a:t>
            </a:r>
            <a:endParaRPr sz="1800">
              <a:latin typeface="Constantia"/>
              <a:cs typeface="Constantia"/>
            </a:endParaRPr>
          </a:p>
          <a:p>
            <a:pPr marL="38100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-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qué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longitud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onda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encuentra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máxima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emitancia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del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Sol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(≈6000K)?</a:t>
            </a:r>
            <a:endParaRPr sz="1800">
              <a:latin typeface="Constantia"/>
              <a:cs typeface="Constantia"/>
            </a:endParaRPr>
          </a:p>
          <a:p>
            <a:pPr marL="64769" marR="30480">
              <a:lnSpc>
                <a:spcPct val="100000"/>
              </a:lnSpc>
              <a:spcBef>
                <a:spcPts val="1355"/>
              </a:spcBef>
            </a:pPr>
            <a:r>
              <a:rPr sz="2000" b="1" i="1" dirty="0">
                <a:latin typeface="Constantia"/>
                <a:cs typeface="Constantia"/>
              </a:rPr>
              <a:t>Ley</a:t>
            </a:r>
            <a:r>
              <a:rPr sz="2000" b="1" i="1" spc="-2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de</a:t>
            </a:r>
            <a:r>
              <a:rPr sz="2000" b="1" i="1" spc="-5" dirty="0">
                <a:latin typeface="Constantia"/>
                <a:cs typeface="Constantia"/>
              </a:rPr>
              <a:t> </a:t>
            </a:r>
            <a:r>
              <a:rPr sz="2000" b="1" i="1" spc="-20" dirty="0">
                <a:latin typeface="Constantia"/>
                <a:cs typeface="Constantia"/>
              </a:rPr>
              <a:t>Stefan-</a:t>
            </a:r>
            <a:r>
              <a:rPr sz="2000" b="1" i="1" dirty="0">
                <a:latin typeface="Constantia"/>
                <a:cs typeface="Constantia"/>
              </a:rPr>
              <a:t>Boltzmann:</a:t>
            </a:r>
            <a:r>
              <a:rPr sz="2000" b="1" i="1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establece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emitancia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negro para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todas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λ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función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cuarta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potencia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temperatura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del </a:t>
            </a:r>
            <a:r>
              <a:rPr sz="2000" dirty="0">
                <a:latin typeface="Constantia"/>
                <a:cs typeface="Constantia"/>
              </a:rPr>
              <a:t>citado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cuerpo.</a:t>
            </a:r>
            <a:endParaRPr sz="2000">
              <a:latin typeface="Constantia"/>
              <a:cs typeface="Constantia"/>
            </a:endParaRPr>
          </a:p>
          <a:p>
            <a:pPr marR="129539" algn="r">
              <a:lnSpc>
                <a:spcPct val="100000"/>
              </a:lnSpc>
              <a:spcBef>
                <a:spcPts val="2095"/>
              </a:spcBef>
            </a:pPr>
            <a:r>
              <a:rPr sz="1800" i="1" dirty="0">
                <a:latin typeface="Constantia"/>
                <a:cs typeface="Constantia"/>
              </a:rPr>
              <a:t>σ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=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5,67</a:t>
            </a:r>
            <a:r>
              <a:rPr sz="1800" i="1" spc="-1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10</a:t>
            </a:r>
            <a:r>
              <a:rPr sz="1800" i="1" baseline="25462" dirty="0">
                <a:latin typeface="Constantia"/>
                <a:cs typeface="Constantia"/>
              </a:rPr>
              <a:t>−8</a:t>
            </a:r>
            <a:r>
              <a:rPr sz="1800" i="1" spc="-22" baseline="25462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Wm</a:t>
            </a:r>
            <a:r>
              <a:rPr sz="1800" i="1" spc="-15" baseline="25462" dirty="0">
                <a:latin typeface="Constantia"/>
                <a:cs typeface="Constantia"/>
              </a:rPr>
              <a:t>−2</a:t>
            </a:r>
            <a:r>
              <a:rPr sz="1800" i="1" spc="-10" dirty="0">
                <a:latin typeface="Constantia"/>
                <a:cs typeface="Constantia"/>
              </a:rPr>
              <a:t>K</a:t>
            </a:r>
            <a:r>
              <a:rPr sz="1800" i="1" spc="-15" baseline="25462" dirty="0">
                <a:latin typeface="Constantia"/>
                <a:cs typeface="Constantia"/>
              </a:rPr>
              <a:t>−4</a:t>
            </a:r>
            <a:endParaRPr sz="1800" baseline="25462">
              <a:latin typeface="Constantia"/>
              <a:cs typeface="Constantia"/>
            </a:endParaRPr>
          </a:p>
          <a:p>
            <a:pPr marR="1059180" algn="r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latin typeface="Constantia"/>
                <a:cs typeface="Constantia"/>
              </a:rPr>
              <a:t>M</a:t>
            </a:r>
            <a:r>
              <a:rPr sz="1800" spc="-15" baseline="-20833" dirty="0">
                <a:latin typeface="Constantia"/>
                <a:cs typeface="Constantia"/>
              </a:rPr>
              <a:t>B</a:t>
            </a:r>
            <a:r>
              <a:rPr sz="1800" spc="-10" dirty="0">
                <a:latin typeface="Constantia"/>
                <a:cs typeface="Constantia"/>
              </a:rPr>
              <a:t>=W/m</a:t>
            </a:r>
            <a:r>
              <a:rPr sz="1800" spc="-15" baseline="25462" dirty="0">
                <a:latin typeface="Constantia"/>
                <a:cs typeface="Constantia"/>
              </a:rPr>
              <a:t>2</a:t>
            </a:r>
            <a:endParaRPr sz="1800" baseline="25462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800">
              <a:latin typeface="Constantia"/>
              <a:cs typeface="Constantia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Para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un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cuerpo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negro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radiación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emitida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sólo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está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determinada</a:t>
            </a:r>
            <a:r>
              <a:rPr sz="2000" u="sng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por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4711" y="1493456"/>
            <a:ext cx="6715125" cy="5194300"/>
            <a:chOff x="1124711" y="1493456"/>
            <a:chExt cx="6715125" cy="5194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711" y="1493456"/>
              <a:ext cx="6714744" cy="51939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5" y="1700784"/>
              <a:ext cx="6120383" cy="4599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83223" y="2875788"/>
              <a:ext cx="143510" cy="2929255"/>
            </a:xfrm>
            <a:custGeom>
              <a:avLst/>
              <a:gdLst/>
              <a:ahLst/>
              <a:cxnLst/>
              <a:rect l="l" t="t" r="r" b="b"/>
              <a:pathLst>
                <a:path w="143510" h="2929254">
                  <a:moveTo>
                    <a:pt x="0" y="2929128"/>
                  </a:moveTo>
                  <a:lnTo>
                    <a:pt x="143255" y="2929128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2929128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5023" y="3614927"/>
              <a:ext cx="1019555" cy="1374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4586" y="3635629"/>
              <a:ext cx="735965" cy="1090930"/>
            </a:xfrm>
            <a:custGeom>
              <a:avLst/>
              <a:gdLst/>
              <a:ahLst/>
              <a:cxnLst/>
              <a:rect l="l" t="t" r="r" b="b"/>
              <a:pathLst>
                <a:path w="735964" h="1090929">
                  <a:moveTo>
                    <a:pt x="597227" y="982114"/>
                  </a:moveTo>
                  <a:lnTo>
                    <a:pt x="589994" y="983138"/>
                  </a:lnTo>
                  <a:lnTo>
                    <a:pt x="583642" y="986782"/>
                  </a:lnTo>
                  <a:lnTo>
                    <a:pt x="578992" y="992759"/>
                  </a:lnTo>
                  <a:lnTo>
                    <a:pt x="577111" y="1000105"/>
                  </a:lnTo>
                  <a:lnTo>
                    <a:pt x="578135" y="1007332"/>
                  </a:lnTo>
                  <a:lnTo>
                    <a:pt x="581779" y="1013654"/>
                  </a:lnTo>
                  <a:lnTo>
                    <a:pt x="587755" y="1018286"/>
                  </a:lnTo>
                  <a:lnTo>
                    <a:pt x="735964" y="1090676"/>
                  </a:lnTo>
                  <a:lnTo>
                    <a:pt x="734711" y="1069848"/>
                  </a:lnTo>
                  <a:lnTo>
                    <a:pt x="699135" y="1069848"/>
                  </a:lnTo>
                  <a:lnTo>
                    <a:pt x="660001" y="1011143"/>
                  </a:lnTo>
                  <a:lnTo>
                    <a:pt x="604520" y="983996"/>
                  </a:lnTo>
                  <a:lnTo>
                    <a:pt x="597227" y="982114"/>
                  </a:lnTo>
                  <a:close/>
                </a:path>
                <a:path w="735964" h="1090929">
                  <a:moveTo>
                    <a:pt x="660001" y="1011143"/>
                  </a:moveTo>
                  <a:lnTo>
                    <a:pt x="699135" y="1069848"/>
                  </a:lnTo>
                  <a:lnTo>
                    <a:pt x="713288" y="1060450"/>
                  </a:lnTo>
                  <a:lnTo>
                    <a:pt x="695960" y="1060450"/>
                  </a:lnTo>
                  <a:lnTo>
                    <a:pt x="694012" y="1027786"/>
                  </a:lnTo>
                  <a:lnTo>
                    <a:pt x="660001" y="1011143"/>
                  </a:lnTo>
                  <a:close/>
                </a:path>
                <a:path w="735964" h="1090929">
                  <a:moveTo>
                    <a:pt x="705992" y="908177"/>
                  </a:moveTo>
                  <a:lnTo>
                    <a:pt x="698658" y="910117"/>
                  </a:lnTo>
                  <a:lnTo>
                    <a:pt x="692848" y="914558"/>
                  </a:lnTo>
                  <a:lnTo>
                    <a:pt x="689133" y="920857"/>
                  </a:lnTo>
                  <a:lnTo>
                    <a:pt x="688086" y="928370"/>
                  </a:lnTo>
                  <a:lnTo>
                    <a:pt x="691765" y="990082"/>
                  </a:lnTo>
                  <a:lnTo>
                    <a:pt x="730885" y="1048766"/>
                  </a:lnTo>
                  <a:lnTo>
                    <a:pt x="699135" y="1069848"/>
                  </a:lnTo>
                  <a:lnTo>
                    <a:pt x="734711" y="1069848"/>
                  </a:lnTo>
                  <a:lnTo>
                    <a:pt x="726059" y="926084"/>
                  </a:lnTo>
                  <a:lnTo>
                    <a:pt x="724173" y="918749"/>
                  </a:lnTo>
                  <a:lnTo>
                    <a:pt x="719740" y="912939"/>
                  </a:lnTo>
                  <a:lnTo>
                    <a:pt x="713450" y="909224"/>
                  </a:lnTo>
                  <a:lnTo>
                    <a:pt x="705992" y="908177"/>
                  </a:lnTo>
                  <a:close/>
                </a:path>
                <a:path w="735964" h="1090929">
                  <a:moveTo>
                    <a:pt x="694012" y="1027786"/>
                  </a:moveTo>
                  <a:lnTo>
                    <a:pt x="695960" y="1060450"/>
                  </a:lnTo>
                  <a:lnTo>
                    <a:pt x="723391" y="1042162"/>
                  </a:lnTo>
                  <a:lnTo>
                    <a:pt x="694012" y="1027786"/>
                  </a:lnTo>
                  <a:close/>
                </a:path>
                <a:path w="735964" h="1090929">
                  <a:moveTo>
                    <a:pt x="691765" y="990082"/>
                  </a:moveTo>
                  <a:lnTo>
                    <a:pt x="694012" y="1027786"/>
                  </a:lnTo>
                  <a:lnTo>
                    <a:pt x="723391" y="1042162"/>
                  </a:lnTo>
                  <a:lnTo>
                    <a:pt x="695960" y="1060450"/>
                  </a:lnTo>
                  <a:lnTo>
                    <a:pt x="713288" y="1060450"/>
                  </a:lnTo>
                  <a:lnTo>
                    <a:pt x="730885" y="1048766"/>
                  </a:lnTo>
                  <a:lnTo>
                    <a:pt x="691765" y="990082"/>
                  </a:lnTo>
                  <a:close/>
                </a:path>
                <a:path w="735964" h="1090929">
                  <a:moveTo>
                    <a:pt x="31750" y="0"/>
                  </a:moveTo>
                  <a:lnTo>
                    <a:pt x="0" y="21082"/>
                  </a:lnTo>
                  <a:lnTo>
                    <a:pt x="660001" y="1011143"/>
                  </a:lnTo>
                  <a:lnTo>
                    <a:pt x="694012" y="1027786"/>
                  </a:lnTo>
                  <a:lnTo>
                    <a:pt x="691765" y="99008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1927" y="2878848"/>
              <a:ext cx="1728216" cy="554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1162" y="3011620"/>
              <a:ext cx="1443990" cy="329565"/>
            </a:xfrm>
            <a:custGeom>
              <a:avLst/>
              <a:gdLst/>
              <a:ahLst/>
              <a:cxnLst/>
              <a:rect l="l" t="t" r="r" b="b"/>
              <a:pathLst>
                <a:path w="1443989" h="329564">
                  <a:moveTo>
                    <a:pt x="110115" y="58342"/>
                  </a:moveTo>
                  <a:lnTo>
                    <a:pt x="74485" y="71544"/>
                  </a:lnTo>
                  <a:lnTo>
                    <a:pt x="103300" y="95870"/>
                  </a:lnTo>
                  <a:lnTo>
                    <a:pt x="1437004" y="329241"/>
                  </a:lnTo>
                  <a:lnTo>
                    <a:pt x="1443609" y="291776"/>
                  </a:lnTo>
                  <a:lnTo>
                    <a:pt x="110115" y="58342"/>
                  </a:lnTo>
                  <a:close/>
                </a:path>
                <a:path w="1443989" h="329564">
                  <a:moveTo>
                    <a:pt x="162177" y="0"/>
                  </a:moveTo>
                  <a:lnTo>
                    <a:pt x="154686" y="1200"/>
                  </a:lnTo>
                  <a:lnTo>
                    <a:pt x="0" y="58477"/>
                  </a:lnTo>
                  <a:lnTo>
                    <a:pt x="126111" y="164903"/>
                  </a:lnTo>
                  <a:lnTo>
                    <a:pt x="132726" y="168582"/>
                  </a:lnTo>
                  <a:lnTo>
                    <a:pt x="139985" y="169380"/>
                  </a:lnTo>
                  <a:lnTo>
                    <a:pt x="147006" y="167368"/>
                  </a:lnTo>
                  <a:lnTo>
                    <a:pt x="103300" y="95870"/>
                  </a:lnTo>
                  <a:lnTo>
                    <a:pt x="34036" y="83750"/>
                  </a:lnTo>
                  <a:lnTo>
                    <a:pt x="40512" y="46158"/>
                  </a:lnTo>
                  <a:lnTo>
                    <a:pt x="142999" y="46158"/>
                  </a:lnTo>
                  <a:lnTo>
                    <a:pt x="168020" y="36887"/>
                  </a:lnTo>
                  <a:lnTo>
                    <a:pt x="174410" y="32896"/>
                  </a:lnTo>
                  <a:lnTo>
                    <a:pt x="178657" y="26965"/>
                  </a:lnTo>
                  <a:lnTo>
                    <a:pt x="180379" y="19867"/>
                  </a:lnTo>
                  <a:lnTo>
                    <a:pt x="179197" y="12376"/>
                  </a:lnTo>
                  <a:lnTo>
                    <a:pt x="175206" y="5933"/>
                  </a:lnTo>
                  <a:lnTo>
                    <a:pt x="169275" y="1692"/>
                  </a:lnTo>
                  <a:lnTo>
                    <a:pt x="162177" y="0"/>
                  </a:lnTo>
                  <a:close/>
                </a:path>
                <a:path w="1443989" h="329564">
                  <a:moveTo>
                    <a:pt x="40512" y="46158"/>
                  </a:moveTo>
                  <a:lnTo>
                    <a:pt x="34036" y="83750"/>
                  </a:lnTo>
                  <a:lnTo>
                    <a:pt x="103300" y="95870"/>
                  </a:lnTo>
                  <a:lnTo>
                    <a:pt x="87890" y="82861"/>
                  </a:lnTo>
                  <a:lnTo>
                    <a:pt x="43942" y="82861"/>
                  </a:lnTo>
                  <a:lnTo>
                    <a:pt x="49530" y="50476"/>
                  </a:lnTo>
                  <a:lnTo>
                    <a:pt x="65179" y="50476"/>
                  </a:lnTo>
                  <a:lnTo>
                    <a:pt x="40512" y="46158"/>
                  </a:lnTo>
                  <a:close/>
                </a:path>
                <a:path w="1443989" h="329564">
                  <a:moveTo>
                    <a:pt x="49530" y="50476"/>
                  </a:moveTo>
                  <a:lnTo>
                    <a:pt x="43942" y="82861"/>
                  </a:lnTo>
                  <a:lnTo>
                    <a:pt x="74485" y="71544"/>
                  </a:lnTo>
                  <a:lnTo>
                    <a:pt x="49530" y="50476"/>
                  </a:lnTo>
                  <a:close/>
                </a:path>
                <a:path w="1443989" h="329564">
                  <a:moveTo>
                    <a:pt x="74485" y="71544"/>
                  </a:moveTo>
                  <a:lnTo>
                    <a:pt x="43942" y="82861"/>
                  </a:lnTo>
                  <a:lnTo>
                    <a:pt x="87890" y="82861"/>
                  </a:lnTo>
                  <a:lnTo>
                    <a:pt x="74485" y="71544"/>
                  </a:lnTo>
                  <a:close/>
                </a:path>
                <a:path w="1443989" h="329564">
                  <a:moveTo>
                    <a:pt x="65179" y="50476"/>
                  </a:moveTo>
                  <a:lnTo>
                    <a:pt x="49530" y="50476"/>
                  </a:lnTo>
                  <a:lnTo>
                    <a:pt x="74485" y="71544"/>
                  </a:lnTo>
                  <a:lnTo>
                    <a:pt x="110115" y="58342"/>
                  </a:lnTo>
                  <a:lnTo>
                    <a:pt x="65179" y="50476"/>
                  </a:lnTo>
                  <a:close/>
                </a:path>
                <a:path w="1443989" h="329564">
                  <a:moveTo>
                    <a:pt x="142999" y="46158"/>
                  </a:moveTo>
                  <a:lnTo>
                    <a:pt x="40512" y="46158"/>
                  </a:lnTo>
                  <a:lnTo>
                    <a:pt x="110115" y="58342"/>
                  </a:lnTo>
                  <a:lnTo>
                    <a:pt x="142999" y="46158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5783" y="3509759"/>
              <a:ext cx="2001012" cy="12085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80282" y="3640454"/>
              <a:ext cx="1656714" cy="875665"/>
            </a:xfrm>
            <a:custGeom>
              <a:avLst/>
              <a:gdLst/>
              <a:ahLst/>
              <a:cxnLst/>
              <a:rect l="l" t="t" r="r" b="b"/>
              <a:pathLst>
                <a:path w="1656714" h="875664">
                  <a:moveTo>
                    <a:pt x="119125" y="0"/>
                  </a:moveTo>
                  <a:lnTo>
                    <a:pt x="0" y="5715"/>
                  </a:lnTo>
                  <a:lnTo>
                    <a:pt x="59689" y="100584"/>
                  </a:lnTo>
                  <a:lnTo>
                    <a:pt x="63500" y="106680"/>
                  </a:lnTo>
                  <a:lnTo>
                    <a:pt x="71500" y="108458"/>
                  </a:lnTo>
                  <a:lnTo>
                    <a:pt x="83692" y="100838"/>
                  </a:lnTo>
                  <a:lnTo>
                    <a:pt x="85470" y="92837"/>
                  </a:lnTo>
                  <a:lnTo>
                    <a:pt x="81660" y="86868"/>
                  </a:lnTo>
                  <a:lnTo>
                    <a:pt x="59195" y="51208"/>
                  </a:lnTo>
                  <a:lnTo>
                    <a:pt x="16763" y="29083"/>
                  </a:lnTo>
                  <a:lnTo>
                    <a:pt x="28701" y="6096"/>
                  </a:lnTo>
                  <a:lnTo>
                    <a:pt x="125249" y="6096"/>
                  </a:lnTo>
                  <a:lnTo>
                    <a:pt x="125221" y="5588"/>
                  </a:lnTo>
                  <a:lnTo>
                    <a:pt x="119125" y="0"/>
                  </a:lnTo>
                  <a:close/>
                </a:path>
                <a:path w="1656714" h="875664">
                  <a:moveTo>
                    <a:pt x="71244" y="28248"/>
                  </a:moveTo>
                  <a:lnTo>
                    <a:pt x="45487" y="29449"/>
                  </a:lnTo>
                  <a:lnTo>
                    <a:pt x="59195" y="51208"/>
                  </a:lnTo>
                  <a:lnTo>
                    <a:pt x="108584" y="76962"/>
                  </a:lnTo>
                  <a:lnTo>
                    <a:pt x="120650" y="53975"/>
                  </a:lnTo>
                  <a:lnTo>
                    <a:pt x="71244" y="28248"/>
                  </a:lnTo>
                  <a:close/>
                </a:path>
                <a:path w="1656714" h="875664">
                  <a:moveTo>
                    <a:pt x="28701" y="6096"/>
                  </a:moveTo>
                  <a:lnTo>
                    <a:pt x="16763" y="29083"/>
                  </a:lnTo>
                  <a:lnTo>
                    <a:pt x="59195" y="51208"/>
                  </a:lnTo>
                  <a:lnTo>
                    <a:pt x="46136" y="30480"/>
                  </a:lnTo>
                  <a:lnTo>
                    <a:pt x="23367" y="30480"/>
                  </a:lnTo>
                  <a:lnTo>
                    <a:pt x="33654" y="10668"/>
                  </a:lnTo>
                  <a:lnTo>
                    <a:pt x="37482" y="10668"/>
                  </a:lnTo>
                  <a:lnTo>
                    <a:pt x="28701" y="6096"/>
                  </a:lnTo>
                  <a:close/>
                </a:path>
                <a:path w="1656714" h="875664">
                  <a:moveTo>
                    <a:pt x="33654" y="10668"/>
                  </a:moveTo>
                  <a:lnTo>
                    <a:pt x="23367" y="30480"/>
                  </a:lnTo>
                  <a:lnTo>
                    <a:pt x="45487" y="29449"/>
                  </a:lnTo>
                  <a:lnTo>
                    <a:pt x="33654" y="10668"/>
                  </a:lnTo>
                  <a:close/>
                </a:path>
                <a:path w="1656714" h="875664">
                  <a:moveTo>
                    <a:pt x="45487" y="29449"/>
                  </a:moveTo>
                  <a:lnTo>
                    <a:pt x="23367" y="30480"/>
                  </a:lnTo>
                  <a:lnTo>
                    <a:pt x="46136" y="30480"/>
                  </a:lnTo>
                  <a:lnTo>
                    <a:pt x="45487" y="29449"/>
                  </a:lnTo>
                  <a:close/>
                </a:path>
                <a:path w="1656714" h="875664">
                  <a:moveTo>
                    <a:pt x="37482" y="10668"/>
                  </a:moveTo>
                  <a:lnTo>
                    <a:pt x="33654" y="10668"/>
                  </a:lnTo>
                  <a:lnTo>
                    <a:pt x="45487" y="29449"/>
                  </a:lnTo>
                  <a:lnTo>
                    <a:pt x="71244" y="28248"/>
                  </a:lnTo>
                  <a:lnTo>
                    <a:pt x="37482" y="10668"/>
                  </a:lnTo>
                  <a:close/>
                </a:path>
                <a:path w="1656714" h="875664">
                  <a:moveTo>
                    <a:pt x="125249" y="6096"/>
                  </a:moveTo>
                  <a:lnTo>
                    <a:pt x="28701" y="6096"/>
                  </a:lnTo>
                  <a:lnTo>
                    <a:pt x="71244" y="28248"/>
                  </a:lnTo>
                  <a:lnTo>
                    <a:pt x="120395" y="25908"/>
                  </a:lnTo>
                  <a:lnTo>
                    <a:pt x="125856" y="19812"/>
                  </a:lnTo>
                  <a:lnTo>
                    <a:pt x="125602" y="12700"/>
                  </a:lnTo>
                  <a:lnTo>
                    <a:pt x="125249" y="6096"/>
                  </a:lnTo>
                  <a:close/>
                </a:path>
                <a:path w="1656714" h="875664">
                  <a:moveTo>
                    <a:pt x="189483" y="89916"/>
                  </a:moveTo>
                  <a:lnTo>
                    <a:pt x="177545" y="112903"/>
                  </a:lnTo>
                  <a:lnTo>
                    <a:pt x="269366" y="160909"/>
                  </a:lnTo>
                  <a:lnTo>
                    <a:pt x="281431" y="137922"/>
                  </a:lnTo>
                  <a:lnTo>
                    <a:pt x="189483" y="89916"/>
                  </a:lnTo>
                  <a:close/>
                </a:path>
                <a:path w="1656714" h="875664">
                  <a:moveTo>
                    <a:pt x="350265" y="173863"/>
                  </a:moveTo>
                  <a:lnTo>
                    <a:pt x="338327" y="196850"/>
                  </a:lnTo>
                  <a:lnTo>
                    <a:pt x="430148" y="244729"/>
                  </a:lnTo>
                  <a:lnTo>
                    <a:pt x="442213" y="221742"/>
                  </a:lnTo>
                  <a:lnTo>
                    <a:pt x="350265" y="173863"/>
                  </a:lnTo>
                  <a:close/>
                </a:path>
                <a:path w="1656714" h="875664">
                  <a:moveTo>
                    <a:pt x="511047" y="257810"/>
                  </a:moveTo>
                  <a:lnTo>
                    <a:pt x="499109" y="280670"/>
                  </a:lnTo>
                  <a:lnTo>
                    <a:pt x="590930" y="328676"/>
                  </a:lnTo>
                  <a:lnTo>
                    <a:pt x="602995" y="305689"/>
                  </a:lnTo>
                  <a:lnTo>
                    <a:pt x="511047" y="257810"/>
                  </a:lnTo>
                  <a:close/>
                </a:path>
                <a:path w="1656714" h="875664">
                  <a:moveTo>
                    <a:pt x="671829" y="341630"/>
                  </a:moveTo>
                  <a:lnTo>
                    <a:pt x="659891" y="364617"/>
                  </a:lnTo>
                  <a:lnTo>
                    <a:pt x="751713" y="412496"/>
                  </a:lnTo>
                  <a:lnTo>
                    <a:pt x="763777" y="389636"/>
                  </a:lnTo>
                  <a:lnTo>
                    <a:pt x="671829" y="341630"/>
                  </a:lnTo>
                  <a:close/>
                </a:path>
                <a:path w="1656714" h="875664">
                  <a:moveTo>
                    <a:pt x="832612" y="425577"/>
                  </a:moveTo>
                  <a:lnTo>
                    <a:pt x="820673" y="448564"/>
                  </a:lnTo>
                  <a:lnTo>
                    <a:pt x="912494" y="496443"/>
                  </a:lnTo>
                  <a:lnTo>
                    <a:pt x="924559" y="473456"/>
                  </a:lnTo>
                  <a:lnTo>
                    <a:pt x="832612" y="425577"/>
                  </a:lnTo>
                  <a:close/>
                </a:path>
                <a:path w="1656714" h="875664">
                  <a:moveTo>
                    <a:pt x="993393" y="509397"/>
                  </a:moveTo>
                  <a:lnTo>
                    <a:pt x="981455" y="532384"/>
                  </a:lnTo>
                  <a:lnTo>
                    <a:pt x="1073403" y="580390"/>
                  </a:lnTo>
                  <a:lnTo>
                    <a:pt x="1085341" y="557403"/>
                  </a:lnTo>
                  <a:lnTo>
                    <a:pt x="993393" y="509397"/>
                  </a:lnTo>
                  <a:close/>
                </a:path>
                <a:path w="1656714" h="875664">
                  <a:moveTo>
                    <a:pt x="1154176" y="593344"/>
                  </a:moveTo>
                  <a:lnTo>
                    <a:pt x="1142238" y="616331"/>
                  </a:lnTo>
                  <a:lnTo>
                    <a:pt x="1234185" y="664210"/>
                  </a:lnTo>
                  <a:lnTo>
                    <a:pt x="1246123" y="641223"/>
                  </a:lnTo>
                  <a:lnTo>
                    <a:pt x="1154176" y="593344"/>
                  </a:lnTo>
                  <a:close/>
                </a:path>
                <a:path w="1656714" h="875664">
                  <a:moveTo>
                    <a:pt x="1315084" y="677164"/>
                  </a:moveTo>
                  <a:lnTo>
                    <a:pt x="1303019" y="700151"/>
                  </a:lnTo>
                  <a:lnTo>
                    <a:pt x="1394967" y="748157"/>
                  </a:lnTo>
                  <a:lnTo>
                    <a:pt x="1406905" y="725170"/>
                  </a:lnTo>
                  <a:lnTo>
                    <a:pt x="1315084" y="677164"/>
                  </a:lnTo>
                  <a:close/>
                </a:path>
                <a:path w="1656714" h="875664">
                  <a:moveTo>
                    <a:pt x="1610626" y="846093"/>
                  </a:moveTo>
                  <a:lnTo>
                    <a:pt x="1535810" y="849630"/>
                  </a:lnTo>
                  <a:lnTo>
                    <a:pt x="1530222" y="855599"/>
                  </a:lnTo>
                  <a:lnTo>
                    <a:pt x="1530984" y="869950"/>
                  </a:lnTo>
                  <a:lnTo>
                    <a:pt x="1537080" y="875411"/>
                  </a:lnTo>
                  <a:lnTo>
                    <a:pt x="1544192" y="875157"/>
                  </a:lnTo>
                  <a:lnTo>
                    <a:pt x="1656206" y="869823"/>
                  </a:lnTo>
                  <a:lnTo>
                    <a:pt x="1655967" y="869442"/>
                  </a:lnTo>
                  <a:lnTo>
                    <a:pt x="1627504" y="869442"/>
                  </a:lnTo>
                  <a:lnTo>
                    <a:pt x="1624583" y="867918"/>
                  </a:lnTo>
                  <a:lnTo>
                    <a:pt x="1626183" y="864870"/>
                  </a:lnTo>
                  <a:lnTo>
                    <a:pt x="1622425" y="864870"/>
                  </a:lnTo>
                  <a:lnTo>
                    <a:pt x="1610626" y="846093"/>
                  </a:lnTo>
                  <a:close/>
                </a:path>
                <a:path w="1656714" h="875664">
                  <a:moveTo>
                    <a:pt x="1636648" y="844931"/>
                  </a:moveTo>
                  <a:lnTo>
                    <a:pt x="1624583" y="867918"/>
                  </a:lnTo>
                  <a:lnTo>
                    <a:pt x="1627504" y="869442"/>
                  </a:lnTo>
                  <a:lnTo>
                    <a:pt x="1639442" y="846455"/>
                  </a:lnTo>
                  <a:lnTo>
                    <a:pt x="1636648" y="844931"/>
                  </a:lnTo>
                  <a:close/>
                </a:path>
                <a:path w="1656714" h="875664">
                  <a:moveTo>
                    <a:pt x="1640545" y="844931"/>
                  </a:moveTo>
                  <a:lnTo>
                    <a:pt x="1636648" y="844931"/>
                  </a:lnTo>
                  <a:lnTo>
                    <a:pt x="1639442" y="846455"/>
                  </a:lnTo>
                  <a:lnTo>
                    <a:pt x="1627504" y="869442"/>
                  </a:lnTo>
                  <a:lnTo>
                    <a:pt x="1655967" y="869442"/>
                  </a:lnTo>
                  <a:lnTo>
                    <a:pt x="1640545" y="844931"/>
                  </a:lnTo>
                  <a:close/>
                </a:path>
                <a:path w="1656714" h="875664">
                  <a:moveTo>
                    <a:pt x="1632839" y="845058"/>
                  </a:moveTo>
                  <a:lnTo>
                    <a:pt x="1610626" y="846093"/>
                  </a:lnTo>
                  <a:lnTo>
                    <a:pt x="1622425" y="864870"/>
                  </a:lnTo>
                  <a:lnTo>
                    <a:pt x="1632839" y="845058"/>
                  </a:lnTo>
                  <a:close/>
                </a:path>
                <a:path w="1656714" h="875664">
                  <a:moveTo>
                    <a:pt x="1636582" y="845058"/>
                  </a:moveTo>
                  <a:lnTo>
                    <a:pt x="1632839" y="845058"/>
                  </a:lnTo>
                  <a:lnTo>
                    <a:pt x="1622425" y="864870"/>
                  </a:lnTo>
                  <a:lnTo>
                    <a:pt x="1626183" y="864870"/>
                  </a:lnTo>
                  <a:lnTo>
                    <a:pt x="1636582" y="845058"/>
                  </a:lnTo>
                  <a:close/>
                </a:path>
                <a:path w="1656714" h="875664">
                  <a:moveTo>
                    <a:pt x="1584705" y="767080"/>
                  </a:moveTo>
                  <a:lnTo>
                    <a:pt x="1572514" y="774700"/>
                  </a:lnTo>
                  <a:lnTo>
                    <a:pt x="1570735" y="782701"/>
                  </a:lnTo>
                  <a:lnTo>
                    <a:pt x="1574545" y="788670"/>
                  </a:lnTo>
                  <a:lnTo>
                    <a:pt x="1610626" y="846093"/>
                  </a:lnTo>
                  <a:lnTo>
                    <a:pt x="1632839" y="845058"/>
                  </a:lnTo>
                  <a:lnTo>
                    <a:pt x="1636582" y="845058"/>
                  </a:lnTo>
                  <a:lnTo>
                    <a:pt x="1640545" y="844931"/>
                  </a:lnTo>
                  <a:lnTo>
                    <a:pt x="1596516" y="774954"/>
                  </a:lnTo>
                  <a:lnTo>
                    <a:pt x="1592706" y="768858"/>
                  </a:lnTo>
                  <a:lnTo>
                    <a:pt x="1584705" y="767080"/>
                  </a:lnTo>
                  <a:close/>
                </a:path>
                <a:path w="1656714" h="875664">
                  <a:moveTo>
                    <a:pt x="1475866" y="761111"/>
                  </a:moveTo>
                  <a:lnTo>
                    <a:pt x="1463802" y="784098"/>
                  </a:lnTo>
                  <a:lnTo>
                    <a:pt x="1555750" y="831977"/>
                  </a:lnTo>
                  <a:lnTo>
                    <a:pt x="1567688" y="808990"/>
                  </a:lnTo>
                  <a:lnTo>
                    <a:pt x="1475866" y="761111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25880" y="1694688"/>
            <a:ext cx="6132830" cy="46120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0"/>
              </a:spcBef>
            </a:pPr>
            <a:endParaRPr sz="18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</a:pPr>
            <a:r>
              <a:rPr sz="1800" i="1" dirty="0">
                <a:solidFill>
                  <a:srgbClr val="C00000"/>
                </a:solidFill>
                <a:latin typeface="Constantia"/>
                <a:cs typeface="Constantia"/>
              </a:rPr>
              <a:t>~</a:t>
            </a:r>
            <a:r>
              <a:rPr sz="1800" i="1" spc="-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onstantia"/>
                <a:cs typeface="Constantia"/>
              </a:rPr>
              <a:t>6000</a:t>
            </a:r>
            <a:r>
              <a:rPr sz="1800" i="1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800" i="1" spc="-50" dirty="0">
                <a:solidFill>
                  <a:srgbClr val="C00000"/>
                </a:solidFill>
                <a:latin typeface="Constantia"/>
                <a:cs typeface="Constantia"/>
              </a:rPr>
              <a:t>K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800">
              <a:latin typeface="Constantia"/>
              <a:cs typeface="Constantia"/>
            </a:endParaRPr>
          </a:p>
          <a:p>
            <a:pPr marR="323215" algn="r">
              <a:lnSpc>
                <a:spcPct val="100000"/>
              </a:lnSpc>
            </a:pPr>
            <a:r>
              <a:rPr sz="1800" i="1" dirty="0">
                <a:solidFill>
                  <a:srgbClr val="C00000"/>
                </a:solidFill>
                <a:latin typeface="Constantia"/>
                <a:cs typeface="Constantia"/>
              </a:rPr>
              <a:t>~</a:t>
            </a:r>
            <a:r>
              <a:rPr sz="1800" i="1" spc="-2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onstantia"/>
                <a:cs typeface="Constantia"/>
              </a:rPr>
              <a:t>300</a:t>
            </a:r>
            <a:r>
              <a:rPr sz="1800" i="1" spc="-1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1800" i="1" spc="-50" dirty="0">
                <a:solidFill>
                  <a:srgbClr val="C00000"/>
                </a:solidFill>
                <a:latin typeface="Constantia"/>
                <a:cs typeface="Constantia"/>
              </a:rPr>
              <a:t>K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658" y="1293113"/>
            <a:ext cx="524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Radiación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emitida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desde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desde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Tierra.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2017" y="3312150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68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39238" y="3269884"/>
            <a:ext cx="26924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-35" dirty="0">
                <a:latin typeface="Times New Roman"/>
                <a:cs typeface="Times New Roman"/>
              </a:rPr>
              <a:t>max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9489" y="2854770"/>
            <a:ext cx="861060" cy="8007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sz="3225" baseline="-34883" dirty="0">
                <a:latin typeface="Symbol"/>
                <a:cs typeface="Symbol"/>
              </a:rPr>
              <a:t></a:t>
            </a:r>
            <a:r>
              <a:rPr sz="3225" spc="217" baseline="-34883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2898</a:t>
            </a:r>
            <a:endParaRPr sz="215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470"/>
              </a:spcBef>
            </a:pPr>
            <a:r>
              <a:rPr sz="2150" i="1" spc="-5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2621" y="3070778"/>
            <a:ext cx="16827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250" spc="-50" dirty="0">
                <a:latin typeface="Symbol"/>
                <a:cs typeface="Symbol"/>
              </a:rPr>
              <a:t>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40708" y="2930651"/>
            <a:ext cx="1443355" cy="718185"/>
          </a:xfrm>
          <a:custGeom>
            <a:avLst/>
            <a:gdLst/>
            <a:ahLst/>
            <a:cxnLst/>
            <a:rect l="l" t="t" r="r" b="b"/>
            <a:pathLst>
              <a:path w="1443354" h="718185">
                <a:moveTo>
                  <a:pt x="0" y="717804"/>
                </a:moveTo>
                <a:lnTo>
                  <a:pt x="1443227" y="717804"/>
                </a:lnTo>
                <a:lnTo>
                  <a:pt x="1443227" y="0"/>
                </a:lnTo>
                <a:lnTo>
                  <a:pt x="0" y="0"/>
                </a:lnTo>
                <a:lnTo>
                  <a:pt x="0" y="717804"/>
                </a:lnTo>
                <a:close/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23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397509"/>
            <a:ext cx="8235950" cy="258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Constantia"/>
                <a:cs typeface="Constantia"/>
              </a:rPr>
              <a:t>EMISIVIDAD</a:t>
            </a:r>
            <a:endParaRPr sz="2000">
              <a:latin typeface="Constantia"/>
              <a:cs typeface="Constantia"/>
            </a:endParaRPr>
          </a:p>
          <a:p>
            <a:pPr marL="50800" algn="just">
              <a:lnSpc>
                <a:spcPct val="100000"/>
              </a:lnSpc>
            </a:pPr>
            <a:r>
              <a:rPr sz="2000" i="1" spc="-10" dirty="0">
                <a:latin typeface="Constantia"/>
                <a:cs typeface="Constantia"/>
              </a:rPr>
              <a:t>Importante</a:t>
            </a:r>
            <a:r>
              <a:rPr sz="2000" i="1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el</a:t>
            </a:r>
            <a:r>
              <a:rPr sz="2000" i="1" spc="-7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concepto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de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emisivida</a:t>
            </a:r>
            <a:r>
              <a:rPr sz="2000" i="1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000" i="1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en</a:t>
            </a:r>
            <a:r>
              <a:rPr sz="2000" i="1" spc="-7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sistemas</a:t>
            </a:r>
            <a:r>
              <a:rPr sz="2000" i="1" spc="-60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naturales</a:t>
            </a:r>
            <a:endParaRPr sz="2000">
              <a:latin typeface="Constantia"/>
              <a:cs typeface="Constantia"/>
            </a:endParaRPr>
          </a:p>
          <a:p>
            <a:pPr marL="50800" marR="47625" algn="just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sistemas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naturales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no</a:t>
            </a:r>
            <a:r>
              <a:rPr sz="2000" u="sng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comportan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como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cuerpos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negros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perfectos,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absorbida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emitida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3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menor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3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3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negro</a:t>
            </a:r>
            <a:r>
              <a:rPr sz="2000" spc="3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su </a:t>
            </a:r>
            <a:r>
              <a:rPr sz="2000" dirty="0">
                <a:latin typeface="Constantia"/>
                <a:cs typeface="Constantia"/>
              </a:rPr>
              <a:t>misma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temperatura.</a:t>
            </a:r>
            <a:endParaRPr sz="2000">
              <a:latin typeface="Constantia"/>
              <a:cs typeface="Constantia"/>
            </a:endParaRPr>
          </a:p>
          <a:p>
            <a:pPr marL="50800" marR="43180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Cualquier</a:t>
            </a:r>
            <a:r>
              <a:rPr sz="2000" spc="4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4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43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temperatura</a:t>
            </a:r>
            <a:r>
              <a:rPr sz="2000" spc="4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determinada</a:t>
            </a:r>
            <a:r>
              <a:rPr sz="2000" spc="4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</a:t>
            </a:r>
            <a:r>
              <a:rPr sz="2000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corresponde</a:t>
            </a:r>
            <a:r>
              <a:rPr sz="2000" spc="4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una </a:t>
            </a:r>
            <a:r>
              <a:rPr sz="2000" spc="-10" dirty="0">
                <a:latin typeface="Constantia"/>
                <a:cs typeface="Constantia"/>
              </a:rPr>
              <a:t>radiancia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L</a:t>
            </a:r>
            <a:r>
              <a:rPr sz="1950" b="1" i="1" baseline="-21367" dirty="0">
                <a:latin typeface="Constantia"/>
                <a:cs typeface="Constantia"/>
              </a:rPr>
              <a:t>(T)</a:t>
            </a:r>
            <a:r>
              <a:rPr sz="2000" i="1" dirty="0">
                <a:latin typeface="Constantia"/>
                <a:cs typeface="Constantia"/>
              </a:rPr>
              <a:t>,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función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negro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B</a:t>
            </a:r>
            <a:r>
              <a:rPr sz="1950" b="1" i="1" baseline="-21367" dirty="0">
                <a:latin typeface="Constantia"/>
                <a:cs typeface="Constantia"/>
              </a:rPr>
              <a:t>(T)</a:t>
            </a:r>
            <a:r>
              <a:rPr sz="2000" i="1" dirty="0">
                <a:latin typeface="Constantia"/>
                <a:cs typeface="Constantia"/>
              </a:rPr>
              <a:t>,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puede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escribir como: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3023" y="2691422"/>
            <a:ext cx="5494020" cy="2299970"/>
            <a:chOff x="573023" y="2691422"/>
            <a:chExt cx="5494020" cy="2299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4288" y="2691422"/>
              <a:ext cx="3261487" cy="11626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503" y="2895600"/>
              <a:ext cx="2673096" cy="5745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03931" y="2891028"/>
              <a:ext cx="2682240" cy="584200"/>
            </a:xfrm>
            <a:custGeom>
              <a:avLst/>
              <a:gdLst/>
              <a:ahLst/>
              <a:cxnLst/>
              <a:rect l="l" t="t" r="r" b="b"/>
              <a:pathLst>
                <a:path w="2682240" h="584200">
                  <a:moveTo>
                    <a:pt x="0" y="583691"/>
                  </a:moveTo>
                  <a:lnTo>
                    <a:pt x="2682240" y="583691"/>
                  </a:lnTo>
                  <a:lnTo>
                    <a:pt x="268224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123" y="3657600"/>
              <a:ext cx="4904232" cy="1295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2073" y="3638550"/>
              <a:ext cx="4942840" cy="1333500"/>
            </a:xfrm>
            <a:custGeom>
              <a:avLst/>
              <a:gdLst/>
              <a:ahLst/>
              <a:cxnLst/>
              <a:rect l="l" t="t" r="r" b="b"/>
              <a:pathLst>
                <a:path w="4942840" h="1333500">
                  <a:moveTo>
                    <a:pt x="0" y="1333500"/>
                  </a:moveTo>
                  <a:lnTo>
                    <a:pt x="4942332" y="1333500"/>
                  </a:lnTo>
                  <a:lnTo>
                    <a:pt x="4942332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38100">
              <a:solidFill>
                <a:srgbClr val="7D953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037" y="4018026"/>
              <a:ext cx="4247515" cy="504825"/>
            </a:xfrm>
            <a:custGeom>
              <a:avLst/>
              <a:gdLst/>
              <a:ahLst/>
              <a:cxnLst/>
              <a:rect l="l" t="t" r="r" b="b"/>
              <a:pathLst>
                <a:path w="4247515" h="504825">
                  <a:moveTo>
                    <a:pt x="4247388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247388" y="504444"/>
                  </a:lnTo>
                  <a:lnTo>
                    <a:pt x="4247388" y="0"/>
                  </a:lnTo>
                  <a:close/>
                </a:path>
              </a:pathLst>
            </a:custGeom>
            <a:solidFill>
              <a:srgbClr val="C8DA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037" y="4018026"/>
              <a:ext cx="4247515" cy="504825"/>
            </a:xfrm>
            <a:custGeom>
              <a:avLst/>
              <a:gdLst/>
              <a:ahLst/>
              <a:cxnLst/>
              <a:rect l="l" t="t" r="r" b="b"/>
              <a:pathLst>
                <a:path w="4247515" h="504825">
                  <a:moveTo>
                    <a:pt x="0" y="504444"/>
                  </a:moveTo>
                  <a:lnTo>
                    <a:pt x="4247388" y="504444"/>
                  </a:lnTo>
                  <a:lnTo>
                    <a:pt x="424738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590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4691" y="4114812"/>
              <a:ext cx="1292352" cy="4541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03927" y="4220483"/>
              <a:ext cx="1008380" cy="171450"/>
            </a:xfrm>
            <a:custGeom>
              <a:avLst/>
              <a:gdLst/>
              <a:ahLst/>
              <a:cxnLst/>
              <a:rect l="l" t="t" r="r" b="b"/>
              <a:pathLst>
                <a:path w="1008379" h="171450">
                  <a:moveTo>
                    <a:pt x="149689" y="0"/>
                  </a:moveTo>
                  <a:lnTo>
                    <a:pt x="142494" y="2393"/>
                  </a:lnTo>
                  <a:lnTo>
                    <a:pt x="0" y="85578"/>
                  </a:lnTo>
                  <a:lnTo>
                    <a:pt x="142494" y="168763"/>
                  </a:lnTo>
                  <a:lnTo>
                    <a:pt x="149689" y="171156"/>
                  </a:lnTo>
                  <a:lnTo>
                    <a:pt x="157003" y="170668"/>
                  </a:lnTo>
                  <a:lnTo>
                    <a:pt x="163603" y="167512"/>
                  </a:lnTo>
                  <a:lnTo>
                    <a:pt x="168656" y="161905"/>
                  </a:lnTo>
                  <a:lnTo>
                    <a:pt x="171049" y="154709"/>
                  </a:lnTo>
                  <a:lnTo>
                    <a:pt x="170561" y="147395"/>
                  </a:lnTo>
                  <a:lnTo>
                    <a:pt x="167405" y="140795"/>
                  </a:lnTo>
                  <a:lnTo>
                    <a:pt x="161798" y="135743"/>
                  </a:lnTo>
                  <a:lnTo>
                    <a:pt x="108458" y="104628"/>
                  </a:lnTo>
                  <a:lnTo>
                    <a:pt x="37846" y="104628"/>
                  </a:lnTo>
                  <a:lnTo>
                    <a:pt x="37846" y="66528"/>
                  </a:lnTo>
                  <a:lnTo>
                    <a:pt x="108458" y="66528"/>
                  </a:lnTo>
                  <a:lnTo>
                    <a:pt x="161798" y="35413"/>
                  </a:lnTo>
                  <a:lnTo>
                    <a:pt x="167405" y="30360"/>
                  </a:lnTo>
                  <a:lnTo>
                    <a:pt x="170561" y="23760"/>
                  </a:lnTo>
                  <a:lnTo>
                    <a:pt x="171049" y="16446"/>
                  </a:lnTo>
                  <a:lnTo>
                    <a:pt x="168656" y="9251"/>
                  </a:lnTo>
                  <a:lnTo>
                    <a:pt x="163603" y="3643"/>
                  </a:lnTo>
                  <a:lnTo>
                    <a:pt x="157003" y="488"/>
                  </a:lnTo>
                  <a:lnTo>
                    <a:pt x="149689" y="0"/>
                  </a:lnTo>
                  <a:close/>
                </a:path>
                <a:path w="1008379" h="171450">
                  <a:moveTo>
                    <a:pt x="108458" y="66528"/>
                  </a:moveTo>
                  <a:lnTo>
                    <a:pt x="37846" y="66528"/>
                  </a:lnTo>
                  <a:lnTo>
                    <a:pt x="37846" y="104628"/>
                  </a:lnTo>
                  <a:lnTo>
                    <a:pt x="108458" y="104628"/>
                  </a:lnTo>
                  <a:lnTo>
                    <a:pt x="104103" y="102088"/>
                  </a:lnTo>
                  <a:lnTo>
                    <a:pt x="47498" y="102088"/>
                  </a:lnTo>
                  <a:lnTo>
                    <a:pt x="47498" y="69068"/>
                  </a:lnTo>
                  <a:lnTo>
                    <a:pt x="104103" y="69068"/>
                  </a:lnTo>
                  <a:lnTo>
                    <a:pt x="108458" y="66528"/>
                  </a:lnTo>
                  <a:close/>
                </a:path>
                <a:path w="1008379" h="171450">
                  <a:moveTo>
                    <a:pt x="1008252" y="66528"/>
                  </a:moveTo>
                  <a:lnTo>
                    <a:pt x="108458" y="66528"/>
                  </a:lnTo>
                  <a:lnTo>
                    <a:pt x="75800" y="85578"/>
                  </a:lnTo>
                  <a:lnTo>
                    <a:pt x="108458" y="104628"/>
                  </a:lnTo>
                  <a:lnTo>
                    <a:pt x="1008252" y="104628"/>
                  </a:lnTo>
                  <a:lnTo>
                    <a:pt x="1008252" y="66528"/>
                  </a:lnTo>
                  <a:close/>
                </a:path>
                <a:path w="1008379" h="171450">
                  <a:moveTo>
                    <a:pt x="47498" y="69068"/>
                  </a:moveTo>
                  <a:lnTo>
                    <a:pt x="47498" y="102088"/>
                  </a:lnTo>
                  <a:lnTo>
                    <a:pt x="75800" y="85578"/>
                  </a:lnTo>
                  <a:lnTo>
                    <a:pt x="47498" y="69068"/>
                  </a:lnTo>
                  <a:close/>
                </a:path>
                <a:path w="1008379" h="171450">
                  <a:moveTo>
                    <a:pt x="75800" y="85578"/>
                  </a:moveTo>
                  <a:lnTo>
                    <a:pt x="47498" y="102088"/>
                  </a:lnTo>
                  <a:lnTo>
                    <a:pt x="104103" y="102088"/>
                  </a:lnTo>
                  <a:lnTo>
                    <a:pt x="75800" y="85578"/>
                  </a:lnTo>
                  <a:close/>
                </a:path>
                <a:path w="1008379" h="171450">
                  <a:moveTo>
                    <a:pt x="104103" y="69068"/>
                  </a:moveTo>
                  <a:lnTo>
                    <a:pt x="47498" y="69068"/>
                  </a:lnTo>
                  <a:lnTo>
                    <a:pt x="75800" y="85578"/>
                  </a:lnTo>
                  <a:lnTo>
                    <a:pt x="104103" y="69068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3540" y="4108450"/>
            <a:ext cx="8648065" cy="191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onstantia"/>
                <a:cs typeface="Constantia"/>
              </a:rPr>
              <a:t>SUPERFICIES</a:t>
            </a:r>
            <a:r>
              <a:rPr sz="1800" b="1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nstantia"/>
                <a:cs typeface="Constantia"/>
              </a:rPr>
              <a:t>NATURALES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Constantia"/>
              <a:cs typeface="Constantia"/>
            </a:endParaRPr>
          </a:p>
          <a:p>
            <a:pPr marR="1028065" algn="ctr">
              <a:lnSpc>
                <a:spcPts val="3035"/>
              </a:lnSpc>
            </a:pPr>
            <a:r>
              <a:rPr sz="2800" b="1" spc="-10" dirty="0">
                <a:solidFill>
                  <a:srgbClr val="FF0000"/>
                </a:solidFill>
                <a:latin typeface="Constantia"/>
                <a:cs typeface="Constantia"/>
              </a:rPr>
              <a:t>0&lt;ε&lt;1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ts val="2075"/>
              </a:lnSpc>
            </a:pP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KIRCHHOFF: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todo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equilibrio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térmico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radiativo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tiene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una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eficiencia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emisiva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igual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eficiencia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absorbente,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decir: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0757" y="6147079"/>
            <a:ext cx="127000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08000" algn="l"/>
              </a:tabLst>
            </a:pPr>
            <a:r>
              <a:rPr sz="3100" spc="50" dirty="0">
                <a:latin typeface="Symbol"/>
                <a:cs typeface="Symbol"/>
              </a:rPr>
              <a:t></a:t>
            </a:r>
            <a:r>
              <a:rPr sz="3150" spc="75" baseline="-21164" dirty="0">
                <a:latin typeface="Symbol"/>
                <a:cs typeface="Symbol"/>
              </a:rPr>
              <a:t></a:t>
            </a:r>
            <a:r>
              <a:rPr sz="3150" baseline="-21164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75" dirty="0">
                <a:latin typeface="Symbol"/>
                <a:cs typeface="Symbol"/>
              </a:rPr>
              <a:t></a:t>
            </a:r>
            <a:r>
              <a:rPr sz="3150" spc="112" baseline="-21164" dirty="0">
                <a:latin typeface="Symbol"/>
                <a:cs typeface="Symbol"/>
              </a:rPr>
              <a:t></a:t>
            </a:r>
            <a:endParaRPr sz="3150" baseline="-21164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8341" y="6139385"/>
            <a:ext cx="247777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972945" algn="l"/>
              </a:tabLst>
            </a:pPr>
            <a:r>
              <a:rPr sz="3050" spc="85" dirty="0">
                <a:latin typeface="Symbol"/>
                <a:cs typeface="Symbol"/>
              </a:rPr>
              <a:t></a:t>
            </a:r>
            <a:r>
              <a:rPr sz="3075" spc="127" baseline="-21680" dirty="0">
                <a:latin typeface="Symbol"/>
                <a:cs typeface="Symbol"/>
              </a:rPr>
              <a:t></a:t>
            </a:r>
            <a:r>
              <a:rPr sz="3075" spc="457" baseline="-21680" dirty="0">
                <a:latin typeface="Times New Roman"/>
                <a:cs typeface="Times New Roman"/>
              </a:rPr>
              <a:t> </a:t>
            </a:r>
            <a:r>
              <a:rPr sz="3050" spc="195" dirty="0">
                <a:latin typeface="Symbol"/>
                <a:cs typeface="Symbol"/>
              </a:rPr>
              <a:t></a:t>
            </a:r>
            <a:r>
              <a:rPr sz="3075" spc="292" baseline="-21680" dirty="0">
                <a:latin typeface="Symbol"/>
                <a:cs typeface="Symbol"/>
              </a:rPr>
              <a:t></a:t>
            </a:r>
            <a:r>
              <a:rPr sz="3075" spc="457" baseline="-21680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Symbol"/>
                <a:cs typeface="Symbol"/>
              </a:rPr>
              <a:t></a:t>
            </a:r>
            <a:r>
              <a:rPr sz="3050" spc="-28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Symbol"/>
                <a:cs typeface="Symbol"/>
              </a:rPr>
              <a:t></a:t>
            </a:r>
            <a:r>
              <a:rPr sz="3075" spc="52" baseline="-21680" dirty="0">
                <a:latin typeface="Symbol"/>
                <a:cs typeface="Symbol"/>
              </a:rPr>
              <a:t></a:t>
            </a:r>
            <a:r>
              <a:rPr sz="3075" baseline="-21680" dirty="0">
                <a:latin typeface="Times New Roman"/>
                <a:cs typeface="Times New Roman"/>
              </a:rPr>
              <a:t>	</a:t>
            </a:r>
            <a:r>
              <a:rPr sz="3050" spc="80" dirty="0">
                <a:latin typeface="Symbol"/>
                <a:cs typeface="Symbol"/>
              </a:rPr>
              <a:t></a:t>
            </a:r>
            <a:r>
              <a:rPr sz="3050" spc="-470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92423" y="6443471"/>
            <a:ext cx="466725" cy="161925"/>
            <a:chOff x="3392423" y="6443471"/>
            <a:chExt cx="466725" cy="161925"/>
          </a:xfrm>
        </p:grpSpPr>
        <p:sp>
          <p:nvSpPr>
            <p:cNvPr id="17" name="object 17"/>
            <p:cNvSpPr/>
            <p:nvPr/>
          </p:nvSpPr>
          <p:spPr>
            <a:xfrm>
              <a:off x="3396995" y="6448043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42900" y="0"/>
                  </a:moveTo>
                  <a:lnTo>
                    <a:pt x="342900" y="38099"/>
                  </a:lnTo>
                  <a:lnTo>
                    <a:pt x="0" y="38099"/>
                  </a:lnTo>
                  <a:lnTo>
                    <a:pt x="0" y="114299"/>
                  </a:lnTo>
                  <a:lnTo>
                    <a:pt x="342900" y="114299"/>
                  </a:lnTo>
                  <a:lnTo>
                    <a:pt x="342900" y="152399"/>
                  </a:lnTo>
                  <a:lnTo>
                    <a:pt x="457200" y="7619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96995" y="6448043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099"/>
                  </a:moveTo>
                  <a:lnTo>
                    <a:pt x="342900" y="38099"/>
                  </a:lnTo>
                  <a:lnTo>
                    <a:pt x="342900" y="0"/>
                  </a:lnTo>
                  <a:lnTo>
                    <a:pt x="457200" y="76199"/>
                  </a:lnTo>
                  <a:lnTo>
                    <a:pt x="342900" y="152399"/>
                  </a:lnTo>
                  <a:lnTo>
                    <a:pt x="342900" y="114299"/>
                  </a:lnTo>
                  <a:lnTo>
                    <a:pt x="0" y="114299"/>
                  </a:lnTo>
                  <a:lnTo>
                    <a:pt x="0" y="380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24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823" y="652272"/>
            <a:ext cx="3190240" cy="1381125"/>
            <a:chOff x="115823" y="652272"/>
            <a:chExt cx="3190240" cy="1381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3" y="652272"/>
              <a:ext cx="3189731" cy="13806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5" y="847344"/>
              <a:ext cx="2619756" cy="81076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678423" y="1062227"/>
            <a:ext cx="3470275" cy="5800725"/>
            <a:chOff x="5678423" y="1062227"/>
            <a:chExt cx="3470275" cy="58007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567" y="1071371"/>
              <a:ext cx="3456432" cy="57866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82995" y="1066799"/>
              <a:ext cx="3461385" cy="5791200"/>
            </a:xfrm>
            <a:custGeom>
              <a:avLst/>
              <a:gdLst/>
              <a:ahLst/>
              <a:cxnLst/>
              <a:rect l="l" t="t" r="r" b="b"/>
              <a:pathLst>
                <a:path w="3461384" h="5791200">
                  <a:moveTo>
                    <a:pt x="3461004" y="0"/>
                  </a:moveTo>
                  <a:lnTo>
                    <a:pt x="0" y="0"/>
                  </a:lnTo>
                  <a:lnTo>
                    <a:pt x="0" y="5791200"/>
                  </a:lnTo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3039" y="94233"/>
            <a:ext cx="5326380" cy="467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0000"/>
                </a:solidFill>
                <a:latin typeface="Constantia"/>
                <a:cs typeface="Constantia"/>
              </a:rPr>
              <a:t>Ejercicio</a:t>
            </a:r>
            <a:endParaRPr sz="1800">
              <a:latin typeface="Constantia"/>
              <a:cs typeface="Constantia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Ley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Stefan-</a:t>
            </a:r>
            <a:r>
              <a:rPr sz="1800" spc="-10" dirty="0">
                <a:latin typeface="Constantia"/>
                <a:cs typeface="Constantia"/>
              </a:rPr>
              <a:t>Boltzmann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(emitancia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cuerpo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negro)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tantia"/>
              <a:cs typeface="Constantia"/>
            </a:endParaRPr>
          </a:p>
          <a:p>
            <a:pPr marL="3156585">
              <a:lnSpc>
                <a:spcPct val="100000"/>
              </a:lnSpc>
            </a:pPr>
            <a:r>
              <a:rPr sz="1800" i="1" dirty="0">
                <a:latin typeface="Constantia"/>
                <a:cs typeface="Constantia"/>
              </a:rPr>
              <a:t>σ</a:t>
            </a:r>
            <a:r>
              <a:rPr sz="1800" i="1" spc="-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=</a:t>
            </a:r>
            <a:r>
              <a:rPr sz="1800" i="1" spc="-3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5,67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10</a:t>
            </a:r>
            <a:r>
              <a:rPr sz="1800" i="1" baseline="25462" dirty="0">
                <a:latin typeface="Constantia"/>
                <a:cs typeface="Constantia"/>
              </a:rPr>
              <a:t>−8</a:t>
            </a:r>
            <a:r>
              <a:rPr sz="1800" i="1" spc="-22" baseline="25462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Wm</a:t>
            </a:r>
            <a:r>
              <a:rPr sz="1800" i="1" spc="-15" baseline="25462" dirty="0">
                <a:latin typeface="Constantia"/>
                <a:cs typeface="Constantia"/>
              </a:rPr>
              <a:t>−2</a:t>
            </a:r>
            <a:r>
              <a:rPr sz="1800" i="1" spc="-10" dirty="0">
                <a:latin typeface="Constantia"/>
                <a:cs typeface="Constantia"/>
              </a:rPr>
              <a:t>K</a:t>
            </a:r>
            <a:r>
              <a:rPr sz="1800" i="1" spc="-15" baseline="25462" dirty="0">
                <a:latin typeface="Constantia"/>
                <a:cs typeface="Constantia"/>
              </a:rPr>
              <a:t>−4</a:t>
            </a:r>
            <a:endParaRPr sz="1800" baseline="25462">
              <a:latin typeface="Constantia"/>
              <a:cs typeface="Constantia"/>
            </a:endParaRPr>
          </a:p>
          <a:p>
            <a:pPr marL="3288029">
              <a:lnSpc>
                <a:spcPct val="100000"/>
              </a:lnSpc>
              <a:spcBef>
                <a:spcPts val="785"/>
              </a:spcBef>
            </a:pPr>
            <a:r>
              <a:rPr sz="1800" spc="-10" dirty="0">
                <a:latin typeface="Constantia"/>
                <a:cs typeface="Constantia"/>
              </a:rPr>
              <a:t>M</a:t>
            </a:r>
            <a:r>
              <a:rPr sz="1800" spc="-15" baseline="-20833" dirty="0">
                <a:latin typeface="Constantia"/>
                <a:cs typeface="Constantia"/>
              </a:rPr>
              <a:t>B</a:t>
            </a:r>
            <a:r>
              <a:rPr sz="1800" spc="-10" dirty="0">
                <a:latin typeface="Constantia"/>
                <a:cs typeface="Constantia"/>
              </a:rPr>
              <a:t>=W/m</a:t>
            </a:r>
            <a:r>
              <a:rPr sz="1800" spc="-15" baseline="25462" dirty="0">
                <a:latin typeface="Constantia"/>
                <a:cs typeface="Constantia"/>
              </a:rPr>
              <a:t>2</a:t>
            </a:r>
            <a:endParaRPr sz="1800" baseline="25462">
              <a:latin typeface="Constantia"/>
              <a:cs typeface="Constantia"/>
            </a:endParaRPr>
          </a:p>
          <a:p>
            <a:pPr marL="1270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latin typeface="Constantia"/>
                <a:cs typeface="Constantia"/>
              </a:rPr>
              <a:t>Superficie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naturales: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ε&lt;1</a:t>
            </a:r>
            <a:endParaRPr sz="2000">
              <a:latin typeface="Constantia"/>
              <a:cs typeface="Constantia"/>
            </a:endParaRPr>
          </a:p>
          <a:p>
            <a:pPr marL="14986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spc="-15" baseline="-20833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=εM</a:t>
            </a:r>
            <a:r>
              <a:rPr sz="2400" spc="-15" baseline="-20833" dirty="0">
                <a:latin typeface="Constantia"/>
                <a:cs typeface="Constantia"/>
              </a:rPr>
              <a:t>B</a:t>
            </a:r>
            <a:endParaRPr sz="2400" baseline="-20833">
              <a:latin typeface="Constantia"/>
              <a:cs typeface="Constantia"/>
            </a:endParaRPr>
          </a:p>
          <a:p>
            <a:pPr marL="285750" indent="-234950">
              <a:lnSpc>
                <a:spcPct val="100000"/>
              </a:lnSpc>
              <a:spcBef>
                <a:spcPts val="785"/>
              </a:spcBef>
              <a:buAutoNum type="arabicParenR"/>
              <a:tabLst>
                <a:tab pos="285750" algn="l"/>
              </a:tabLst>
            </a:pPr>
            <a:r>
              <a:rPr sz="2000" spc="-20" dirty="0">
                <a:latin typeface="Constantia"/>
                <a:cs typeface="Constantia"/>
              </a:rPr>
              <a:t>Cuánto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emite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mano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(36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°C)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suponiéndola</a:t>
            </a:r>
            <a:endParaRPr sz="2000">
              <a:latin typeface="Constantia"/>
              <a:cs typeface="Constant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negro?</a:t>
            </a:r>
            <a:endParaRPr sz="2000">
              <a:latin typeface="Constantia"/>
              <a:cs typeface="Constantia"/>
            </a:endParaRPr>
          </a:p>
          <a:p>
            <a:pPr marL="50800" marR="486409" indent="279400">
              <a:lnSpc>
                <a:spcPct val="100000"/>
              </a:lnSpc>
              <a:buAutoNum type="arabicParenR" startAt="2"/>
              <a:tabLst>
                <a:tab pos="330200" algn="l"/>
              </a:tabLst>
            </a:pPr>
            <a:r>
              <a:rPr sz="2000" spc="-20" dirty="0">
                <a:latin typeface="Constantia"/>
                <a:cs typeface="Constantia"/>
              </a:rPr>
              <a:t>Cuánto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emite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realmente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según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tabla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emisividad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derecha?</a:t>
            </a:r>
            <a:endParaRPr sz="2000">
              <a:latin typeface="Constantia"/>
              <a:cs typeface="Constantia"/>
            </a:endParaRPr>
          </a:p>
          <a:p>
            <a:pPr marL="50800" marR="656590" indent="272415">
              <a:lnSpc>
                <a:spcPct val="100000"/>
              </a:lnSpc>
              <a:buAutoNum type="arabicParenR" startAt="2"/>
              <a:tabLst>
                <a:tab pos="323215" algn="l"/>
              </a:tabLst>
            </a:pPr>
            <a:r>
              <a:rPr sz="2000" dirty="0">
                <a:latin typeface="Constantia"/>
                <a:cs typeface="Constantia"/>
              </a:rPr>
              <a:t>Si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medimos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misma </a:t>
            </a:r>
            <a:r>
              <a:rPr sz="2000" dirty="0">
                <a:latin typeface="Constantia"/>
                <a:cs typeface="Constantia"/>
              </a:rPr>
              <a:t>emitancia,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qué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caso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mano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estará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más </a:t>
            </a:r>
            <a:r>
              <a:rPr sz="2000" spc="-10" dirty="0">
                <a:latin typeface="Constantia"/>
                <a:cs typeface="Constantia"/>
              </a:rPr>
              <a:t>caliente?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2127" y="4453128"/>
            <a:ext cx="3313429" cy="2405380"/>
            <a:chOff x="262127" y="4453128"/>
            <a:chExt cx="3313429" cy="24053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27" y="5818670"/>
              <a:ext cx="1712849" cy="10393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6013702"/>
              <a:ext cx="1143000" cy="7680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1095" y="4453128"/>
              <a:ext cx="1664208" cy="17128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167" y="4648200"/>
              <a:ext cx="1094232" cy="11430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25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3" y="163779"/>
            <a:ext cx="802385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dirty="0">
                <a:latin typeface="Constantia"/>
                <a:cs typeface="Constantia"/>
              </a:rPr>
              <a:t>Espectro</a:t>
            </a:r>
            <a:r>
              <a:rPr sz="2600" b="1" i="1" spc="-30" dirty="0">
                <a:latin typeface="Constantia"/>
                <a:cs typeface="Constantia"/>
              </a:rPr>
              <a:t> </a:t>
            </a:r>
            <a:r>
              <a:rPr sz="2600" b="1" i="1" spc="-10" dirty="0">
                <a:latin typeface="Constantia"/>
                <a:cs typeface="Constantia"/>
              </a:rPr>
              <a:t>electromagnético-</a:t>
            </a:r>
            <a:r>
              <a:rPr sz="2600" b="1" i="1" dirty="0">
                <a:latin typeface="Constantia"/>
                <a:cs typeface="Constantia"/>
              </a:rPr>
              <a:t>Espectro</a:t>
            </a:r>
            <a:r>
              <a:rPr sz="2600" b="1" i="1" spc="-25" dirty="0">
                <a:latin typeface="Constantia"/>
                <a:cs typeface="Constantia"/>
              </a:rPr>
              <a:t> </a:t>
            </a:r>
            <a:r>
              <a:rPr sz="2600" b="1" i="1" dirty="0">
                <a:latin typeface="Constantia"/>
                <a:cs typeface="Constantia"/>
              </a:rPr>
              <a:t>solar</a:t>
            </a:r>
            <a:r>
              <a:rPr sz="2600" b="1" i="1" spc="-10" dirty="0">
                <a:latin typeface="Constantia"/>
                <a:cs typeface="Constantia"/>
              </a:rPr>
              <a:t> </a:t>
            </a:r>
            <a:r>
              <a:rPr sz="2600" b="1" i="1" dirty="0">
                <a:latin typeface="Constantia"/>
                <a:cs typeface="Constantia"/>
              </a:rPr>
              <a:t>y</a:t>
            </a:r>
            <a:r>
              <a:rPr sz="2600" b="1" i="1" spc="-10" dirty="0">
                <a:latin typeface="Constantia"/>
                <a:cs typeface="Constantia"/>
              </a:rPr>
              <a:t> térmico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27" y="914400"/>
            <a:ext cx="8827135" cy="2176780"/>
            <a:chOff x="71627" y="914400"/>
            <a:chExt cx="8827135" cy="2176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" y="914400"/>
              <a:ext cx="8827008" cy="1981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3419" y="2705100"/>
              <a:ext cx="4488180" cy="381000"/>
            </a:xfrm>
            <a:custGeom>
              <a:avLst/>
              <a:gdLst/>
              <a:ahLst/>
              <a:cxnLst/>
              <a:rect l="l" t="t" r="r" b="b"/>
              <a:pathLst>
                <a:path w="4488180" h="381000">
                  <a:moveTo>
                    <a:pt x="4488180" y="0"/>
                  </a:moveTo>
                  <a:lnTo>
                    <a:pt x="4485683" y="74128"/>
                  </a:lnTo>
                  <a:lnTo>
                    <a:pt x="4478877" y="134683"/>
                  </a:lnTo>
                  <a:lnTo>
                    <a:pt x="4468784" y="175521"/>
                  </a:lnTo>
                  <a:lnTo>
                    <a:pt x="4456430" y="190500"/>
                  </a:lnTo>
                  <a:lnTo>
                    <a:pt x="2275840" y="190500"/>
                  </a:lnTo>
                  <a:lnTo>
                    <a:pt x="2263485" y="205478"/>
                  </a:lnTo>
                  <a:lnTo>
                    <a:pt x="2253392" y="246316"/>
                  </a:lnTo>
                  <a:lnTo>
                    <a:pt x="2246586" y="306871"/>
                  </a:lnTo>
                  <a:lnTo>
                    <a:pt x="2244090" y="381000"/>
                  </a:lnTo>
                  <a:lnTo>
                    <a:pt x="2241593" y="306871"/>
                  </a:lnTo>
                  <a:lnTo>
                    <a:pt x="2234787" y="246316"/>
                  </a:lnTo>
                  <a:lnTo>
                    <a:pt x="2224694" y="205478"/>
                  </a:lnTo>
                  <a:lnTo>
                    <a:pt x="2212340" y="190500"/>
                  </a:lnTo>
                  <a:lnTo>
                    <a:pt x="31750" y="190500"/>
                  </a:lnTo>
                  <a:lnTo>
                    <a:pt x="19389" y="175521"/>
                  </a:lnTo>
                  <a:lnTo>
                    <a:pt x="9297" y="134683"/>
                  </a:lnTo>
                  <a:lnTo>
                    <a:pt x="2494" y="74128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5341" y="3078226"/>
            <a:ext cx="327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Espectro</a:t>
            </a:r>
            <a:r>
              <a:rPr sz="1800" i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solar</a:t>
            </a:r>
            <a:r>
              <a:rPr sz="1800" i="1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(Energía</a:t>
            </a:r>
            <a:r>
              <a:rPr sz="1800" i="1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onstantia"/>
                <a:cs typeface="Constantia"/>
              </a:rPr>
              <a:t>reflejada)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9195" y="4267200"/>
            <a:ext cx="5420995" cy="2524125"/>
            <a:chOff x="1949195" y="4267200"/>
            <a:chExt cx="5420995" cy="2524125"/>
          </a:xfrm>
        </p:grpSpPr>
        <p:sp>
          <p:nvSpPr>
            <p:cNvPr id="8" name="object 8"/>
            <p:cNvSpPr/>
            <p:nvPr/>
          </p:nvSpPr>
          <p:spPr>
            <a:xfrm>
              <a:off x="1953767" y="4271772"/>
              <a:ext cx="5412105" cy="2514600"/>
            </a:xfrm>
            <a:custGeom>
              <a:avLst/>
              <a:gdLst/>
              <a:ahLst/>
              <a:cxnLst/>
              <a:rect l="l" t="t" r="r" b="b"/>
              <a:pathLst>
                <a:path w="5412105" h="2514600">
                  <a:moveTo>
                    <a:pt x="5411724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5411724" y="2514600"/>
                  </a:lnTo>
                  <a:lnTo>
                    <a:pt x="5411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3767" y="4271772"/>
              <a:ext cx="5412105" cy="2514600"/>
            </a:xfrm>
            <a:custGeom>
              <a:avLst/>
              <a:gdLst/>
              <a:ahLst/>
              <a:cxnLst/>
              <a:rect l="l" t="t" r="r" b="b"/>
              <a:pathLst>
                <a:path w="5412105" h="2514600">
                  <a:moveTo>
                    <a:pt x="0" y="2514600"/>
                  </a:moveTo>
                  <a:lnTo>
                    <a:pt x="5411724" y="2514600"/>
                  </a:lnTo>
                  <a:lnTo>
                    <a:pt x="5411724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0277" y="4874513"/>
              <a:ext cx="801624" cy="13624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10277" y="4874513"/>
              <a:ext cx="802005" cy="1362710"/>
            </a:xfrm>
            <a:custGeom>
              <a:avLst/>
              <a:gdLst/>
              <a:ahLst/>
              <a:cxnLst/>
              <a:rect l="l" t="t" r="r" b="b"/>
              <a:pathLst>
                <a:path w="802004" h="1362710">
                  <a:moveTo>
                    <a:pt x="0" y="1362456"/>
                  </a:moveTo>
                  <a:lnTo>
                    <a:pt x="801624" y="1362456"/>
                  </a:lnTo>
                  <a:lnTo>
                    <a:pt x="801624" y="0"/>
                  </a:lnTo>
                  <a:lnTo>
                    <a:pt x="0" y="0"/>
                  </a:lnTo>
                  <a:lnTo>
                    <a:pt x="0" y="136245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6218" y="4873751"/>
              <a:ext cx="3606800" cy="668655"/>
            </a:xfrm>
            <a:custGeom>
              <a:avLst/>
              <a:gdLst/>
              <a:ahLst/>
              <a:cxnLst/>
              <a:rect l="l" t="t" r="r" b="b"/>
              <a:pathLst>
                <a:path w="3606800" h="668654">
                  <a:moveTo>
                    <a:pt x="2060448" y="625856"/>
                  </a:moveTo>
                  <a:lnTo>
                    <a:pt x="2057654" y="623062"/>
                  </a:lnTo>
                  <a:lnTo>
                    <a:pt x="2050669" y="623062"/>
                  </a:lnTo>
                  <a:lnTo>
                    <a:pt x="2047748" y="625856"/>
                  </a:lnTo>
                  <a:lnTo>
                    <a:pt x="2047748" y="632968"/>
                  </a:lnTo>
                  <a:lnTo>
                    <a:pt x="2050669" y="635762"/>
                  </a:lnTo>
                  <a:lnTo>
                    <a:pt x="2057654" y="635762"/>
                  </a:lnTo>
                  <a:lnTo>
                    <a:pt x="2060448" y="632968"/>
                  </a:lnTo>
                  <a:lnTo>
                    <a:pt x="2060448" y="625856"/>
                  </a:lnTo>
                  <a:close/>
                </a:path>
                <a:path w="3606800" h="668654">
                  <a:moveTo>
                    <a:pt x="2085848" y="625856"/>
                  </a:moveTo>
                  <a:lnTo>
                    <a:pt x="2083054" y="623062"/>
                  </a:lnTo>
                  <a:lnTo>
                    <a:pt x="2076069" y="623062"/>
                  </a:lnTo>
                  <a:lnTo>
                    <a:pt x="2073148" y="625856"/>
                  </a:lnTo>
                  <a:lnTo>
                    <a:pt x="2073148" y="632968"/>
                  </a:lnTo>
                  <a:lnTo>
                    <a:pt x="2076069" y="635762"/>
                  </a:lnTo>
                  <a:lnTo>
                    <a:pt x="2083054" y="635762"/>
                  </a:lnTo>
                  <a:lnTo>
                    <a:pt x="2085848" y="632968"/>
                  </a:lnTo>
                  <a:lnTo>
                    <a:pt x="2085848" y="625856"/>
                  </a:lnTo>
                  <a:close/>
                </a:path>
                <a:path w="3606800" h="668654">
                  <a:moveTo>
                    <a:pt x="2111248" y="625856"/>
                  </a:moveTo>
                  <a:lnTo>
                    <a:pt x="2108454" y="623062"/>
                  </a:lnTo>
                  <a:lnTo>
                    <a:pt x="2101469" y="623062"/>
                  </a:lnTo>
                  <a:lnTo>
                    <a:pt x="2098548" y="625856"/>
                  </a:lnTo>
                  <a:lnTo>
                    <a:pt x="2098548" y="632968"/>
                  </a:lnTo>
                  <a:lnTo>
                    <a:pt x="2101469" y="635762"/>
                  </a:lnTo>
                  <a:lnTo>
                    <a:pt x="2108454" y="635762"/>
                  </a:lnTo>
                  <a:lnTo>
                    <a:pt x="2111248" y="632968"/>
                  </a:lnTo>
                  <a:lnTo>
                    <a:pt x="2111248" y="625856"/>
                  </a:lnTo>
                  <a:close/>
                </a:path>
                <a:path w="3606800" h="668654">
                  <a:moveTo>
                    <a:pt x="2136775" y="625856"/>
                  </a:moveTo>
                  <a:lnTo>
                    <a:pt x="2133854" y="623062"/>
                  </a:lnTo>
                  <a:lnTo>
                    <a:pt x="2126869" y="623062"/>
                  </a:lnTo>
                  <a:lnTo>
                    <a:pt x="2123948" y="625856"/>
                  </a:lnTo>
                  <a:lnTo>
                    <a:pt x="2123948" y="632968"/>
                  </a:lnTo>
                  <a:lnTo>
                    <a:pt x="2126869" y="635762"/>
                  </a:lnTo>
                  <a:lnTo>
                    <a:pt x="2133854" y="635762"/>
                  </a:lnTo>
                  <a:lnTo>
                    <a:pt x="2136775" y="632968"/>
                  </a:lnTo>
                  <a:lnTo>
                    <a:pt x="2136775" y="625856"/>
                  </a:lnTo>
                  <a:close/>
                </a:path>
                <a:path w="3606800" h="668654">
                  <a:moveTo>
                    <a:pt x="2162175" y="625856"/>
                  </a:moveTo>
                  <a:lnTo>
                    <a:pt x="2159254" y="623062"/>
                  </a:lnTo>
                  <a:lnTo>
                    <a:pt x="2152269" y="623062"/>
                  </a:lnTo>
                  <a:lnTo>
                    <a:pt x="2149475" y="625856"/>
                  </a:lnTo>
                  <a:lnTo>
                    <a:pt x="2149475" y="632968"/>
                  </a:lnTo>
                  <a:lnTo>
                    <a:pt x="2152269" y="635762"/>
                  </a:lnTo>
                  <a:lnTo>
                    <a:pt x="2159254" y="635762"/>
                  </a:lnTo>
                  <a:lnTo>
                    <a:pt x="2162175" y="632968"/>
                  </a:lnTo>
                  <a:lnTo>
                    <a:pt x="2162175" y="625856"/>
                  </a:lnTo>
                  <a:close/>
                </a:path>
                <a:path w="3606800" h="668654">
                  <a:moveTo>
                    <a:pt x="2187575" y="625856"/>
                  </a:moveTo>
                  <a:lnTo>
                    <a:pt x="2184654" y="623062"/>
                  </a:lnTo>
                  <a:lnTo>
                    <a:pt x="2177669" y="623062"/>
                  </a:lnTo>
                  <a:lnTo>
                    <a:pt x="2174875" y="625856"/>
                  </a:lnTo>
                  <a:lnTo>
                    <a:pt x="2174875" y="632968"/>
                  </a:lnTo>
                  <a:lnTo>
                    <a:pt x="2177669" y="635762"/>
                  </a:lnTo>
                  <a:lnTo>
                    <a:pt x="2184654" y="635762"/>
                  </a:lnTo>
                  <a:lnTo>
                    <a:pt x="2187575" y="632968"/>
                  </a:lnTo>
                  <a:lnTo>
                    <a:pt x="2187575" y="625856"/>
                  </a:lnTo>
                  <a:close/>
                </a:path>
                <a:path w="3606800" h="668654">
                  <a:moveTo>
                    <a:pt x="2212975" y="625856"/>
                  </a:moveTo>
                  <a:lnTo>
                    <a:pt x="2210054" y="623062"/>
                  </a:lnTo>
                  <a:lnTo>
                    <a:pt x="2203069" y="623062"/>
                  </a:lnTo>
                  <a:lnTo>
                    <a:pt x="2200275" y="625856"/>
                  </a:lnTo>
                  <a:lnTo>
                    <a:pt x="2200275" y="632968"/>
                  </a:lnTo>
                  <a:lnTo>
                    <a:pt x="2203069" y="635762"/>
                  </a:lnTo>
                  <a:lnTo>
                    <a:pt x="2210054" y="635762"/>
                  </a:lnTo>
                  <a:lnTo>
                    <a:pt x="2212975" y="632968"/>
                  </a:lnTo>
                  <a:lnTo>
                    <a:pt x="2212975" y="625856"/>
                  </a:lnTo>
                  <a:close/>
                </a:path>
                <a:path w="3606800" h="668654">
                  <a:moveTo>
                    <a:pt x="2238375" y="625856"/>
                  </a:moveTo>
                  <a:lnTo>
                    <a:pt x="2235581" y="623062"/>
                  </a:lnTo>
                  <a:lnTo>
                    <a:pt x="2228469" y="623062"/>
                  </a:lnTo>
                  <a:lnTo>
                    <a:pt x="2225675" y="625856"/>
                  </a:lnTo>
                  <a:lnTo>
                    <a:pt x="2225675" y="632968"/>
                  </a:lnTo>
                  <a:lnTo>
                    <a:pt x="2228469" y="635762"/>
                  </a:lnTo>
                  <a:lnTo>
                    <a:pt x="2235581" y="635762"/>
                  </a:lnTo>
                  <a:lnTo>
                    <a:pt x="2238375" y="632968"/>
                  </a:lnTo>
                  <a:lnTo>
                    <a:pt x="2238375" y="625856"/>
                  </a:lnTo>
                  <a:close/>
                </a:path>
                <a:path w="3606800" h="668654">
                  <a:moveTo>
                    <a:pt x="2263775" y="625856"/>
                  </a:moveTo>
                  <a:lnTo>
                    <a:pt x="2260981" y="623062"/>
                  </a:lnTo>
                  <a:lnTo>
                    <a:pt x="2253869" y="623062"/>
                  </a:lnTo>
                  <a:lnTo>
                    <a:pt x="2251075" y="625856"/>
                  </a:lnTo>
                  <a:lnTo>
                    <a:pt x="2251075" y="632968"/>
                  </a:lnTo>
                  <a:lnTo>
                    <a:pt x="2253869" y="635762"/>
                  </a:lnTo>
                  <a:lnTo>
                    <a:pt x="2260981" y="635762"/>
                  </a:lnTo>
                  <a:lnTo>
                    <a:pt x="2263775" y="632968"/>
                  </a:lnTo>
                  <a:lnTo>
                    <a:pt x="2263775" y="625856"/>
                  </a:lnTo>
                  <a:close/>
                </a:path>
                <a:path w="3606800" h="668654">
                  <a:moveTo>
                    <a:pt x="2289175" y="625856"/>
                  </a:moveTo>
                  <a:lnTo>
                    <a:pt x="2286381" y="623062"/>
                  </a:lnTo>
                  <a:lnTo>
                    <a:pt x="2279269" y="623062"/>
                  </a:lnTo>
                  <a:lnTo>
                    <a:pt x="2276475" y="625856"/>
                  </a:lnTo>
                  <a:lnTo>
                    <a:pt x="2276475" y="632968"/>
                  </a:lnTo>
                  <a:lnTo>
                    <a:pt x="2279269" y="635762"/>
                  </a:lnTo>
                  <a:lnTo>
                    <a:pt x="2286381" y="635762"/>
                  </a:lnTo>
                  <a:lnTo>
                    <a:pt x="2289175" y="632968"/>
                  </a:lnTo>
                  <a:lnTo>
                    <a:pt x="2289175" y="625856"/>
                  </a:lnTo>
                  <a:close/>
                </a:path>
                <a:path w="3606800" h="668654">
                  <a:moveTo>
                    <a:pt x="2314575" y="625856"/>
                  </a:moveTo>
                  <a:lnTo>
                    <a:pt x="2311781" y="623062"/>
                  </a:lnTo>
                  <a:lnTo>
                    <a:pt x="2304796" y="623062"/>
                  </a:lnTo>
                  <a:lnTo>
                    <a:pt x="2301875" y="625856"/>
                  </a:lnTo>
                  <a:lnTo>
                    <a:pt x="2301875" y="632968"/>
                  </a:lnTo>
                  <a:lnTo>
                    <a:pt x="2304796" y="635762"/>
                  </a:lnTo>
                  <a:lnTo>
                    <a:pt x="2311781" y="635762"/>
                  </a:lnTo>
                  <a:lnTo>
                    <a:pt x="2314575" y="632968"/>
                  </a:lnTo>
                  <a:lnTo>
                    <a:pt x="2314575" y="625856"/>
                  </a:lnTo>
                  <a:close/>
                </a:path>
                <a:path w="3606800" h="668654">
                  <a:moveTo>
                    <a:pt x="2339975" y="625856"/>
                  </a:moveTo>
                  <a:lnTo>
                    <a:pt x="2337181" y="623062"/>
                  </a:lnTo>
                  <a:lnTo>
                    <a:pt x="2330196" y="623062"/>
                  </a:lnTo>
                  <a:lnTo>
                    <a:pt x="2327275" y="625856"/>
                  </a:lnTo>
                  <a:lnTo>
                    <a:pt x="2327275" y="632968"/>
                  </a:lnTo>
                  <a:lnTo>
                    <a:pt x="2330196" y="635762"/>
                  </a:lnTo>
                  <a:lnTo>
                    <a:pt x="2337181" y="635762"/>
                  </a:lnTo>
                  <a:lnTo>
                    <a:pt x="2339975" y="632968"/>
                  </a:lnTo>
                  <a:lnTo>
                    <a:pt x="2339975" y="625856"/>
                  </a:lnTo>
                  <a:close/>
                </a:path>
                <a:path w="3606800" h="668654">
                  <a:moveTo>
                    <a:pt x="2365375" y="625856"/>
                  </a:moveTo>
                  <a:lnTo>
                    <a:pt x="2362581" y="623062"/>
                  </a:lnTo>
                  <a:lnTo>
                    <a:pt x="2355596" y="623062"/>
                  </a:lnTo>
                  <a:lnTo>
                    <a:pt x="2352675" y="625856"/>
                  </a:lnTo>
                  <a:lnTo>
                    <a:pt x="2352675" y="632968"/>
                  </a:lnTo>
                  <a:lnTo>
                    <a:pt x="2355596" y="635762"/>
                  </a:lnTo>
                  <a:lnTo>
                    <a:pt x="2362581" y="635762"/>
                  </a:lnTo>
                  <a:lnTo>
                    <a:pt x="2365375" y="632968"/>
                  </a:lnTo>
                  <a:lnTo>
                    <a:pt x="2365375" y="625856"/>
                  </a:lnTo>
                  <a:close/>
                </a:path>
                <a:path w="3606800" h="668654">
                  <a:moveTo>
                    <a:pt x="2390902" y="625856"/>
                  </a:moveTo>
                  <a:lnTo>
                    <a:pt x="2387981" y="623062"/>
                  </a:lnTo>
                  <a:lnTo>
                    <a:pt x="2380996" y="623062"/>
                  </a:lnTo>
                  <a:lnTo>
                    <a:pt x="2378075" y="625856"/>
                  </a:lnTo>
                  <a:lnTo>
                    <a:pt x="2378075" y="632968"/>
                  </a:lnTo>
                  <a:lnTo>
                    <a:pt x="2380996" y="635762"/>
                  </a:lnTo>
                  <a:lnTo>
                    <a:pt x="2387981" y="635762"/>
                  </a:lnTo>
                  <a:lnTo>
                    <a:pt x="2390902" y="632968"/>
                  </a:lnTo>
                  <a:lnTo>
                    <a:pt x="2390902" y="625856"/>
                  </a:lnTo>
                  <a:close/>
                </a:path>
                <a:path w="3606800" h="668654">
                  <a:moveTo>
                    <a:pt x="2404110" y="419100"/>
                  </a:moveTo>
                  <a:lnTo>
                    <a:pt x="2318893" y="420751"/>
                  </a:lnTo>
                  <a:lnTo>
                    <a:pt x="2333663" y="448894"/>
                  </a:lnTo>
                  <a:lnTo>
                    <a:pt x="2003983" y="621931"/>
                  </a:lnTo>
                  <a:lnTo>
                    <a:pt x="1265555" y="42049"/>
                  </a:lnTo>
                  <a:lnTo>
                    <a:pt x="1271739" y="34163"/>
                  </a:lnTo>
                  <a:lnTo>
                    <a:pt x="1285113" y="17145"/>
                  </a:lnTo>
                  <a:lnTo>
                    <a:pt x="1201674" y="0"/>
                  </a:lnTo>
                  <a:lnTo>
                    <a:pt x="1238123" y="76962"/>
                  </a:lnTo>
                  <a:lnTo>
                    <a:pt x="1257668" y="52070"/>
                  </a:lnTo>
                  <a:lnTo>
                    <a:pt x="1976412" y="616356"/>
                  </a:lnTo>
                  <a:lnTo>
                    <a:pt x="1927860" y="592074"/>
                  </a:lnTo>
                  <a:lnTo>
                    <a:pt x="1927860" y="620268"/>
                  </a:lnTo>
                  <a:lnTo>
                    <a:pt x="0" y="620268"/>
                  </a:lnTo>
                  <a:lnTo>
                    <a:pt x="0" y="640080"/>
                  </a:lnTo>
                  <a:lnTo>
                    <a:pt x="1927860" y="640080"/>
                  </a:lnTo>
                  <a:lnTo>
                    <a:pt x="1927860" y="668274"/>
                  </a:lnTo>
                  <a:lnTo>
                    <a:pt x="1984248" y="640080"/>
                  </a:lnTo>
                  <a:lnTo>
                    <a:pt x="1997456" y="633488"/>
                  </a:lnTo>
                  <a:lnTo>
                    <a:pt x="1999742" y="635762"/>
                  </a:lnTo>
                  <a:lnTo>
                    <a:pt x="2006854" y="635762"/>
                  </a:lnTo>
                  <a:lnTo>
                    <a:pt x="2009152" y="633463"/>
                  </a:lnTo>
                  <a:lnTo>
                    <a:pt x="2022348" y="626541"/>
                  </a:lnTo>
                  <a:lnTo>
                    <a:pt x="2022348" y="632968"/>
                  </a:lnTo>
                  <a:lnTo>
                    <a:pt x="2025142" y="635762"/>
                  </a:lnTo>
                  <a:lnTo>
                    <a:pt x="2032254" y="635762"/>
                  </a:lnTo>
                  <a:lnTo>
                    <a:pt x="2035048" y="632968"/>
                  </a:lnTo>
                  <a:lnTo>
                    <a:pt x="2035048" y="625856"/>
                  </a:lnTo>
                  <a:lnTo>
                    <a:pt x="2032254" y="623062"/>
                  </a:lnTo>
                  <a:lnTo>
                    <a:pt x="2028977" y="623062"/>
                  </a:lnTo>
                  <a:lnTo>
                    <a:pt x="2339581" y="460146"/>
                  </a:lnTo>
                  <a:lnTo>
                    <a:pt x="2354326" y="488188"/>
                  </a:lnTo>
                  <a:lnTo>
                    <a:pt x="2386901" y="442976"/>
                  </a:lnTo>
                  <a:lnTo>
                    <a:pt x="2404110" y="419100"/>
                  </a:lnTo>
                  <a:close/>
                </a:path>
                <a:path w="3606800" h="668654">
                  <a:moveTo>
                    <a:pt x="2416302" y="625856"/>
                  </a:moveTo>
                  <a:lnTo>
                    <a:pt x="2413381" y="623062"/>
                  </a:lnTo>
                  <a:lnTo>
                    <a:pt x="2406396" y="623062"/>
                  </a:lnTo>
                  <a:lnTo>
                    <a:pt x="2403602" y="625856"/>
                  </a:lnTo>
                  <a:lnTo>
                    <a:pt x="2403602" y="632968"/>
                  </a:lnTo>
                  <a:lnTo>
                    <a:pt x="2406396" y="635762"/>
                  </a:lnTo>
                  <a:lnTo>
                    <a:pt x="2413381" y="635762"/>
                  </a:lnTo>
                  <a:lnTo>
                    <a:pt x="2416302" y="632968"/>
                  </a:lnTo>
                  <a:lnTo>
                    <a:pt x="2416302" y="625856"/>
                  </a:lnTo>
                  <a:close/>
                </a:path>
                <a:path w="3606800" h="668654">
                  <a:moveTo>
                    <a:pt x="2441702" y="625856"/>
                  </a:moveTo>
                  <a:lnTo>
                    <a:pt x="2438781" y="623062"/>
                  </a:lnTo>
                  <a:lnTo>
                    <a:pt x="2431796" y="623062"/>
                  </a:lnTo>
                  <a:lnTo>
                    <a:pt x="2429002" y="625856"/>
                  </a:lnTo>
                  <a:lnTo>
                    <a:pt x="2429002" y="632968"/>
                  </a:lnTo>
                  <a:lnTo>
                    <a:pt x="2431796" y="635762"/>
                  </a:lnTo>
                  <a:lnTo>
                    <a:pt x="2438781" y="635762"/>
                  </a:lnTo>
                  <a:lnTo>
                    <a:pt x="2441702" y="632968"/>
                  </a:lnTo>
                  <a:lnTo>
                    <a:pt x="2441702" y="625856"/>
                  </a:lnTo>
                  <a:close/>
                </a:path>
                <a:path w="3606800" h="668654">
                  <a:moveTo>
                    <a:pt x="2467102" y="625856"/>
                  </a:moveTo>
                  <a:lnTo>
                    <a:pt x="2464308" y="623062"/>
                  </a:lnTo>
                  <a:lnTo>
                    <a:pt x="2457196" y="623062"/>
                  </a:lnTo>
                  <a:lnTo>
                    <a:pt x="2454402" y="625856"/>
                  </a:lnTo>
                  <a:lnTo>
                    <a:pt x="2454402" y="632968"/>
                  </a:lnTo>
                  <a:lnTo>
                    <a:pt x="2457196" y="635762"/>
                  </a:lnTo>
                  <a:lnTo>
                    <a:pt x="2464308" y="635762"/>
                  </a:lnTo>
                  <a:lnTo>
                    <a:pt x="2467102" y="632968"/>
                  </a:lnTo>
                  <a:lnTo>
                    <a:pt x="2467102" y="625856"/>
                  </a:lnTo>
                  <a:close/>
                </a:path>
                <a:path w="3606800" h="668654">
                  <a:moveTo>
                    <a:pt x="2492502" y="625856"/>
                  </a:moveTo>
                  <a:lnTo>
                    <a:pt x="2489708" y="623062"/>
                  </a:lnTo>
                  <a:lnTo>
                    <a:pt x="2482596" y="623062"/>
                  </a:lnTo>
                  <a:lnTo>
                    <a:pt x="2479802" y="625856"/>
                  </a:lnTo>
                  <a:lnTo>
                    <a:pt x="2479802" y="632968"/>
                  </a:lnTo>
                  <a:lnTo>
                    <a:pt x="2482596" y="635762"/>
                  </a:lnTo>
                  <a:lnTo>
                    <a:pt x="2489708" y="635762"/>
                  </a:lnTo>
                  <a:lnTo>
                    <a:pt x="2492502" y="632968"/>
                  </a:lnTo>
                  <a:lnTo>
                    <a:pt x="2492502" y="625856"/>
                  </a:lnTo>
                  <a:close/>
                </a:path>
                <a:path w="3606800" h="668654">
                  <a:moveTo>
                    <a:pt x="2517902" y="625856"/>
                  </a:moveTo>
                  <a:lnTo>
                    <a:pt x="2515108" y="623062"/>
                  </a:lnTo>
                  <a:lnTo>
                    <a:pt x="2507996" y="623062"/>
                  </a:lnTo>
                  <a:lnTo>
                    <a:pt x="2505202" y="625856"/>
                  </a:lnTo>
                  <a:lnTo>
                    <a:pt x="2505202" y="632968"/>
                  </a:lnTo>
                  <a:lnTo>
                    <a:pt x="2507996" y="635762"/>
                  </a:lnTo>
                  <a:lnTo>
                    <a:pt x="2515108" y="635762"/>
                  </a:lnTo>
                  <a:lnTo>
                    <a:pt x="2517902" y="632968"/>
                  </a:lnTo>
                  <a:lnTo>
                    <a:pt x="2517902" y="625856"/>
                  </a:lnTo>
                  <a:close/>
                </a:path>
                <a:path w="3606800" h="668654">
                  <a:moveTo>
                    <a:pt x="2543302" y="625856"/>
                  </a:moveTo>
                  <a:lnTo>
                    <a:pt x="2540508" y="623062"/>
                  </a:lnTo>
                  <a:lnTo>
                    <a:pt x="2533396" y="623062"/>
                  </a:lnTo>
                  <a:lnTo>
                    <a:pt x="2530602" y="625856"/>
                  </a:lnTo>
                  <a:lnTo>
                    <a:pt x="2530602" y="632968"/>
                  </a:lnTo>
                  <a:lnTo>
                    <a:pt x="2533396" y="635762"/>
                  </a:lnTo>
                  <a:lnTo>
                    <a:pt x="2540508" y="635762"/>
                  </a:lnTo>
                  <a:lnTo>
                    <a:pt x="2543302" y="632968"/>
                  </a:lnTo>
                  <a:lnTo>
                    <a:pt x="2543302" y="625856"/>
                  </a:lnTo>
                  <a:close/>
                </a:path>
                <a:path w="3606800" h="668654">
                  <a:moveTo>
                    <a:pt x="2568702" y="625856"/>
                  </a:moveTo>
                  <a:lnTo>
                    <a:pt x="2565908" y="623062"/>
                  </a:lnTo>
                  <a:lnTo>
                    <a:pt x="2558923" y="623062"/>
                  </a:lnTo>
                  <a:lnTo>
                    <a:pt x="2556002" y="625856"/>
                  </a:lnTo>
                  <a:lnTo>
                    <a:pt x="2556002" y="632968"/>
                  </a:lnTo>
                  <a:lnTo>
                    <a:pt x="2558923" y="635762"/>
                  </a:lnTo>
                  <a:lnTo>
                    <a:pt x="2565908" y="635762"/>
                  </a:lnTo>
                  <a:lnTo>
                    <a:pt x="2568702" y="632968"/>
                  </a:lnTo>
                  <a:lnTo>
                    <a:pt x="2568702" y="625856"/>
                  </a:lnTo>
                  <a:close/>
                </a:path>
                <a:path w="3606800" h="668654">
                  <a:moveTo>
                    <a:pt x="2594102" y="625856"/>
                  </a:moveTo>
                  <a:lnTo>
                    <a:pt x="2591308" y="623062"/>
                  </a:lnTo>
                  <a:lnTo>
                    <a:pt x="2584323" y="623062"/>
                  </a:lnTo>
                  <a:lnTo>
                    <a:pt x="2581402" y="625856"/>
                  </a:lnTo>
                  <a:lnTo>
                    <a:pt x="2581402" y="632968"/>
                  </a:lnTo>
                  <a:lnTo>
                    <a:pt x="2584323" y="635762"/>
                  </a:lnTo>
                  <a:lnTo>
                    <a:pt x="2591308" y="635762"/>
                  </a:lnTo>
                  <a:lnTo>
                    <a:pt x="2594102" y="632968"/>
                  </a:lnTo>
                  <a:lnTo>
                    <a:pt x="2594102" y="625856"/>
                  </a:lnTo>
                  <a:close/>
                </a:path>
                <a:path w="3606800" h="668654">
                  <a:moveTo>
                    <a:pt x="2619502" y="625856"/>
                  </a:moveTo>
                  <a:lnTo>
                    <a:pt x="2616708" y="623062"/>
                  </a:lnTo>
                  <a:lnTo>
                    <a:pt x="2609723" y="623062"/>
                  </a:lnTo>
                  <a:lnTo>
                    <a:pt x="2606802" y="625856"/>
                  </a:lnTo>
                  <a:lnTo>
                    <a:pt x="2606802" y="632968"/>
                  </a:lnTo>
                  <a:lnTo>
                    <a:pt x="2609723" y="635762"/>
                  </a:lnTo>
                  <a:lnTo>
                    <a:pt x="2616708" y="635762"/>
                  </a:lnTo>
                  <a:lnTo>
                    <a:pt x="2619502" y="632968"/>
                  </a:lnTo>
                  <a:lnTo>
                    <a:pt x="2619502" y="625856"/>
                  </a:lnTo>
                  <a:close/>
                </a:path>
                <a:path w="3606800" h="668654">
                  <a:moveTo>
                    <a:pt x="2645029" y="625856"/>
                  </a:moveTo>
                  <a:lnTo>
                    <a:pt x="2642108" y="623062"/>
                  </a:lnTo>
                  <a:lnTo>
                    <a:pt x="2635123" y="623062"/>
                  </a:lnTo>
                  <a:lnTo>
                    <a:pt x="2632202" y="625856"/>
                  </a:lnTo>
                  <a:lnTo>
                    <a:pt x="2632202" y="632968"/>
                  </a:lnTo>
                  <a:lnTo>
                    <a:pt x="2635123" y="635762"/>
                  </a:lnTo>
                  <a:lnTo>
                    <a:pt x="2642108" y="635762"/>
                  </a:lnTo>
                  <a:lnTo>
                    <a:pt x="2645029" y="632968"/>
                  </a:lnTo>
                  <a:lnTo>
                    <a:pt x="2645029" y="625856"/>
                  </a:lnTo>
                  <a:close/>
                </a:path>
                <a:path w="3606800" h="668654">
                  <a:moveTo>
                    <a:pt x="2670429" y="625856"/>
                  </a:moveTo>
                  <a:lnTo>
                    <a:pt x="2667508" y="623062"/>
                  </a:lnTo>
                  <a:lnTo>
                    <a:pt x="2660523" y="623062"/>
                  </a:lnTo>
                  <a:lnTo>
                    <a:pt x="2657729" y="625856"/>
                  </a:lnTo>
                  <a:lnTo>
                    <a:pt x="2657729" y="632968"/>
                  </a:lnTo>
                  <a:lnTo>
                    <a:pt x="2660523" y="635762"/>
                  </a:lnTo>
                  <a:lnTo>
                    <a:pt x="2667508" y="635762"/>
                  </a:lnTo>
                  <a:lnTo>
                    <a:pt x="2670429" y="632968"/>
                  </a:lnTo>
                  <a:lnTo>
                    <a:pt x="2670429" y="625856"/>
                  </a:lnTo>
                  <a:close/>
                </a:path>
                <a:path w="3606800" h="668654">
                  <a:moveTo>
                    <a:pt x="2695829" y="625856"/>
                  </a:moveTo>
                  <a:lnTo>
                    <a:pt x="2692908" y="623062"/>
                  </a:lnTo>
                  <a:lnTo>
                    <a:pt x="2685923" y="623062"/>
                  </a:lnTo>
                  <a:lnTo>
                    <a:pt x="2683129" y="625856"/>
                  </a:lnTo>
                  <a:lnTo>
                    <a:pt x="2683129" y="632968"/>
                  </a:lnTo>
                  <a:lnTo>
                    <a:pt x="2685923" y="635762"/>
                  </a:lnTo>
                  <a:lnTo>
                    <a:pt x="2692908" y="635762"/>
                  </a:lnTo>
                  <a:lnTo>
                    <a:pt x="2695829" y="632968"/>
                  </a:lnTo>
                  <a:lnTo>
                    <a:pt x="2695829" y="625856"/>
                  </a:lnTo>
                  <a:close/>
                </a:path>
                <a:path w="3606800" h="668654">
                  <a:moveTo>
                    <a:pt x="2721229" y="625856"/>
                  </a:moveTo>
                  <a:lnTo>
                    <a:pt x="2718308" y="623062"/>
                  </a:lnTo>
                  <a:lnTo>
                    <a:pt x="2711323" y="623062"/>
                  </a:lnTo>
                  <a:lnTo>
                    <a:pt x="2708529" y="625856"/>
                  </a:lnTo>
                  <a:lnTo>
                    <a:pt x="2708529" y="632968"/>
                  </a:lnTo>
                  <a:lnTo>
                    <a:pt x="2711323" y="635762"/>
                  </a:lnTo>
                  <a:lnTo>
                    <a:pt x="2718308" y="635762"/>
                  </a:lnTo>
                  <a:lnTo>
                    <a:pt x="2721229" y="632968"/>
                  </a:lnTo>
                  <a:lnTo>
                    <a:pt x="2721229" y="625856"/>
                  </a:lnTo>
                  <a:close/>
                </a:path>
                <a:path w="3606800" h="668654">
                  <a:moveTo>
                    <a:pt x="2746629" y="625856"/>
                  </a:moveTo>
                  <a:lnTo>
                    <a:pt x="2743835" y="623062"/>
                  </a:lnTo>
                  <a:lnTo>
                    <a:pt x="2736723" y="623062"/>
                  </a:lnTo>
                  <a:lnTo>
                    <a:pt x="2733929" y="625856"/>
                  </a:lnTo>
                  <a:lnTo>
                    <a:pt x="2733929" y="632968"/>
                  </a:lnTo>
                  <a:lnTo>
                    <a:pt x="2736723" y="635762"/>
                  </a:lnTo>
                  <a:lnTo>
                    <a:pt x="2743835" y="635762"/>
                  </a:lnTo>
                  <a:lnTo>
                    <a:pt x="2746629" y="632968"/>
                  </a:lnTo>
                  <a:lnTo>
                    <a:pt x="2746629" y="625856"/>
                  </a:lnTo>
                  <a:close/>
                </a:path>
                <a:path w="3606800" h="668654">
                  <a:moveTo>
                    <a:pt x="2772029" y="625856"/>
                  </a:moveTo>
                  <a:lnTo>
                    <a:pt x="2769235" y="623062"/>
                  </a:lnTo>
                  <a:lnTo>
                    <a:pt x="2762123" y="623062"/>
                  </a:lnTo>
                  <a:lnTo>
                    <a:pt x="2759329" y="625856"/>
                  </a:lnTo>
                  <a:lnTo>
                    <a:pt x="2759329" y="632968"/>
                  </a:lnTo>
                  <a:lnTo>
                    <a:pt x="2762123" y="635762"/>
                  </a:lnTo>
                  <a:lnTo>
                    <a:pt x="2769235" y="635762"/>
                  </a:lnTo>
                  <a:lnTo>
                    <a:pt x="2772029" y="632968"/>
                  </a:lnTo>
                  <a:lnTo>
                    <a:pt x="2772029" y="625856"/>
                  </a:lnTo>
                  <a:close/>
                </a:path>
                <a:path w="3606800" h="668654">
                  <a:moveTo>
                    <a:pt x="2797429" y="625856"/>
                  </a:moveTo>
                  <a:lnTo>
                    <a:pt x="2794635" y="623062"/>
                  </a:lnTo>
                  <a:lnTo>
                    <a:pt x="2787523" y="623062"/>
                  </a:lnTo>
                  <a:lnTo>
                    <a:pt x="2784729" y="625856"/>
                  </a:lnTo>
                  <a:lnTo>
                    <a:pt x="2784729" y="632968"/>
                  </a:lnTo>
                  <a:lnTo>
                    <a:pt x="2787523" y="635762"/>
                  </a:lnTo>
                  <a:lnTo>
                    <a:pt x="2794635" y="635762"/>
                  </a:lnTo>
                  <a:lnTo>
                    <a:pt x="2797429" y="632968"/>
                  </a:lnTo>
                  <a:lnTo>
                    <a:pt x="2797429" y="625856"/>
                  </a:lnTo>
                  <a:close/>
                </a:path>
                <a:path w="3606800" h="668654">
                  <a:moveTo>
                    <a:pt x="2822829" y="625856"/>
                  </a:moveTo>
                  <a:lnTo>
                    <a:pt x="2820035" y="623062"/>
                  </a:lnTo>
                  <a:lnTo>
                    <a:pt x="2813050" y="623062"/>
                  </a:lnTo>
                  <a:lnTo>
                    <a:pt x="2810129" y="625856"/>
                  </a:lnTo>
                  <a:lnTo>
                    <a:pt x="2810129" y="632968"/>
                  </a:lnTo>
                  <a:lnTo>
                    <a:pt x="2813050" y="635762"/>
                  </a:lnTo>
                  <a:lnTo>
                    <a:pt x="2820035" y="635762"/>
                  </a:lnTo>
                  <a:lnTo>
                    <a:pt x="2822829" y="632968"/>
                  </a:lnTo>
                  <a:lnTo>
                    <a:pt x="2822829" y="625856"/>
                  </a:lnTo>
                  <a:close/>
                </a:path>
                <a:path w="3606800" h="668654">
                  <a:moveTo>
                    <a:pt x="2848229" y="625856"/>
                  </a:moveTo>
                  <a:lnTo>
                    <a:pt x="2845435" y="623062"/>
                  </a:lnTo>
                  <a:lnTo>
                    <a:pt x="2838450" y="623062"/>
                  </a:lnTo>
                  <a:lnTo>
                    <a:pt x="2835529" y="625856"/>
                  </a:lnTo>
                  <a:lnTo>
                    <a:pt x="2835529" y="632968"/>
                  </a:lnTo>
                  <a:lnTo>
                    <a:pt x="2838450" y="635762"/>
                  </a:lnTo>
                  <a:lnTo>
                    <a:pt x="2845435" y="635762"/>
                  </a:lnTo>
                  <a:lnTo>
                    <a:pt x="2848229" y="632968"/>
                  </a:lnTo>
                  <a:lnTo>
                    <a:pt x="2848229" y="625856"/>
                  </a:lnTo>
                  <a:close/>
                </a:path>
                <a:path w="3606800" h="668654">
                  <a:moveTo>
                    <a:pt x="2873629" y="625856"/>
                  </a:moveTo>
                  <a:lnTo>
                    <a:pt x="2870835" y="623062"/>
                  </a:lnTo>
                  <a:lnTo>
                    <a:pt x="2863850" y="623062"/>
                  </a:lnTo>
                  <a:lnTo>
                    <a:pt x="2860929" y="625856"/>
                  </a:lnTo>
                  <a:lnTo>
                    <a:pt x="2860929" y="632968"/>
                  </a:lnTo>
                  <a:lnTo>
                    <a:pt x="2863850" y="635762"/>
                  </a:lnTo>
                  <a:lnTo>
                    <a:pt x="2870835" y="635762"/>
                  </a:lnTo>
                  <a:lnTo>
                    <a:pt x="2873629" y="632968"/>
                  </a:lnTo>
                  <a:lnTo>
                    <a:pt x="2873629" y="625856"/>
                  </a:lnTo>
                  <a:close/>
                </a:path>
                <a:path w="3606800" h="668654">
                  <a:moveTo>
                    <a:pt x="2899156" y="625856"/>
                  </a:moveTo>
                  <a:lnTo>
                    <a:pt x="2896235" y="623062"/>
                  </a:lnTo>
                  <a:lnTo>
                    <a:pt x="2889250" y="623062"/>
                  </a:lnTo>
                  <a:lnTo>
                    <a:pt x="2886329" y="625856"/>
                  </a:lnTo>
                  <a:lnTo>
                    <a:pt x="2886329" y="632968"/>
                  </a:lnTo>
                  <a:lnTo>
                    <a:pt x="2889250" y="635762"/>
                  </a:lnTo>
                  <a:lnTo>
                    <a:pt x="2896235" y="635762"/>
                  </a:lnTo>
                  <a:lnTo>
                    <a:pt x="2899156" y="632968"/>
                  </a:lnTo>
                  <a:lnTo>
                    <a:pt x="2899156" y="625856"/>
                  </a:lnTo>
                  <a:close/>
                </a:path>
                <a:path w="3606800" h="668654">
                  <a:moveTo>
                    <a:pt x="2924556" y="625856"/>
                  </a:moveTo>
                  <a:lnTo>
                    <a:pt x="2921635" y="623062"/>
                  </a:lnTo>
                  <a:lnTo>
                    <a:pt x="2914650" y="623062"/>
                  </a:lnTo>
                  <a:lnTo>
                    <a:pt x="2911856" y="625856"/>
                  </a:lnTo>
                  <a:lnTo>
                    <a:pt x="2911856" y="632968"/>
                  </a:lnTo>
                  <a:lnTo>
                    <a:pt x="2914650" y="635762"/>
                  </a:lnTo>
                  <a:lnTo>
                    <a:pt x="2921635" y="635762"/>
                  </a:lnTo>
                  <a:lnTo>
                    <a:pt x="2924556" y="632968"/>
                  </a:lnTo>
                  <a:lnTo>
                    <a:pt x="2924556" y="625856"/>
                  </a:lnTo>
                  <a:close/>
                </a:path>
                <a:path w="3606800" h="668654">
                  <a:moveTo>
                    <a:pt x="2949956" y="625856"/>
                  </a:moveTo>
                  <a:lnTo>
                    <a:pt x="2947035" y="623062"/>
                  </a:lnTo>
                  <a:lnTo>
                    <a:pt x="2940050" y="623062"/>
                  </a:lnTo>
                  <a:lnTo>
                    <a:pt x="2937256" y="625856"/>
                  </a:lnTo>
                  <a:lnTo>
                    <a:pt x="2937256" y="632968"/>
                  </a:lnTo>
                  <a:lnTo>
                    <a:pt x="2940050" y="635762"/>
                  </a:lnTo>
                  <a:lnTo>
                    <a:pt x="2947035" y="635762"/>
                  </a:lnTo>
                  <a:lnTo>
                    <a:pt x="2949956" y="632968"/>
                  </a:lnTo>
                  <a:lnTo>
                    <a:pt x="2949956" y="625856"/>
                  </a:lnTo>
                  <a:close/>
                </a:path>
                <a:path w="3606800" h="668654">
                  <a:moveTo>
                    <a:pt x="2975356" y="625856"/>
                  </a:moveTo>
                  <a:lnTo>
                    <a:pt x="2972562" y="623062"/>
                  </a:lnTo>
                  <a:lnTo>
                    <a:pt x="2965450" y="623062"/>
                  </a:lnTo>
                  <a:lnTo>
                    <a:pt x="2962656" y="625856"/>
                  </a:lnTo>
                  <a:lnTo>
                    <a:pt x="2962656" y="632968"/>
                  </a:lnTo>
                  <a:lnTo>
                    <a:pt x="2965450" y="635762"/>
                  </a:lnTo>
                  <a:lnTo>
                    <a:pt x="2972562" y="635762"/>
                  </a:lnTo>
                  <a:lnTo>
                    <a:pt x="2975356" y="632968"/>
                  </a:lnTo>
                  <a:lnTo>
                    <a:pt x="2975356" y="625856"/>
                  </a:lnTo>
                  <a:close/>
                </a:path>
                <a:path w="3606800" h="668654">
                  <a:moveTo>
                    <a:pt x="3000756" y="625856"/>
                  </a:moveTo>
                  <a:lnTo>
                    <a:pt x="2997962" y="623062"/>
                  </a:lnTo>
                  <a:lnTo>
                    <a:pt x="2990850" y="623062"/>
                  </a:lnTo>
                  <a:lnTo>
                    <a:pt x="2988056" y="625856"/>
                  </a:lnTo>
                  <a:lnTo>
                    <a:pt x="2988056" y="632968"/>
                  </a:lnTo>
                  <a:lnTo>
                    <a:pt x="2990850" y="635762"/>
                  </a:lnTo>
                  <a:lnTo>
                    <a:pt x="2997962" y="635762"/>
                  </a:lnTo>
                  <a:lnTo>
                    <a:pt x="3000756" y="632968"/>
                  </a:lnTo>
                  <a:lnTo>
                    <a:pt x="3000756" y="625856"/>
                  </a:lnTo>
                  <a:close/>
                </a:path>
                <a:path w="3606800" h="668654">
                  <a:moveTo>
                    <a:pt x="3026156" y="625856"/>
                  </a:moveTo>
                  <a:lnTo>
                    <a:pt x="3023362" y="623062"/>
                  </a:lnTo>
                  <a:lnTo>
                    <a:pt x="3016250" y="623062"/>
                  </a:lnTo>
                  <a:lnTo>
                    <a:pt x="3013456" y="625856"/>
                  </a:lnTo>
                  <a:lnTo>
                    <a:pt x="3013456" y="632968"/>
                  </a:lnTo>
                  <a:lnTo>
                    <a:pt x="3016250" y="635762"/>
                  </a:lnTo>
                  <a:lnTo>
                    <a:pt x="3023362" y="635762"/>
                  </a:lnTo>
                  <a:lnTo>
                    <a:pt x="3026156" y="632968"/>
                  </a:lnTo>
                  <a:lnTo>
                    <a:pt x="3026156" y="625856"/>
                  </a:lnTo>
                  <a:close/>
                </a:path>
                <a:path w="3606800" h="668654">
                  <a:moveTo>
                    <a:pt x="3051556" y="625856"/>
                  </a:moveTo>
                  <a:lnTo>
                    <a:pt x="3048762" y="623062"/>
                  </a:lnTo>
                  <a:lnTo>
                    <a:pt x="3041650" y="623062"/>
                  </a:lnTo>
                  <a:lnTo>
                    <a:pt x="3038856" y="625856"/>
                  </a:lnTo>
                  <a:lnTo>
                    <a:pt x="3038856" y="632968"/>
                  </a:lnTo>
                  <a:lnTo>
                    <a:pt x="3041650" y="635762"/>
                  </a:lnTo>
                  <a:lnTo>
                    <a:pt x="3048762" y="635762"/>
                  </a:lnTo>
                  <a:lnTo>
                    <a:pt x="3051556" y="632968"/>
                  </a:lnTo>
                  <a:lnTo>
                    <a:pt x="3051556" y="625856"/>
                  </a:lnTo>
                  <a:close/>
                </a:path>
                <a:path w="3606800" h="668654">
                  <a:moveTo>
                    <a:pt x="3076956" y="625856"/>
                  </a:moveTo>
                  <a:lnTo>
                    <a:pt x="3074162" y="623062"/>
                  </a:lnTo>
                  <a:lnTo>
                    <a:pt x="3067177" y="623062"/>
                  </a:lnTo>
                  <a:lnTo>
                    <a:pt x="3064256" y="625856"/>
                  </a:lnTo>
                  <a:lnTo>
                    <a:pt x="3064256" y="632968"/>
                  </a:lnTo>
                  <a:lnTo>
                    <a:pt x="3067177" y="635762"/>
                  </a:lnTo>
                  <a:lnTo>
                    <a:pt x="3074162" y="635762"/>
                  </a:lnTo>
                  <a:lnTo>
                    <a:pt x="3076956" y="632968"/>
                  </a:lnTo>
                  <a:lnTo>
                    <a:pt x="3076956" y="625856"/>
                  </a:lnTo>
                  <a:close/>
                </a:path>
                <a:path w="3606800" h="668654">
                  <a:moveTo>
                    <a:pt x="3102356" y="625856"/>
                  </a:moveTo>
                  <a:lnTo>
                    <a:pt x="3099562" y="623062"/>
                  </a:lnTo>
                  <a:lnTo>
                    <a:pt x="3092577" y="623062"/>
                  </a:lnTo>
                  <a:lnTo>
                    <a:pt x="3089656" y="625856"/>
                  </a:lnTo>
                  <a:lnTo>
                    <a:pt x="3089656" y="632968"/>
                  </a:lnTo>
                  <a:lnTo>
                    <a:pt x="3092577" y="635762"/>
                  </a:lnTo>
                  <a:lnTo>
                    <a:pt x="3099562" y="635762"/>
                  </a:lnTo>
                  <a:lnTo>
                    <a:pt x="3102356" y="632968"/>
                  </a:lnTo>
                  <a:lnTo>
                    <a:pt x="3102356" y="625856"/>
                  </a:lnTo>
                  <a:close/>
                </a:path>
                <a:path w="3606800" h="668654">
                  <a:moveTo>
                    <a:pt x="3127756" y="625856"/>
                  </a:moveTo>
                  <a:lnTo>
                    <a:pt x="3124962" y="623062"/>
                  </a:lnTo>
                  <a:lnTo>
                    <a:pt x="3117977" y="623062"/>
                  </a:lnTo>
                  <a:lnTo>
                    <a:pt x="3115056" y="625856"/>
                  </a:lnTo>
                  <a:lnTo>
                    <a:pt x="3115056" y="632968"/>
                  </a:lnTo>
                  <a:lnTo>
                    <a:pt x="3117977" y="635762"/>
                  </a:lnTo>
                  <a:lnTo>
                    <a:pt x="3124962" y="635762"/>
                  </a:lnTo>
                  <a:lnTo>
                    <a:pt x="3127756" y="632968"/>
                  </a:lnTo>
                  <a:lnTo>
                    <a:pt x="3127756" y="625856"/>
                  </a:lnTo>
                  <a:close/>
                </a:path>
                <a:path w="3606800" h="668654">
                  <a:moveTo>
                    <a:pt x="3153283" y="625856"/>
                  </a:moveTo>
                  <a:lnTo>
                    <a:pt x="3150362" y="623062"/>
                  </a:lnTo>
                  <a:lnTo>
                    <a:pt x="3143377" y="623062"/>
                  </a:lnTo>
                  <a:lnTo>
                    <a:pt x="3140456" y="625856"/>
                  </a:lnTo>
                  <a:lnTo>
                    <a:pt x="3140456" y="632968"/>
                  </a:lnTo>
                  <a:lnTo>
                    <a:pt x="3143377" y="635762"/>
                  </a:lnTo>
                  <a:lnTo>
                    <a:pt x="3150362" y="635762"/>
                  </a:lnTo>
                  <a:lnTo>
                    <a:pt x="3153283" y="632968"/>
                  </a:lnTo>
                  <a:lnTo>
                    <a:pt x="3153283" y="625856"/>
                  </a:lnTo>
                  <a:close/>
                </a:path>
                <a:path w="3606800" h="668654">
                  <a:moveTo>
                    <a:pt x="3178683" y="625856"/>
                  </a:moveTo>
                  <a:lnTo>
                    <a:pt x="3175762" y="623062"/>
                  </a:lnTo>
                  <a:lnTo>
                    <a:pt x="3168777" y="623062"/>
                  </a:lnTo>
                  <a:lnTo>
                    <a:pt x="3165983" y="625856"/>
                  </a:lnTo>
                  <a:lnTo>
                    <a:pt x="3165983" y="632968"/>
                  </a:lnTo>
                  <a:lnTo>
                    <a:pt x="3168777" y="635762"/>
                  </a:lnTo>
                  <a:lnTo>
                    <a:pt x="3175762" y="635762"/>
                  </a:lnTo>
                  <a:lnTo>
                    <a:pt x="3178683" y="632968"/>
                  </a:lnTo>
                  <a:lnTo>
                    <a:pt x="3178683" y="625856"/>
                  </a:lnTo>
                  <a:close/>
                </a:path>
                <a:path w="3606800" h="668654">
                  <a:moveTo>
                    <a:pt x="3204083" y="625856"/>
                  </a:moveTo>
                  <a:lnTo>
                    <a:pt x="3201162" y="623062"/>
                  </a:lnTo>
                  <a:lnTo>
                    <a:pt x="3194177" y="623062"/>
                  </a:lnTo>
                  <a:lnTo>
                    <a:pt x="3191383" y="625856"/>
                  </a:lnTo>
                  <a:lnTo>
                    <a:pt x="3191383" y="632968"/>
                  </a:lnTo>
                  <a:lnTo>
                    <a:pt x="3194177" y="635762"/>
                  </a:lnTo>
                  <a:lnTo>
                    <a:pt x="3201162" y="635762"/>
                  </a:lnTo>
                  <a:lnTo>
                    <a:pt x="3204083" y="632968"/>
                  </a:lnTo>
                  <a:lnTo>
                    <a:pt x="3204083" y="625856"/>
                  </a:lnTo>
                  <a:close/>
                </a:path>
                <a:path w="3606800" h="668654">
                  <a:moveTo>
                    <a:pt x="3229483" y="625856"/>
                  </a:moveTo>
                  <a:lnTo>
                    <a:pt x="3226689" y="623062"/>
                  </a:lnTo>
                  <a:lnTo>
                    <a:pt x="3219577" y="623062"/>
                  </a:lnTo>
                  <a:lnTo>
                    <a:pt x="3216783" y="625856"/>
                  </a:lnTo>
                  <a:lnTo>
                    <a:pt x="3216783" y="632968"/>
                  </a:lnTo>
                  <a:lnTo>
                    <a:pt x="3219577" y="635762"/>
                  </a:lnTo>
                  <a:lnTo>
                    <a:pt x="3226689" y="635762"/>
                  </a:lnTo>
                  <a:lnTo>
                    <a:pt x="3229483" y="632968"/>
                  </a:lnTo>
                  <a:lnTo>
                    <a:pt x="3229483" y="625856"/>
                  </a:lnTo>
                  <a:close/>
                </a:path>
                <a:path w="3606800" h="668654">
                  <a:moveTo>
                    <a:pt x="3254883" y="625856"/>
                  </a:moveTo>
                  <a:lnTo>
                    <a:pt x="3252089" y="623062"/>
                  </a:lnTo>
                  <a:lnTo>
                    <a:pt x="3244977" y="623062"/>
                  </a:lnTo>
                  <a:lnTo>
                    <a:pt x="3242183" y="625856"/>
                  </a:lnTo>
                  <a:lnTo>
                    <a:pt x="3242183" y="632968"/>
                  </a:lnTo>
                  <a:lnTo>
                    <a:pt x="3244977" y="635762"/>
                  </a:lnTo>
                  <a:lnTo>
                    <a:pt x="3252089" y="635762"/>
                  </a:lnTo>
                  <a:lnTo>
                    <a:pt x="3254883" y="632968"/>
                  </a:lnTo>
                  <a:lnTo>
                    <a:pt x="3254883" y="625856"/>
                  </a:lnTo>
                  <a:close/>
                </a:path>
                <a:path w="3606800" h="668654">
                  <a:moveTo>
                    <a:pt x="3280283" y="625856"/>
                  </a:moveTo>
                  <a:lnTo>
                    <a:pt x="3277489" y="623062"/>
                  </a:lnTo>
                  <a:lnTo>
                    <a:pt x="3270377" y="623062"/>
                  </a:lnTo>
                  <a:lnTo>
                    <a:pt x="3267583" y="625856"/>
                  </a:lnTo>
                  <a:lnTo>
                    <a:pt x="3267583" y="632968"/>
                  </a:lnTo>
                  <a:lnTo>
                    <a:pt x="3270377" y="635762"/>
                  </a:lnTo>
                  <a:lnTo>
                    <a:pt x="3277489" y="635762"/>
                  </a:lnTo>
                  <a:lnTo>
                    <a:pt x="3280283" y="632968"/>
                  </a:lnTo>
                  <a:lnTo>
                    <a:pt x="3280283" y="625856"/>
                  </a:lnTo>
                  <a:close/>
                </a:path>
                <a:path w="3606800" h="668654">
                  <a:moveTo>
                    <a:pt x="3305683" y="625856"/>
                  </a:moveTo>
                  <a:lnTo>
                    <a:pt x="3302889" y="623062"/>
                  </a:lnTo>
                  <a:lnTo>
                    <a:pt x="3295777" y="623062"/>
                  </a:lnTo>
                  <a:lnTo>
                    <a:pt x="3292983" y="625856"/>
                  </a:lnTo>
                  <a:lnTo>
                    <a:pt x="3292983" y="632968"/>
                  </a:lnTo>
                  <a:lnTo>
                    <a:pt x="3295777" y="635762"/>
                  </a:lnTo>
                  <a:lnTo>
                    <a:pt x="3302889" y="635762"/>
                  </a:lnTo>
                  <a:lnTo>
                    <a:pt x="3305683" y="632968"/>
                  </a:lnTo>
                  <a:lnTo>
                    <a:pt x="3305683" y="625856"/>
                  </a:lnTo>
                  <a:close/>
                </a:path>
                <a:path w="3606800" h="668654">
                  <a:moveTo>
                    <a:pt x="3331083" y="625856"/>
                  </a:moveTo>
                  <a:lnTo>
                    <a:pt x="3328289" y="623062"/>
                  </a:lnTo>
                  <a:lnTo>
                    <a:pt x="3321304" y="623062"/>
                  </a:lnTo>
                  <a:lnTo>
                    <a:pt x="3318383" y="625856"/>
                  </a:lnTo>
                  <a:lnTo>
                    <a:pt x="3318383" y="632968"/>
                  </a:lnTo>
                  <a:lnTo>
                    <a:pt x="3321304" y="635762"/>
                  </a:lnTo>
                  <a:lnTo>
                    <a:pt x="3328289" y="635762"/>
                  </a:lnTo>
                  <a:lnTo>
                    <a:pt x="3331083" y="632968"/>
                  </a:lnTo>
                  <a:lnTo>
                    <a:pt x="3331083" y="625856"/>
                  </a:lnTo>
                  <a:close/>
                </a:path>
                <a:path w="3606800" h="668654">
                  <a:moveTo>
                    <a:pt x="3356483" y="625856"/>
                  </a:moveTo>
                  <a:lnTo>
                    <a:pt x="3353689" y="623062"/>
                  </a:lnTo>
                  <a:lnTo>
                    <a:pt x="3346704" y="623062"/>
                  </a:lnTo>
                  <a:lnTo>
                    <a:pt x="3343783" y="625856"/>
                  </a:lnTo>
                  <a:lnTo>
                    <a:pt x="3343783" y="632968"/>
                  </a:lnTo>
                  <a:lnTo>
                    <a:pt x="3346704" y="635762"/>
                  </a:lnTo>
                  <a:lnTo>
                    <a:pt x="3353689" y="635762"/>
                  </a:lnTo>
                  <a:lnTo>
                    <a:pt x="3356483" y="632968"/>
                  </a:lnTo>
                  <a:lnTo>
                    <a:pt x="3356483" y="625856"/>
                  </a:lnTo>
                  <a:close/>
                </a:path>
                <a:path w="3606800" h="668654">
                  <a:moveTo>
                    <a:pt x="3381883" y="625856"/>
                  </a:moveTo>
                  <a:lnTo>
                    <a:pt x="3379089" y="623062"/>
                  </a:lnTo>
                  <a:lnTo>
                    <a:pt x="3372104" y="623062"/>
                  </a:lnTo>
                  <a:lnTo>
                    <a:pt x="3369183" y="625856"/>
                  </a:lnTo>
                  <a:lnTo>
                    <a:pt x="3369183" y="632968"/>
                  </a:lnTo>
                  <a:lnTo>
                    <a:pt x="3372104" y="635762"/>
                  </a:lnTo>
                  <a:lnTo>
                    <a:pt x="3379089" y="635762"/>
                  </a:lnTo>
                  <a:lnTo>
                    <a:pt x="3381883" y="632968"/>
                  </a:lnTo>
                  <a:lnTo>
                    <a:pt x="3381883" y="625856"/>
                  </a:lnTo>
                  <a:close/>
                </a:path>
                <a:path w="3606800" h="668654">
                  <a:moveTo>
                    <a:pt x="3407410" y="625856"/>
                  </a:moveTo>
                  <a:lnTo>
                    <a:pt x="3404489" y="623062"/>
                  </a:lnTo>
                  <a:lnTo>
                    <a:pt x="3397504" y="623062"/>
                  </a:lnTo>
                  <a:lnTo>
                    <a:pt x="3394583" y="625856"/>
                  </a:lnTo>
                  <a:lnTo>
                    <a:pt x="3394583" y="632968"/>
                  </a:lnTo>
                  <a:lnTo>
                    <a:pt x="3397504" y="635762"/>
                  </a:lnTo>
                  <a:lnTo>
                    <a:pt x="3404489" y="635762"/>
                  </a:lnTo>
                  <a:lnTo>
                    <a:pt x="3407410" y="632968"/>
                  </a:lnTo>
                  <a:lnTo>
                    <a:pt x="3407410" y="625856"/>
                  </a:lnTo>
                  <a:close/>
                </a:path>
                <a:path w="3606800" h="668654">
                  <a:moveTo>
                    <a:pt x="3432810" y="625856"/>
                  </a:moveTo>
                  <a:lnTo>
                    <a:pt x="3429889" y="623062"/>
                  </a:lnTo>
                  <a:lnTo>
                    <a:pt x="3422904" y="623062"/>
                  </a:lnTo>
                  <a:lnTo>
                    <a:pt x="3420110" y="625856"/>
                  </a:lnTo>
                  <a:lnTo>
                    <a:pt x="3420110" y="632968"/>
                  </a:lnTo>
                  <a:lnTo>
                    <a:pt x="3422904" y="635762"/>
                  </a:lnTo>
                  <a:lnTo>
                    <a:pt x="3429889" y="635762"/>
                  </a:lnTo>
                  <a:lnTo>
                    <a:pt x="3432810" y="632968"/>
                  </a:lnTo>
                  <a:lnTo>
                    <a:pt x="3432810" y="625856"/>
                  </a:lnTo>
                  <a:close/>
                </a:path>
                <a:path w="3606800" h="668654">
                  <a:moveTo>
                    <a:pt x="3458210" y="625856"/>
                  </a:moveTo>
                  <a:lnTo>
                    <a:pt x="3455289" y="623062"/>
                  </a:lnTo>
                  <a:lnTo>
                    <a:pt x="3448304" y="623062"/>
                  </a:lnTo>
                  <a:lnTo>
                    <a:pt x="3445510" y="625856"/>
                  </a:lnTo>
                  <a:lnTo>
                    <a:pt x="3445510" y="632968"/>
                  </a:lnTo>
                  <a:lnTo>
                    <a:pt x="3448304" y="635762"/>
                  </a:lnTo>
                  <a:lnTo>
                    <a:pt x="3455289" y="635762"/>
                  </a:lnTo>
                  <a:lnTo>
                    <a:pt x="3458210" y="632968"/>
                  </a:lnTo>
                  <a:lnTo>
                    <a:pt x="3458210" y="625856"/>
                  </a:lnTo>
                  <a:close/>
                </a:path>
                <a:path w="3606800" h="668654">
                  <a:moveTo>
                    <a:pt x="3483610" y="625856"/>
                  </a:moveTo>
                  <a:lnTo>
                    <a:pt x="3480816" y="623062"/>
                  </a:lnTo>
                  <a:lnTo>
                    <a:pt x="3473704" y="623062"/>
                  </a:lnTo>
                  <a:lnTo>
                    <a:pt x="3470910" y="625856"/>
                  </a:lnTo>
                  <a:lnTo>
                    <a:pt x="3470910" y="632968"/>
                  </a:lnTo>
                  <a:lnTo>
                    <a:pt x="3473704" y="635762"/>
                  </a:lnTo>
                  <a:lnTo>
                    <a:pt x="3480816" y="635762"/>
                  </a:lnTo>
                  <a:lnTo>
                    <a:pt x="3483610" y="632968"/>
                  </a:lnTo>
                  <a:lnTo>
                    <a:pt x="3483610" y="625856"/>
                  </a:lnTo>
                  <a:close/>
                </a:path>
                <a:path w="3606800" h="668654">
                  <a:moveTo>
                    <a:pt x="3509010" y="625856"/>
                  </a:moveTo>
                  <a:lnTo>
                    <a:pt x="3506216" y="623062"/>
                  </a:lnTo>
                  <a:lnTo>
                    <a:pt x="3499104" y="623062"/>
                  </a:lnTo>
                  <a:lnTo>
                    <a:pt x="3496310" y="625856"/>
                  </a:lnTo>
                  <a:lnTo>
                    <a:pt x="3496310" y="632968"/>
                  </a:lnTo>
                  <a:lnTo>
                    <a:pt x="3499104" y="635762"/>
                  </a:lnTo>
                  <a:lnTo>
                    <a:pt x="3506216" y="635762"/>
                  </a:lnTo>
                  <a:lnTo>
                    <a:pt x="3509010" y="632968"/>
                  </a:lnTo>
                  <a:lnTo>
                    <a:pt x="3509010" y="625856"/>
                  </a:lnTo>
                  <a:close/>
                </a:path>
                <a:path w="3606800" h="668654">
                  <a:moveTo>
                    <a:pt x="3606546" y="629412"/>
                  </a:moveTo>
                  <a:lnTo>
                    <a:pt x="3593846" y="623062"/>
                  </a:lnTo>
                  <a:lnTo>
                    <a:pt x="3530346" y="591312"/>
                  </a:lnTo>
                  <a:lnTo>
                    <a:pt x="3530346" y="623062"/>
                  </a:lnTo>
                  <a:lnTo>
                    <a:pt x="3524504" y="623062"/>
                  </a:lnTo>
                  <a:lnTo>
                    <a:pt x="3521710" y="625856"/>
                  </a:lnTo>
                  <a:lnTo>
                    <a:pt x="3521710" y="632968"/>
                  </a:lnTo>
                  <a:lnTo>
                    <a:pt x="3524504" y="635762"/>
                  </a:lnTo>
                  <a:lnTo>
                    <a:pt x="3530346" y="635762"/>
                  </a:lnTo>
                  <a:lnTo>
                    <a:pt x="3530346" y="667512"/>
                  </a:lnTo>
                  <a:lnTo>
                    <a:pt x="3593846" y="635762"/>
                  </a:lnTo>
                  <a:lnTo>
                    <a:pt x="3606546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23411" y="4665345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ymbol"/>
                <a:cs typeface="Symbol"/>
              </a:rPr>
              <a:t></a:t>
            </a:r>
            <a:r>
              <a:rPr sz="1800" spc="-37" baseline="-20833" dirty="0">
                <a:latin typeface="Times New Roman"/>
                <a:cs typeface="Times New Roman"/>
              </a:rPr>
              <a:t>r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9601" y="5031994"/>
            <a:ext cx="415036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2725">
              <a:lnSpc>
                <a:spcPts val="1930"/>
              </a:lnSpc>
              <a:spcBef>
                <a:spcPts val="100"/>
              </a:spcBef>
            </a:pPr>
            <a:r>
              <a:rPr sz="1800" spc="-25" dirty="0">
                <a:latin typeface="Symbol"/>
                <a:cs typeface="Symbol"/>
              </a:rPr>
              <a:t></a:t>
            </a:r>
            <a:r>
              <a:rPr sz="1800" spc="-37" baseline="-20833" dirty="0">
                <a:latin typeface="Times New Roman"/>
                <a:cs typeface="Times New Roman"/>
              </a:rPr>
              <a:t>a</a:t>
            </a:r>
            <a:endParaRPr sz="1800" baseline="-20833">
              <a:latin typeface="Times New Roman"/>
              <a:cs typeface="Times New Roman"/>
            </a:endParaRPr>
          </a:p>
          <a:p>
            <a:pPr marL="25400">
              <a:lnSpc>
                <a:spcPts val="1930"/>
              </a:lnSpc>
              <a:tabLst>
                <a:tab pos="3955415" algn="l"/>
              </a:tabLst>
            </a:pPr>
            <a:r>
              <a:rPr sz="1800" spc="-25" dirty="0">
                <a:latin typeface="Symbol"/>
                <a:cs typeface="Symbol"/>
              </a:rPr>
              <a:t></a:t>
            </a:r>
            <a:r>
              <a:rPr sz="1800" spc="-37" baseline="-20833" dirty="0">
                <a:latin typeface="Times New Roman"/>
                <a:cs typeface="Times New Roman"/>
              </a:rPr>
              <a:t>0</a:t>
            </a:r>
            <a:r>
              <a:rPr sz="1800" baseline="-20833" dirty="0">
                <a:latin typeface="Times New Roman"/>
                <a:cs typeface="Times New Roman"/>
              </a:rPr>
              <a:t>	</a:t>
            </a:r>
            <a:r>
              <a:rPr sz="2700" spc="-37" baseline="-4629" dirty="0">
                <a:latin typeface="Symbol"/>
                <a:cs typeface="Symbol"/>
              </a:rPr>
              <a:t></a:t>
            </a:r>
            <a:r>
              <a:rPr sz="1800" spc="-37" baseline="-27777" dirty="0">
                <a:latin typeface="Times New Roman"/>
                <a:cs typeface="Times New Roman"/>
              </a:rPr>
              <a:t>t</a:t>
            </a:r>
            <a:endParaRPr sz="1800" baseline="-277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6003" y="4765675"/>
            <a:ext cx="1183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nstantia"/>
                <a:cs typeface="Constantia"/>
              </a:rPr>
              <a:t>Medio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material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92367" y="2857500"/>
            <a:ext cx="1704339" cy="190500"/>
          </a:xfrm>
          <a:custGeom>
            <a:avLst/>
            <a:gdLst/>
            <a:ahLst/>
            <a:cxnLst/>
            <a:rect l="l" t="t" r="r" b="b"/>
            <a:pathLst>
              <a:path w="1704340" h="190500">
                <a:moveTo>
                  <a:pt x="1703832" y="0"/>
                </a:moveTo>
                <a:lnTo>
                  <a:pt x="1702583" y="37064"/>
                </a:lnTo>
                <a:lnTo>
                  <a:pt x="1699180" y="67341"/>
                </a:lnTo>
                <a:lnTo>
                  <a:pt x="1694134" y="87760"/>
                </a:lnTo>
                <a:lnTo>
                  <a:pt x="1687957" y="95250"/>
                </a:lnTo>
                <a:lnTo>
                  <a:pt x="867790" y="95250"/>
                </a:lnTo>
                <a:lnTo>
                  <a:pt x="861613" y="102739"/>
                </a:lnTo>
                <a:lnTo>
                  <a:pt x="856567" y="123158"/>
                </a:lnTo>
                <a:lnTo>
                  <a:pt x="853164" y="153435"/>
                </a:lnTo>
                <a:lnTo>
                  <a:pt x="851915" y="190500"/>
                </a:lnTo>
                <a:lnTo>
                  <a:pt x="850667" y="153435"/>
                </a:lnTo>
                <a:lnTo>
                  <a:pt x="847264" y="123158"/>
                </a:lnTo>
                <a:lnTo>
                  <a:pt x="842218" y="102739"/>
                </a:lnTo>
                <a:lnTo>
                  <a:pt x="836040" y="95250"/>
                </a:lnTo>
                <a:lnTo>
                  <a:pt x="15875" y="95250"/>
                </a:lnTo>
                <a:lnTo>
                  <a:pt x="9697" y="87760"/>
                </a:lnTo>
                <a:lnTo>
                  <a:pt x="4651" y="67341"/>
                </a:lnTo>
                <a:lnTo>
                  <a:pt x="1248" y="37064"/>
                </a:lnTo>
                <a:lnTo>
                  <a:pt x="0" y="0"/>
                </a:lnTo>
              </a:path>
            </a:pathLst>
          </a:custGeom>
          <a:ln w="9144">
            <a:solidFill>
              <a:srgbClr val="0550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94578" y="3104769"/>
            <a:ext cx="254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Espectro</a:t>
            </a:r>
            <a:r>
              <a:rPr sz="1800" i="1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térmico</a:t>
            </a:r>
            <a:r>
              <a:rPr sz="1800" i="1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onstantia"/>
                <a:cs typeface="Constantia"/>
              </a:rPr>
              <a:t>(Energía emitida)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6152" y="6612029"/>
            <a:ext cx="2800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26</a:t>
            </a:fld>
            <a:endParaRPr sz="14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3630929"/>
            <a:ext cx="1885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dirty="0">
                <a:latin typeface="Constantia"/>
                <a:cs typeface="Constantia"/>
              </a:rPr>
              <a:t>Espectro</a:t>
            </a:r>
            <a:r>
              <a:rPr sz="2200" b="1" i="1" spc="-95" dirty="0">
                <a:latin typeface="Constantia"/>
                <a:cs typeface="Constantia"/>
              </a:rPr>
              <a:t> </a:t>
            </a:r>
            <a:r>
              <a:rPr sz="2200" b="1" i="1" spc="-20" dirty="0">
                <a:latin typeface="Constantia"/>
                <a:cs typeface="Constantia"/>
              </a:rPr>
              <a:t>solar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2140" y="1007109"/>
            <a:ext cx="32912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Constantia"/>
                <a:cs typeface="Constantia"/>
              </a:rPr>
              <a:t>Campo</a:t>
            </a:r>
            <a:r>
              <a:rPr b="1" i="1" spc="-5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espectral</a:t>
            </a:r>
            <a:r>
              <a:rPr b="1" i="1" spc="-6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de</a:t>
            </a:r>
            <a:r>
              <a:rPr b="1" i="1" spc="-35" dirty="0">
                <a:latin typeface="Constantia"/>
                <a:cs typeface="Constantia"/>
              </a:rPr>
              <a:t> </a:t>
            </a:r>
            <a:r>
              <a:rPr b="1" i="1" spc="-10" dirty="0">
                <a:latin typeface="Constantia"/>
                <a:cs typeface="Constantia"/>
              </a:rPr>
              <a:t>trabajo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dirty="0"/>
              <a:t>El</a:t>
            </a:r>
            <a:r>
              <a:rPr spc="-70" dirty="0"/>
              <a:t> </a:t>
            </a:r>
            <a:r>
              <a:rPr spc="-10" dirty="0"/>
              <a:t>curso</a:t>
            </a:r>
            <a:r>
              <a:rPr spc="-100" dirty="0"/>
              <a:t> </a:t>
            </a:r>
            <a:r>
              <a:rPr dirty="0"/>
              <a:t>se</a:t>
            </a:r>
            <a:r>
              <a:rPr spc="-100" dirty="0"/>
              <a:t> </a:t>
            </a:r>
            <a:r>
              <a:rPr spc="-25" dirty="0"/>
              <a:t>restringe</a:t>
            </a:r>
            <a:r>
              <a:rPr spc="-110" dirty="0"/>
              <a:t> </a:t>
            </a:r>
            <a:r>
              <a:rPr dirty="0"/>
              <a:t>al</a:t>
            </a:r>
            <a:r>
              <a:rPr spc="-40" dirty="0"/>
              <a:t> </a:t>
            </a:r>
            <a:r>
              <a:rPr spc="-25" dirty="0"/>
              <a:t>uso </a:t>
            </a:r>
            <a:r>
              <a:rPr dirty="0"/>
              <a:t>de</a:t>
            </a:r>
            <a:r>
              <a:rPr spc="-110" dirty="0"/>
              <a:t> </a:t>
            </a:r>
            <a:r>
              <a:rPr spc="-20" dirty="0"/>
              <a:t>sensores</a:t>
            </a:r>
            <a:r>
              <a:rPr spc="-75" dirty="0"/>
              <a:t> </a:t>
            </a:r>
            <a:r>
              <a:rPr spc="-20" dirty="0"/>
              <a:t>pasivos</a:t>
            </a:r>
            <a:r>
              <a:rPr spc="-114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bordo </a:t>
            </a:r>
            <a:r>
              <a:rPr dirty="0"/>
              <a:t>de</a:t>
            </a:r>
            <a:r>
              <a:rPr spc="-150" dirty="0"/>
              <a:t> </a:t>
            </a:r>
            <a:r>
              <a:rPr spc="-10" dirty="0"/>
              <a:t>diferentes</a:t>
            </a:r>
            <a:r>
              <a:rPr spc="-90" dirty="0"/>
              <a:t> </a:t>
            </a:r>
            <a:r>
              <a:rPr spc="-10" dirty="0"/>
              <a:t>misiones</a:t>
            </a:r>
            <a:r>
              <a:rPr spc="-140" dirty="0"/>
              <a:t> </a:t>
            </a:r>
            <a:r>
              <a:rPr spc="-25" dirty="0"/>
              <a:t>de </a:t>
            </a:r>
            <a:r>
              <a:rPr dirty="0"/>
              <a:t>satélite.</a:t>
            </a:r>
            <a:r>
              <a:rPr spc="-45" dirty="0"/>
              <a:t> </a:t>
            </a:r>
            <a:r>
              <a:rPr dirty="0"/>
              <a:t>La</a:t>
            </a:r>
            <a:r>
              <a:rPr spc="-110" dirty="0"/>
              <a:t> </a:t>
            </a:r>
            <a:r>
              <a:rPr spc="-20" dirty="0"/>
              <a:t>región</a:t>
            </a:r>
            <a:r>
              <a:rPr spc="-125" dirty="0"/>
              <a:t> </a:t>
            </a:r>
            <a:r>
              <a:rPr spc="-10" dirty="0"/>
              <a:t>espectral </a:t>
            </a:r>
            <a:r>
              <a:rPr dirty="0"/>
              <a:t>en</a:t>
            </a:r>
            <a:r>
              <a:rPr spc="-35" dirty="0"/>
              <a:t> </a:t>
            </a:r>
            <a:r>
              <a:rPr dirty="0"/>
              <a:t>la</a:t>
            </a:r>
            <a:r>
              <a:rPr spc="-130" dirty="0"/>
              <a:t> </a:t>
            </a:r>
            <a:r>
              <a:rPr dirty="0"/>
              <a:t>que</a:t>
            </a:r>
            <a:r>
              <a:rPr spc="-120" dirty="0"/>
              <a:t> </a:t>
            </a:r>
            <a:r>
              <a:rPr dirty="0"/>
              <a:t>se</a:t>
            </a:r>
            <a:r>
              <a:rPr spc="-90" dirty="0"/>
              <a:t> </a:t>
            </a:r>
            <a:r>
              <a:rPr spc="-20" dirty="0"/>
              <a:t>trabajará</a:t>
            </a:r>
            <a:r>
              <a:rPr spc="-120" dirty="0"/>
              <a:t> </a:t>
            </a:r>
            <a:r>
              <a:rPr spc="-20" dirty="0"/>
              <a:t>esta comprendida</a:t>
            </a:r>
            <a:r>
              <a:rPr spc="-105" dirty="0"/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entre</a:t>
            </a:r>
            <a:r>
              <a:rPr u="sng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0,4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50" dirty="0">
                <a:uFill>
                  <a:solidFill>
                    <a:srgbClr val="000000"/>
                  </a:solidFill>
                </a:uFill>
              </a:rPr>
              <a:t>y</a:t>
            </a:r>
            <a:r>
              <a:rPr spc="-50" dirty="0"/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15µm</a:t>
            </a:r>
            <a:r>
              <a:rPr dirty="0"/>
              <a:t>.</a:t>
            </a:r>
            <a:r>
              <a:rPr spc="-25" dirty="0"/>
              <a:t> Dentro</a:t>
            </a:r>
            <a:r>
              <a:rPr spc="-125" dirty="0"/>
              <a:t> </a:t>
            </a:r>
            <a:r>
              <a:rPr spc="-10" dirty="0"/>
              <a:t>de</a:t>
            </a:r>
            <a:r>
              <a:rPr spc="-135" dirty="0"/>
              <a:t> </a:t>
            </a:r>
            <a:r>
              <a:rPr spc="-20" dirty="0"/>
              <a:t>este </a:t>
            </a:r>
            <a:r>
              <a:rPr spc="-10" dirty="0"/>
              <a:t>ámbito,</a:t>
            </a:r>
            <a:r>
              <a:rPr spc="-100" dirty="0"/>
              <a:t> </a:t>
            </a:r>
            <a:r>
              <a:rPr dirty="0"/>
              <a:t>se</a:t>
            </a:r>
            <a:r>
              <a:rPr spc="-85" dirty="0"/>
              <a:t> </a:t>
            </a:r>
            <a:r>
              <a:rPr spc="-10" dirty="0"/>
              <a:t>hará</a:t>
            </a:r>
            <a:r>
              <a:rPr spc="-140" dirty="0"/>
              <a:t> </a:t>
            </a:r>
            <a:r>
              <a:rPr dirty="0"/>
              <a:t>énfasis</a:t>
            </a:r>
            <a:r>
              <a:rPr spc="-135" dirty="0"/>
              <a:t> </a:t>
            </a:r>
            <a:r>
              <a:rPr dirty="0"/>
              <a:t>en</a:t>
            </a:r>
            <a:r>
              <a:rPr spc="-110" dirty="0"/>
              <a:t> </a:t>
            </a:r>
            <a:r>
              <a:rPr spc="-25" dirty="0"/>
              <a:t>el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análisis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cuantitativo</a:t>
            </a:r>
            <a:r>
              <a:rPr spc="-1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25" dirty="0"/>
              <a:t>la </a:t>
            </a:r>
            <a:r>
              <a:rPr spc="-10" dirty="0"/>
              <a:t>imagen</a:t>
            </a:r>
            <a:r>
              <a:rPr spc="-140" dirty="0"/>
              <a:t> </a:t>
            </a:r>
            <a:r>
              <a:rPr dirty="0"/>
              <a:t>digital,</a:t>
            </a:r>
            <a:r>
              <a:rPr spc="-105" dirty="0"/>
              <a:t> </a:t>
            </a:r>
            <a:r>
              <a:rPr dirty="0"/>
              <a:t>en</a:t>
            </a:r>
            <a:r>
              <a:rPr spc="-100" dirty="0"/>
              <a:t> </a:t>
            </a:r>
            <a:r>
              <a:rPr spc="-10" dirty="0"/>
              <a:t>particular </a:t>
            </a:r>
            <a:r>
              <a:rPr dirty="0"/>
              <a:t>el</a:t>
            </a:r>
            <a:r>
              <a:rPr spc="-45" dirty="0"/>
              <a:t> </a:t>
            </a:r>
            <a:r>
              <a:rPr spc="-20" dirty="0"/>
              <a:t>procesamiento</a:t>
            </a:r>
            <a:r>
              <a:rPr spc="-90" dirty="0"/>
              <a:t> </a:t>
            </a:r>
            <a:r>
              <a:rPr dirty="0"/>
              <a:t>para</a:t>
            </a:r>
            <a:r>
              <a:rPr spc="-75" dirty="0"/>
              <a:t> </a:t>
            </a:r>
            <a:r>
              <a:rPr spc="-25" dirty="0"/>
              <a:t>la </a:t>
            </a:r>
            <a:r>
              <a:rPr spc="-10" dirty="0"/>
              <a:t>identificación</a:t>
            </a:r>
            <a:r>
              <a:rPr spc="-90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spc="-20" dirty="0"/>
              <a:t>objetos</a:t>
            </a:r>
            <a:r>
              <a:rPr spc="-80" dirty="0"/>
              <a:t> </a:t>
            </a:r>
            <a:r>
              <a:rPr spc="-50" dirty="0"/>
              <a:t>y </a:t>
            </a:r>
            <a:r>
              <a:rPr spc="-10" dirty="0"/>
              <a:t>análisis</a:t>
            </a:r>
            <a:r>
              <a:rPr spc="-75" dirty="0"/>
              <a:t> </a:t>
            </a:r>
            <a:r>
              <a:rPr spc="-10" dirty="0"/>
              <a:t>radiométrico.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8600" y="533400"/>
            <a:ext cx="5006340" cy="4697095"/>
            <a:chOff x="4038600" y="533400"/>
            <a:chExt cx="5006340" cy="4697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600" y="1524000"/>
              <a:ext cx="3429000" cy="37063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7460" y="533400"/>
              <a:ext cx="2304288" cy="23149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8175" y="1057783"/>
              <a:ext cx="1008380" cy="730250"/>
            </a:xfrm>
            <a:custGeom>
              <a:avLst/>
              <a:gdLst/>
              <a:ahLst/>
              <a:cxnLst/>
              <a:rect l="l" t="t" r="r" b="b"/>
              <a:pathLst>
                <a:path w="1008379" h="730250">
                  <a:moveTo>
                    <a:pt x="497713" y="717422"/>
                  </a:moveTo>
                  <a:lnTo>
                    <a:pt x="0" y="717422"/>
                  </a:lnTo>
                  <a:lnTo>
                    <a:pt x="0" y="730122"/>
                  </a:lnTo>
                  <a:lnTo>
                    <a:pt x="507619" y="730122"/>
                  </a:lnTo>
                  <a:lnTo>
                    <a:pt x="510413" y="727328"/>
                  </a:lnTo>
                  <a:lnTo>
                    <a:pt x="510413" y="723772"/>
                  </a:lnTo>
                  <a:lnTo>
                    <a:pt x="497713" y="723772"/>
                  </a:lnTo>
                  <a:lnTo>
                    <a:pt x="497713" y="717422"/>
                  </a:lnTo>
                  <a:close/>
                </a:path>
                <a:path w="1008379" h="730250">
                  <a:moveTo>
                    <a:pt x="972130" y="45338"/>
                  </a:moveTo>
                  <a:lnTo>
                    <a:pt x="500507" y="45338"/>
                  </a:lnTo>
                  <a:lnTo>
                    <a:pt x="497713" y="48132"/>
                  </a:lnTo>
                  <a:lnTo>
                    <a:pt x="497713" y="723772"/>
                  </a:lnTo>
                  <a:lnTo>
                    <a:pt x="504063" y="717422"/>
                  </a:lnTo>
                  <a:lnTo>
                    <a:pt x="510413" y="717422"/>
                  </a:lnTo>
                  <a:lnTo>
                    <a:pt x="510413" y="58038"/>
                  </a:lnTo>
                  <a:lnTo>
                    <a:pt x="504063" y="58038"/>
                  </a:lnTo>
                  <a:lnTo>
                    <a:pt x="510413" y="51688"/>
                  </a:lnTo>
                  <a:lnTo>
                    <a:pt x="983016" y="51688"/>
                  </a:lnTo>
                  <a:lnTo>
                    <a:pt x="972130" y="45338"/>
                  </a:lnTo>
                  <a:close/>
                </a:path>
                <a:path w="1008379" h="730250">
                  <a:moveTo>
                    <a:pt x="510413" y="717422"/>
                  </a:moveTo>
                  <a:lnTo>
                    <a:pt x="504063" y="717422"/>
                  </a:lnTo>
                  <a:lnTo>
                    <a:pt x="497713" y="723772"/>
                  </a:lnTo>
                  <a:lnTo>
                    <a:pt x="510413" y="723772"/>
                  </a:lnTo>
                  <a:lnTo>
                    <a:pt x="510413" y="717422"/>
                  </a:lnTo>
                  <a:close/>
                </a:path>
                <a:path w="1008379" h="730250">
                  <a:moveTo>
                    <a:pt x="983016" y="51688"/>
                  </a:moveTo>
                  <a:lnTo>
                    <a:pt x="913129" y="92455"/>
                  </a:lnTo>
                  <a:lnTo>
                    <a:pt x="912113" y="96265"/>
                  </a:lnTo>
                  <a:lnTo>
                    <a:pt x="915670" y="102362"/>
                  </a:lnTo>
                  <a:lnTo>
                    <a:pt x="919479" y="103377"/>
                  </a:lnTo>
                  <a:lnTo>
                    <a:pt x="997235" y="58038"/>
                  </a:lnTo>
                  <a:lnTo>
                    <a:pt x="995552" y="58038"/>
                  </a:lnTo>
                  <a:lnTo>
                    <a:pt x="995552" y="57150"/>
                  </a:lnTo>
                  <a:lnTo>
                    <a:pt x="992377" y="57150"/>
                  </a:lnTo>
                  <a:lnTo>
                    <a:pt x="983016" y="51688"/>
                  </a:lnTo>
                  <a:close/>
                </a:path>
                <a:path w="1008379" h="730250">
                  <a:moveTo>
                    <a:pt x="510413" y="51688"/>
                  </a:moveTo>
                  <a:lnTo>
                    <a:pt x="504063" y="58038"/>
                  </a:lnTo>
                  <a:lnTo>
                    <a:pt x="510413" y="58038"/>
                  </a:lnTo>
                  <a:lnTo>
                    <a:pt x="510413" y="51688"/>
                  </a:lnTo>
                  <a:close/>
                </a:path>
                <a:path w="1008379" h="730250">
                  <a:moveTo>
                    <a:pt x="983016" y="51688"/>
                  </a:moveTo>
                  <a:lnTo>
                    <a:pt x="510413" y="51688"/>
                  </a:lnTo>
                  <a:lnTo>
                    <a:pt x="510413" y="58038"/>
                  </a:lnTo>
                  <a:lnTo>
                    <a:pt x="972130" y="58038"/>
                  </a:lnTo>
                  <a:lnTo>
                    <a:pt x="983016" y="51688"/>
                  </a:lnTo>
                  <a:close/>
                </a:path>
                <a:path w="1008379" h="730250">
                  <a:moveTo>
                    <a:pt x="997235" y="45338"/>
                  </a:moveTo>
                  <a:lnTo>
                    <a:pt x="995552" y="45338"/>
                  </a:lnTo>
                  <a:lnTo>
                    <a:pt x="995552" y="58038"/>
                  </a:lnTo>
                  <a:lnTo>
                    <a:pt x="997235" y="58038"/>
                  </a:lnTo>
                  <a:lnTo>
                    <a:pt x="1008126" y="51688"/>
                  </a:lnTo>
                  <a:lnTo>
                    <a:pt x="997235" y="45338"/>
                  </a:lnTo>
                  <a:close/>
                </a:path>
                <a:path w="1008379" h="730250">
                  <a:moveTo>
                    <a:pt x="992377" y="46227"/>
                  </a:moveTo>
                  <a:lnTo>
                    <a:pt x="983016" y="51688"/>
                  </a:lnTo>
                  <a:lnTo>
                    <a:pt x="992377" y="57150"/>
                  </a:lnTo>
                  <a:lnTo>
                    <a:pt x="992377" y="46227"/>
                  </a:lnTo>
                  <a:close/>
                </a:path>
                <a:path w="1008379" h="730250">
                  <a:moveTo>
                    <a:pt x="995552" y="46227"/>
                  </a:moveTo>
                  <a:lnTo>
                    <a:pt x="992377" y="46227"/>
                  </a:lnTo>
                  <a:lnTo>
                    <a:pt x="992377" y="57150"/>
                  </a:lnTo>
                  <a:lnTo>
                    <a:pt x="995552" y="57150"/>
                  </a:lnTo>
                  <a:lnTo>
                    <a:pt x="995552" y="46227"/>
                  </a:lnTo>
                  <a:close/>
                </a:path>
                <a:path w="1008379" h="730250">
                  <a:moveTo>
                    <a:pt x="919479" y="0"/>
                  </a:moveTo>
                  <a:lnTo>
                    <a:pt x="915670" y="1015"/>
                  </a:lnTo>
                  <a:lnTo>
                    <a:pt x="912113" y="7112"/>
                  </a:lnTo>
                  <a:lnTo>
                    <a:pt x="913129" y="10921"/>
                  </a:lnTo>
                  <a:lnTo>
                    <a:pt x="983016" y="51688"/>
                  </a:lnTo>
                  <a:lnTo>
                    <a:pt x="992377" y="46227"/>
                  </a:lnTo>
                  <a:lnTo>
                    <a:pt x="995552" y="46227"/>
                  </a:lnTo>
                  <a:lnTo>
                    <a:pt x="995552" y="45338"/>
                  </a:lnTo>
                  <a:lnTo>
                    <a:pt x="997235" y="45338"/>
                  </a:lnTo>
                  <a:lnTo>
                    <a:pt x="919479" y="0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9603" y="3450335"/>
              <a:ext cx="1545336" cy="15666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61228" y="806958"/>
            <a:ext cx="883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nstantia"/>
                <a:cs typeface="Constantia"/>
              </a:rPr>
              <a:t>Matriz</a:t>
            </a:r>
            <a:r>
              <a:rPr sz="1000" spc="-20" dirty="0">
                <a:latin typeface="Constantia"/>
                <a:cs typeface="Constantia"/>
              </a:rPr>
              <a:t> </a:t>
            </a:r>
            <a:r>
              <a:rPr sz="1000" dirty="0">
                <a:latin typeface="Constantia"/>
                <a:cs typeface="Constantia"/>
              </a:rPr>
              <a:t>de</a:t>
            </a:r>
            <a:r>
              <a:rPr sz="1000" spc="-10" dirty="0">
                <a:latin typeface="Constantia"/>
                <a:cs typeface="Constantia"/>
              </a:rPr>
              <a:t> datos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0843" y="6555971"/>
            <a:ext cx="1689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27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5575" y="4904977"/>
            <a:ext cx="5111750" cy="10636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94100" algn="just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Constantia"/>
                <a:cs typeface="Constantia"/>
              </a:rPr>
              <a:t>Perfil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en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banda</a:t>
            </a:r>
            <a:r>
              <a:rPr sz="1400" spc="-70" dirty="0">
                <a:latin typeface="Constantia"/>
                <a:cs typeface="Constantia"/>
              </a:rPr>
              <a:t> </a:t>
            </a:r>
            <a:r>
              <a:rPr sz="1400" spc="-20" dirty="0">
                <a:latin typeface="Constantia"/>
                <a:cs typeface="Constantia"/>
              </a:rPr>
              <a:t>XS1.</a:t>
            </a:r>
            <a:endParaRPr sz="1400">
              <a:latin typeface="Constantia"/>
              <a:cs typeface="Constantia"/>
            </a:endParaRPr>
          </a:p>
          <a:p>
            <a:pPr marL="12700" marR="906144" algn="just">
              <a:lnSpc>
                <a:spcPct val="100000"/>
              </a:lnSpc>
              <a:spcBef>
                <a:spcPts val="565"/>
              </a:spcBef>
            </a:pPr>
            <a:r>
              <a:rPr sz="1500" spc="-10" dirty="0">
                <a:latin typeface="Constantia"/>
                <a:cs typeface="Constantia"/>
              </a:rPr>
              <a:t>Composición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falso</a:t>
            </a:r>
            <a:r>
              <a:rPr sz="1500" spc="-60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color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compuesto</a:t>
            </a:r>
            <a:r>
              <a:rPr sz="1500" spc="-6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(XS3,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XS2,</a:t>
            </a:r>
            <a:r>
              <a:rPr sz="1500" spc="-20" dirty="0">
                <a:latin typeface="Constantia"/>
                <a:cs typeface="Constantia"/>
              </a:rPr>
              <a:t> XS1) </a:t>
            </a:r>
            <a:r>
              <a:rPr sz="1500" dirty="0">
                <a:latin typeface="Constantia"/>
                <a:cs typeface="Constantia"/>
              </a:rPr>
              <a:t>SPOT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5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(área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65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Chillar,</a:t>
            </a:r>
            <a:r>
              <a:rPr sz="150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provincia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6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Buenos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Aires, setiembre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2012).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7009" y="2937789"/>
            <a:ext cx="109855" cy="9201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000" spc="-50" dirty="0">
                <a:latin typeface="Constantia"/>
                <a:cs typeface="Constantia"/>
              </a:rPr>
              <a:t>C</a:t>
            </a:r>
            <a:endParaRPr sz="1000">
              <a:latin typeface="Constantia"/>
              <a:cs typeface="Constantia"/>
            </a:endParaRPr>
          </a:p>
          <a:p>
            <a:pPr indent="-635" algn="ctr">
              <a:lnSpc>
                <a:spcPct val="117000"/>
              </a:lnSpc>
            </a:pPr>
            <a:r>
              <a:rPr sz="1000" spc="-50" dirty="0">
                <a:latin typeface="Constantia"/>
                <a:cs typeface="Constantia"/>
              </a:rPr>
              <a:t>a</a:t>
            </a:r>
            <a:r>
              <a:rPr sz="1000" spc="500" dirty="0">
                <a:latin typeface="Constantia"/>
                <a:cs typeface="Constantia"/>
              </a:rPr>
              <a:t> </a:t>
            </a:r>
            <a:r>
              <a:rPr sz="1000" spc="-50" dirty="0">
                <a:latin typeface="Constantia"/>
                <a:cs typeface="Constantia"/>
              </a:rPr>
              <a:t>m</a:t>
            </a:r>
            <a:endParaRPr sz="1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000" spc="-50" dirty="0">
                <a:latin typeface="Constantia"/>
                <a:cs typeface="Constantia"/>
              </a:rPr>
              <a:t>i</a:t>
            </a:r>
            <a:endParaRPr sz="1000">
              <a:latin typeface="Constantia"/>
              <a:cs typeface="Constantia"/>
            </a:endParaRPr>
          </a:p>
          <a:p>
            <a:pPr marL="635" algn="ctr">
              <a:lnSpc>
                <a:spcPct val="100000"/>
              </a:lnSpc>
              <a:spcBef>
                <a:spcPts val="215"/>
              </a:spcBef>
            </a:pPr>
            <a:r>
              <a:rPr sz="1000" spc="-50" dirty="0">
                <a:latin typeface="Constantia"/>
                <a:cs typeface="Constantia"/>
              </a:rPr>
              <a:t>n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6821" y="3862197"/>
            <a:ext cx="68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Constantia"/>
                <a:cs typeface="Constantia"/>
              </a:rPr>
              <a:t>o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4852" y="3292881"/>
            <a:ext cx="99060" cy="11017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05"/>
              </a:spcBef>
            </a:pPr>
            <a:r>
              <a:rPr sz="1000" spc="-50" dirty="0">
                <a:latin typeface="Constantia"/>
                <a:cs typeface="Constantia"/>
              </a:rPr>
              <a:t>L</a:t>
            </a:r>
            <a:endParaRPr sz="1000">
              <a:latin typeface="Constantia"/>
              <a:cs typeface="Constantia"/>
            </a:endParaRPr>
          </a:p>
          <a:p>
            <a:pPr marL="17145" marR="9525" indent="1270">
              <a:lnSpc>
                <a:spcPct val="117000"/>
              </a:lnSpc>
            </a:pPr>
            <a:r>
              <a:rPr sz="1000" spc="-50" dirty="0">
                <a:latin typeface="Constantia"/>
                <a:cs typeface="Constantia"/>
              </a:rPr>
              <a:t>a</a:t>
            </a:r>
            <a:r>
              <a:rPr sz="1000" spc="500" dirty="0">
                <a:latin typeface="Constantia"/>
                <a:cs typeface="Constantia"/>
              </a:rPr>
              <a:t> </a:t>
            </a:r>
            <a:r>
              <a:rPr sz="1000" spc="-50" dirty="0">
                <a:latin typeface="Constantia"/>
                <a:cs typeface="Constantia"/>
              </a:rPr>
              <a:t>g</a:t>
            </a:r>
            <a:endParaRPr sz="1000">
              <a:latin typeface="Constantia"/>
              <a:cs typeface="Constantia"/>
            </a:endParaRPr>
          </a:p>
          <a:p>
            <a:pPr marL="12700" marR="5080">
              <a:lnSpc>
                <a:spcPts val="1420"/>
              </a:lnSpc>
              <a:spcBef>
                <a:spcPts val="80"/>
              </a:spcBef>
            </a:pPr>
            <a:r>
              <a:rPr sz="1000" spc="-50" dirty="0">
                <a:latin typeface="Constantia"/>
                <a:cs typeface="Constantia"/>
              </a:rPr>
              <a:t>u</a:t>
            </a:r>
            <a:r>
              <a:rPr sz="1000" spc="500" dirty="0">
                <a:latin typeface="Constantia"/>
                <a:cs typeface="Constantia"/>
              </a:rPr>
              <a:t> </a:t>
            </a:r>
            <a:r>
              <a:rPr sz="1000" spc="-50" dirty="0">
                <a:latin typeface="Constantia"/>
                <a:cs typeface="Constantia"/>
              </a:rPr>
              <a:t>n</a:t>
            </a:r>
            <a:endParaRPr sz="10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140"/>
              </a:spcBef>
            </a:pPr>
            <a:r>
              <a:rPr sz="1000" spc="-50" dirty="0">
                <a:latin typeface="Constantia"/>
                <a:cs typeface="Constantia"/>
              </a:rPr>
              <a:t>a</a:t>
            </a:r>
            <a:endParaRPr sz="1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7109"/>
            <a:ext cx="4650740" cy="4910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065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Especular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superficie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ideal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cumple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perfectamente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reflexión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ángulo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incidente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=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ángulo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reflejado</a:t>
            </a:r>
            <a:r>
              <a:rPr sz="2000" dirty="0">
                <a:latin typeface="Constantia"/>
                <a:cs typeface="Constantia"/>
              </a:rPr>
              <a:t>).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Ej.: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nieve,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algunos materiales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construcción.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0AD0D9"/>
              </a:buClr>
              <a:buFont typeface="Wingdings 2"/>
              <a:buChar char=""/>
            </a:pPr>
            <a:endParaRPr sz="2000">
              <a:latin typeface="Constantia"/>
              <a:cs typeface="Constantia"/>
            </a:endParaRPr>
          </a:p>
          <a:p>
            <a:pPr marL="286385" marR="119380" indent="-274320">
              <a:lnSpc>
                <a:spcPct val="100000"/>
              </a:lnSpc>
              <a:buClr>
                <a:srgbClr val="0AD0D9"/>
              </a:buClr>
              <a:buSzPct val="95000"/>
              <a:buFont typeface="Wingdings 2"/>
              <a:buChar char=""/>
              <a:tabLst>
                <a:tab pos="286385" algn="l"/>
              </a:tabLst>
            </a:pP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Lambertiana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superficie,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también </a:t>
            </a:r>
            <a:r>
              <a:rPr sz="2000" dirty="0">
                <a:latin typeface="Constantia"/>
                <a:cs typeface="Constantia"/>
              </a:rPr>
              <a:t>ideal,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refleja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radiación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incidente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manera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uniforme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todas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direcciones</a:t>
            </a:r>
            <a:r>
              <a:rPr sz="2000" spc="-10" dirty="0">
                <a:latin typeface="Constantia"/>
                <a:cs typeface="Constantia"/>
              </a:rPr>
              <a:t>.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Ej.: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puede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zona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rocosa, vegetación.</a:t>
            </a:r>
            <a:endParaRPr sz="20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latin typeface="Constantia"/>
                <a:cs typeface="Constantia"/>
              </a:rPr>
              <a:t>Nota:</a:t>
            </a:r>
            <a:r>
              <a:rPr sz="2000" spc="6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superficies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naturales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son</a:t>
            </a:r>
            <a:r>
              <a:rPr sz="2000" spc="50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una </a:t>
            </a:r>
            <a:r>
              <a:rPr sz="2000" dirty="0">
                <a:latin typeface="Constantia"/>
                <a:cs typeface="Constantia"/>
              </a:rPr>
              <a:t>mezcla</a:t>
            </a:r>
            <a:r>
              <a:rPr sz="2000" spc="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dos.</a:t>
            </a:r>
            <a:r>
              <a:rPr sz="2000" spc="1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Además</a:t>
            </a:r>
            <a:r>
              <a:rPr sz="2000" spc="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función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longitud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2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onda.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ésta</a:t>
            </a:r>
            <a:r>
              <a:rPr sz="2000" spc="2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2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pequeña,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rugosidades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tienden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difundir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mucho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196076"/>
            <a:ext cx="3926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075" algn="l"/>
                <a:tab pos="2073275" algn="l"/>
                <a:tab pos="2940685" algn="l"/>
              </a:tabLst>
            </a:pPr>
            <a:r>
              <a:rPr sz="2000" spc="-10" dirty="0">
                <a:latin typeface="Constantia"/>
                <a:cs typeface="Constantia"/>
              </a:rPr>
              <a:t>longitudes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de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onda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mayores,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891276"/>
            <a:ext cx="4647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031875" algn="l"/>
                <a:tab pos="2032635" algn="l"/>
                <a:tab pos="3256915" algn="l"/>
                <a:tab pos="3858895" algn="l"/>
                <a:tab pos="4235450" algn="l"/>
              </a:tabLst>
            </a:pPr>
            <a:r>
              <a:rPr sz="2000" spc="-25" dirty="0">
                <a:latin typeface="Constantia"/>
                <a:cs typeface="Constantia"/>
              </a:rPr>
              <a:t>más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la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incidente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que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si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son</a:t>
            </a:r>
            <a:endParaRPr sz="2000">
              <a:latin typeface="Constantia"/>
              <a:cs typeface="Constantia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onstantia"/>
                <a:cs typeface="Constantia"/>
              </a:rPr>
              <a:t>con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6500571"/>
            <a:ext cx="35071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nstantia"/>
                <a:cs typeface="Constantia"/>
              </a:rPr>
              <a:t>comportamiento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más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especular.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746" y="549909"/>
            <a:ext cx="4171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Constantia"/>
                <a:cs typeface="Constantia"/>
              </a:rPr>
              <a:t>Superficie especular</a:t>
            </a:r>
            <a:r>
              <a:rPr b="1" i="1" spc="-1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y</a:t>
            </a:r>
            <a:r>
              <a:rPr b="1" i="1" spc="20" dirty="0">
                <a:latin typeface="Constantia"/>
                <a:cs typeface="Constantia"/>
              </a:rPr>
              <a:t> </a:t>
            </a:r>
            <a:r>
              <a:rPr b="1" i="1" spc="-10" dirty="0">
                <a:latin typeface="Constantia"/>
                <a:cs typeface="Constantia"/>
              </a:rPr>
              <a:t>lambertiana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3832" y="838200"/>
            <a:ext cx="2860548" cy="1943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3163823"/>
            <a:ext cx="3043428" cy="20939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69171" y="6567627"/>
            <a:ext cx="2082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28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21891"/>
            <a:ext cx="795210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16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reflejada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posteriormente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recibida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por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sensor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depende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varios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factores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como:</a:t>
            </a:r>
            <a:endParaRPr sz="2000">
              <a:latin typeface="Constantia"/>
              <a:cs typeface="Constanti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onstantia"/>
                <a:cs typeface="Constantia"/>
              </a:rPr>
              <a:t>condiciones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atmosféricas</a:t>
            </a:r>
            <a:endParaRPr sz="2000">
              <a:latin typeface="Constantia"/>
              <a:cs typeface="Constanti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onstantia"/>
                <a:cs typeface="Constantia"/>
              </a:rPr>
              <a:t>geometría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observación</a:t>
            </a:r>
            <a:endParaRPr sz="2000">
              <a:latin typeface="Constantia"/>
              <a:cs typeface="Constanti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onstantia"/>
                <a:cs typeface="Constantia"/>
              </a:rPr>
              <a:t>homogeneidad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cubiertas</a:t>
            </a:r>
            <a:endParaRPr sz="2000">
              <a:latin typeface="Constantia"/>
              <a:cs typeface="Constanti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onstantia"/>
                <a:cs typeface="Constantia"/>
              </a:rPr>
              <a:t>propiedades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objetos</a:t>
            </a:r>
            <a:endParaRPr sz="20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spc="-10" dirty="0">
                <a:latin typeface="Constantia"/>
                <a:cs typeface="Constantia"/>
              </a:rPr>
              <a:t>No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obstante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estos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factores,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para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distintas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cubiertas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terrestres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pueden </a:t>
            </a:r>
            <a:r>
              <a:rPr sz="2000" dirty="0">
                <a:latin typeface="Constantia"/>
                <a:cs typeface="Constantia"/>
              </a:rPr>
              <a:t>definir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curvas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típicas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reflectividad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distintas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espectro </a:t>
            </a:r>
            <a:r>
              <a:rPr sz="2000" dirty="0">
                <a:latin typeface="Constantia"/>
                <a:cs typeface="Constantia"/>
              </a:rPr>
              <a:t>solar: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firmas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espectrales</a:t>
            </a:r>
            <a:r>
              <a:rPr sz="2000" spc="-1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687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sz="2300" b="1" i="1" dirty="0">
                <a:solidFill>
                  <a:srgbClr val="FF0000"/>
                </a:solidFill>
                <a:latin typeface="Constantia"/>
                <a:cs typeface="Constantia"/>
              </a:rPr>
              <a:t>Firmas</a:t>
            </a:r>
            <a:r>
              <a:rPr sz="2300" b="1" i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300" b="1" i="1" spc="-10" dirty="0">
                <a:solidFill>
                  <a:srgbClr val="FF0000"/>
                </a:solidFill>
                <a:latin typeface="Constantia"/>
                <a:cs typeface="Constantia"/>
              </a:rPr>
              <a:t>espectrales</a:t>
            </a:r>
            <a:endParaRPr sz="23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9171" y="6567627"/>
            <a:ext cx="207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03485C"/>
                </a:solidFill>
                <a:latin typeface="Constantia"/>
                <a:cs typeface="Constantia"/>
              </a:rPr>
              <a:t>29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73" y="949197"/>
            <a:ext cx="34213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onstantia"/>
                <a:cs typeface="Constantia"/>
              </a:rPr>
              <a:t>Qué</a:t>
            </a:r>
            <a:r>
              <a:rPr b="1" spc="-10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es</a:t>
            </a:r>
            <a:r>
              <a:rPr b="1" spc="-8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una</a:t>
            </a:r>
            <a:r>
              <a:rPr b="1" spc="-50" dirty="0">
                <a:latin typeface="Constantia"/>
                <a:cs typeface="Constantia"/>
              </a:rPr>
              <a:t> </a:t>
            </a:r>
            <a:r>
              <a:rPr b="1" spc="-20" dirty="0">
                <a:latin typeface="Constantia"/>
                <a:cs typeface="Constantia"/>
              </a:rPr>
              <a:t>imagen</a:t>
            </a:r>
            <a:r>
              <a:rPr b="1" spc="-75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satelital?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24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9473" y="1558797"/>
            <a:ext cx="44602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nstantia"/>
                <a:cs typeface="Constantia"/>
              </a:rPr>
              <a:t>Representación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visual (y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cuantitativa)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electromagnética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capturada por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sensor</a:t>
            </a:r>
            <a:r>
              <a:rPr sz="2000" spc="-1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encuentra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montado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satélite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artificial.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59" y="1254252"/>
            <a:ext cx="9098280" cy="5603875"/>
            <a:chOff x="22859" y="1254252"/>
            <a:chExt cx="9098280" cy="5603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027" y="1254252"/>
              <a:ext cx="3944111" cy="4500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59" y="3904487"/>
              <a:ext cx="5154168" cy="2953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866" y="2125218"/>
            <a:ext cx="2334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35735" algn="l"/>
                <a:tab pos="2198370" algn="l"/>
              </a:tabLst>
            </a:pPr>
            <a:r>
              <a:rPr sz="2000" spc="-10" dirty="0">
                <a:latin typeface="Constantia"/>
                <a:cs typeface="Constantia"/>
              </a:rPr>
              <a:t>vegetación,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suelo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50" dirty="0"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2453" y="1819732"/>
            <a:ext cx="338074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685" marR="5080" indent="-273685" algn="r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73685" algn="l"/>
                <a:tab pos="1450340" algn="l"/>
                <a:tab pos="3087370" algn="l"/>
              </a:tabLst>
            </a:pPr>
            <a:r>
              <a:rPr sz="2000" spc="-10" dirty="0">
                <a:latin typeface="Constantia"/>
                <a:cs typeface="Constantia"/>
              </a:rPr>
              <a:t>Firmas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espectrales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de</a:t>
            </a:r>
            <a:endParaRPr sz="2000">
              <a:latin typeface="Constantia"/>
              <a:cs typeface="Constantia"/>
            </a:endParaRPr>
          </a:p>
          <a:p>
            <a:pPr marR="12065" algn="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nstantia"/>
                <a:cs typeface="Constantia"/>
              </a:rPr>
              <a:t>agua.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66" y="2430018"/>
            <a:ext cx="3098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3444" algn="l"/>
                <a:tab pos="2295525" algn="l"/>
              </a:tabLst>
            </a:pPr>
            <a:r>
              <a:rPr sz="2000" spc="-20" dirty="0">
                <a:latin typeface="Constantia"/>
                <a:cs typeface="Constantia"/>
              </a:rPr>
              <a:t>Cada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superficie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natural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866" y="2734818"/>
            <a:ext cx="310515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tiene</a:t>
            </a:r>
            <a:r>
              <a:rPr sz="2000" spc="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65" dirty="0">
                <a:latin typeface="Constantia"/>
                <a:cs typeface="Constantia"/>
              </a:rPr>
              <a:t>  </a:t>
            </a:r>
            <a:r>
              <a:rPr sz="2000" spc="-10" dirty="0">
                <a:latin typeface="Constantia"/>
                <a:cs typeface="Constantia"/>
              </a:rPr>
              <a:t>comportamientos </a:t>
            </a:r>
            <a:r>
              <a:rPr sz="2000" dirty="0">
                <a:latin typeface="Constantia"/>
                <a:cs typeface="Constantia"/>
              </a:rPr>
              <a:t>espectral</a:t>
            </a:r>
            <a:r>
              <a:rPr sz="2000" spc="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propio.</a:t>
            </a:r>
            <a:r>
              <a:rPr sz="2000" spc="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caso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vegetación</a:t>
            </a:r>
            <a:r>
              <a:rPr sz="2000" spc="47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variable,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dependiendo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principalmente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onstantia"/>
                <a:cs typeface="Constantia"/>
              </a:rPr>
              <a:t>de: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estado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fenológico,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salud,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866" y="4258767"/>
            <a:ext cx="3103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8535" algn="l"/>
                <a:tab pos="1411605" algn="l"/>
                <a:tab pos="2825750" algn="l"/>
              </a:tabLst>
            </a:pPr>
            <a:r>
              <a:rPr sz="2000" spc="-10" dirty="0">
                <a:latin typeface="Constantia"/>
                <a:cs typeface="Constantia"/>
              </a:rPr>
              <a:t>forma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5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contenido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de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nstantia"/>
                <a:cs typeface="Constantia"/>
              </a:rPr>
              <a:t>humedad.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3175" y="6042152"/>
            <a:ext cx="48171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tantia"/>
                <a:cs typeface="Constantia"/>
              </a:rPr>
              <a:t>En</a:t>
            </a:r>
            <a:r>
              <a:rPr sz="1400" spc="-2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las</a:t>
            </a:r>
            <a:r>
              <a:rPr sz="1400" spc="-6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próximas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diapositivas</a:t>
            </a:r>
            <a:r>
              <a:rPr sz="1400" spc="-3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se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darán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detalles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específicos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20" dirty="0">
                <a:latin typeface="Constantia"/>
                <a:cs typeface="Constantia"/>
              </a:rPr>
              <a:t> </a:t>
            </a:r>
            <a:r>
              <a:rPr sz="1400" spc="-25" dirty="0">
                <a:latin typeface="Constantia"/>
                <a:cs typeface="Constantia"/>
              </a:rPr>
              <a:t>las </a:t>
            </a:r>
            <a:r>
              <a:rPr sz="1400" spc="-10" dirty="0">
                <a:latin typeface="Constantia"/>
                <a:cs typeface="Constantia"/>
              </a:rPr>
              <a:t>diferentes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características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3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las</a:t>
            </a:r>
            <a:r>
              <a:rPr sz="1400" spc="-4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firmas</a:t>
            </a:r>
            <a:r>
              <a:rPr sz="1400" spc="-5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espectrales</a:t>
            </a:r>
            <a:r>
              <a:rPr sz="1400" spc="-25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(algunas,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3175" y="6468567"/>
            <a:ext cx="1539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onstantia"/>
                <a:cs typeface="Constantia"/>
              </a:rPr>
              <a:t>medidas</a:t>
            </a:r>
            <a:r>
              <a:rPr sz="1400" spc="-50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en</a:t>
            </a:r>
            <a:r>
              <a:rPr sz="1400" spc="-6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Tandil).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Constantia"/>
                <a:cs typeface="Constantia"/>
              </a:rPr>
              <a:t>Firmas</a:t>
            </a:r>
            <a:r>
              <a:rPr b="1" i="1" spc="-5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espectrales</a:t>
            </a:r>
            <a:r>
              <a:rPr b="1" i="1" spc="-70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de</a:t>
            </a:r>
            <a:r>
              <a:rPr b="1" i="1" spc="-4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distintas</a:t>
            </a:r>
            <a:r>
              <a:rPr b="1" i="1" spc="-40" dirty="0">
                <a:latin typeface="Constantia"/>
                <a:cs typeface="Constantia"/>
              </a:rPr>
              <a:t> </a:t>
            </a:r>
            <a:r>
              <a:rPr b="1" i="1" spc="-10" dirty="0">
                <a:latin typeface="Constantia"/>
                <a:cs typeface="Constantia"/>
              </a:rPr>
              <a:t>superficies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23223" y="6517944"/>
            <a:ext cx="17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30</a:t>
            </a:r>
            <a:endParaRPr sz="12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352" y="2743200"/>
            <a:ext cx="5457444" cy="3352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62215" y="2764358"/>
            <a:ext cx="1312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10" dirty="0">
                <a:latin typeface="Constantia"/>
                <a:cs typeface="Constantia"/>
              </a:rPr>
              <a:t>Fuente:</a:t>
            </a:r>
            <a:r>
              <a:rPr sz="1400" i="1" spc="-25" dirty="0">
                <a:latin typeface="Constantia"/>
                <a:cs typeface="Constantia"/>
              </a:rPr>
              <a:t> </a:t>
            </a:r>
            <a:r>
              <a:rPr sz="1400" i="1" spc="-10" dirty="0">
                <a:latin typeface="Constantia"/>
                <a:cs typeface="Constantia"/>
              </a:rPr>
              <a:t>Chuvieco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6255"/>
            <a:ext cx="1471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25" dirty="0">
                <a:latin typeface="Constantia"/>
                <a:cs typeface="Constantia"/>
              </a:rPr>
              <a:t>Vegetación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4747" y="6573418"/>
            <a:ext cx="173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onstantia"/>
                <a:cs typeface="Constantia"/>
              </a:rPr>
              <a:t>31</a:t>
            </a:r>
            <a:endParaRPr sz="1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3561588"/>
            <a:ext cx="3581400" cy="2686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6342075"/>
            <a:ext cx="2646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onstantia"/>
                <a:cs typeface="Constantia"/>
              </a:rPr>
              <a:t>Fuente:</a:t>
            </a:r>
            <a:r>
              <a:rPr sz="1400" i="1" spc="-25" dirty="0">
                <a:latin typeface="Constantia"/>
                <a:cs typeface="Constantia"/>
              </a:rPr>
              <a:t> </a:t>
            </a:r>
            <a:r>
              <a:rPr sz="1400" i="1" spc="-10" dirty="0">
                <a:latin typeface="Constantia"/>
                <a:cs typeface="Constantia"/>
              </a:rPr>
              <a:t>speclib.jpl.nasa.gov/library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678" y="6174740"/>
            <a:ext cx="4535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onstantia"/>
                <a:cs typeface="Constantia"/>
              </a:rPr>
              <a:t>Firma</a:t>
            </a:r>
            <a:r>
              <a:rPr sz="1600" i="1" spc="-20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espectral de</a:t>
            </a:r>
            <a:r>
              <a:rPr sz="1600" i="1" spc="-55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soja</a:t>
            </a:r>
            <a:r>
              <a:rPr sz="1600" i="1" spc="-30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medida</a:t>
            </a:r>
            <a:r>
              <a:rPr sz="1600" i="1" spc="-40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a</a:t>
            </a:r>
            <a:r>
              <a:rPr sz="1600" i="1" spc="-50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campo</a:t>
            </a:r>
            <a:r>
              <a:rPr sz="1600" i="1" spc="-35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con</a:t>
            </a:r>
            <a:r>
              <a:rPr sz="1600" i="1" spc="-50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distinto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678" y="6418275"/>
            <a:ext cx="2525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onstantia"/>
                <a:cs typeface="Constantia"/>
              </a:rPr>
              <a:t>contenido</a:t>
            </a:r>
            <a:r>
              <a:rPr sz="1600" i="1" spc="-30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de</a:t>
            </a:r>
            <a:r>
              <a:rPr sz="1600" i="1" spc="-35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agua</a:t>
            </a:r>
            <a:r>
              <a:rPr sz="1600" i="1" spc="-30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en</a:t>
            </a:r>
            <a:r>
              <a:rPr sz="1600" i="1" spc="-35" dirty="0">
                <a:latin typeface="Constantia"/>
                <a:cs typeface="Constantia"/>
              </a:rPr>
              <a:t> </a:t>
            </a:r>
            <a:r>
              <a:rPr sz="1600" i="1" dirty="0">
                <a:latin typeface="Constantia"/>
                <a:cs typeface="Constantia"/>
              </a:rPr>
              <a:t>la</a:t>
            </a:r>
            <a:r>
              <a:rPr sz="1600" i="1" spc="-30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hoja.</a:t>
            </a:r>
            <a:endParaRPr sz="1600">
              <a:latin typeface="Constantia"/>
              <a:cs typeface="Constant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54695" y="3249167"/>
            <a:ext cx="1041400" cy="2757170"/>
            <a:chOff x="7854695" y="3249167"/>
            <a:chExt cx="1041400" cy="27571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2439" y="3249167"/>
              <a:ext cx="565403" cy="9311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4695" y="4192523"/>
              <a:ext cx="1040892" cy="18135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8340" y="626109"/>
            <a:ext cx="8006715" cy="300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Presenta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reducida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reflectividad</a:t>
            </a:r>
            <a:r>
              <a:rPr sz="2000" spc="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visible,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con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un 	</a:t>
            </a:r>
            <a:r>
              <a:rPr sz="2000" dirty="0">
                <a:latin typeface="Constantia"/>
                <a:cs typeface="Constantia"/>
              </a:rPr>
              <a:t>máximo</a:t>
            </a:r>
            <a:r>
              <a:rPr sz="2000" spc="1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relativo</a:t>
            </a:r>
            <a:r>
              <a:rPr sz="2000" spc="2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22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región</a:t>
            </a:r>
            <a:r>
              <a:rPr sz="2000" spc="22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2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verde</a:t>
            </a:r>
            <a:r>
              <a:rPr sz="2000" spc="20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(0.55</a:t>
            </a:r>
            <a:r>
              <a:rPr sz="2000" spc="25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µm).</a:t>
            </a:r>
            <a:r>
              <a:rPr sz="2000" spc="25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Esto</a:t>
            </a:r>
            <a:r>
              <a:rPr sz="2000" spc="20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2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debido</a:t>
            </a:r>
            <a:r>
              <a:rPr sz="2000" spc="21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al 	</a:t>
            </a:r>
            <a:r>
              <a:rPr sz="2000" dirty="0">
                <a:latin typeface="Constantia"/>
                <a:cs typeface="Constantia"/>
              </a:rPr>
              <a:t>efecto</a:t>
            </a:r>
            <a:r>
              <a:rPr sz="2000" spc="3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absorbente</a:t>
            </a:r>
            <a:r>
              <a:rPr sz="2000" spc="3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3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pigmentos</a:t>
            </a:r>
            <a:r>
              <a:rPr sz="2000" spc="3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fotosintéticos</a:t>
            </a:r>
            <a:r>
              <a:rPr sz="2000" spc="3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3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hojas.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	</a:t>
            </a:r>
            <a:r>
              <a:rPr sz="2000" dirty="0">
                <a:latin typeface="Constantia"/>
                <a:cs typeface="Constantia"/>
              </a:rPr>
              <a:t>éstos,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clorofila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absorbe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zona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rojo.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Por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eso,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vegetación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no 	</a:t>
            </a:r>
            <a:r>
              <a:rPr sz="2000" dirty="0">
                <a:latin typeface="Constantia"/>
                <a:cs typeface="Constantia"/>
              </a:rPr>
              <a:t>vigorosa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clorofila</a:t>
            </a:r>
            <a:r>
              <a:rPr sz="2000" spc="45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absorbe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tanto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4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hoja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presenta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4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color 	</a:t>
            </a:r>
            <a:r>
              <a:rPr sz="2000" dirty="0">
                <a:latin typeface="Constantia"/>
                <a:cs typeface="Constantia"/>
              </a:rPr>
              <a:t>amarillo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(verde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rojo).</a:t>
            </a:r>
            <a:endParaRPr sz="2000">
              <a:latin typeface="Constantia"/>
              <a:cs typeface="Constantia"/>
            </a:endParaRPr>
          </a:p>
          <a:p>
            <a:pPr marL="285750" marR="6985" indent="-273685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estructura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celular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interna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da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elevada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reflectividad</a:t>
            </a:r>
            <a:r>
              <a:rPr sz="2000" u="sng" spc="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el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IRC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que 	</a:t>
            </a:r>
            <a:r>
              <a:rPr sz="2000" spc="-10" dirty="0">
                <a:latin typeface="Constantia"/>
                <a:cs typeface="Constantia"/>
              </a:rPr>
              <a:t>luego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reduciéndose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paulatinamente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hacia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10" dirty="0">
                <a:latin typeface="Constantia"/>
                <a:cs typeface="Constantia"/>
              </a:rPr>
              <a:t> infrarrojo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medio.</a:t>
            </a:r>
            <a:endParaRPr sz="2000">
              <a:latin typeface="Constantia"/>
              <a:cs typeface="Constantia"/>
            </a:endParaRPr>
          </a:p>
          <a:p>
            <a:pPr marL="4407535">
              <a:lnSpc>
                <a:spcPct val="100000"/>
              </a:lnSpc>
              <a:spcBef>
                <a:spcPts val="1955"/>
              </a:spcBef>
            </a:pPr>
            <a:r>
              <a:rPr sz="1500" spc="-10" dirty="0">
                <a:latin typeface="Constantia"/>
                <a:cs typeface="Constantia"/>
              </a:rPr>
              <a:t>Spectra</a:t>
            </a:r>
            <a:r>
              <a:rPr sz="1500" spc="-10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Vista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Corporation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HR</a:t>
            </a:r>
            <a:r>
              <a:rPr sz="1500" spc="-15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1024i</a:t>
            </a:r>
            <a:endParaRPr sz="15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71315" y="3671315"/>
            <a:ext cx="4293235" cy="2467610"/>
            <a:chOff x="3671315" y="3671315"/>
            <a:chExt cx="4293235" cy="24676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1315" y="3671315"/>
              <a:ext cx="4293108" cy="24673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93513" y="3883913"/>
              <a:ext cx="771525" cy="528955"/>
            </a:xfrm>
            <a:custGeom>
              <a:avLst/>
              <a:gdLst/>
              <a:ahLst/>
              <a:cxnLst/>
              <a:rect l="l" t="t" r="r" b="b"/>
              <a:pathLst>
                <a:path w="771525" h="528954">
                  <a:moveTo>
                    <a:pt x="0" y="264413"/>
                  </a:moveTo>
                  <a:lnTo>
                    <a:pt x="4179" y="225336"/>
                  </a:lnTo>
                  <a:lnTo>
                    <a:pt x="16322" y="188041"/>
                  </a:lnTo>
                  <a:lnTo>
                    <a:pt x="35830" y="152935"/>
                  </a:lnTo>
                  <a:lnTo>
                    <a:pt x="62109" y="120429"/>
                  </a:lnTo>
                  <a:lnTo>
                    <a:pt x="94562" y="90931"/>
                  </a:lnTo>
                  <a:lnTo>
                    <a:pt x="132594" y="64850"/>
                  </a:lnTo>
                  <a:lnTo>
                    <a:pt x="175609" y="42594"/>
                  </a:lnTo>
                  <a:lnTo>
                    <a:pt x="223010" y="24572"/>
                  </a:lnTo>
                  <a:lnTo>
                    <a:pt x="274201" y="11193"/>
                  </a:lnTo>
                  <a:lnTo>
                    <a:pt x="328587" y="2866"/>
                  </a:lnTo>
                  <a:lnTo>
                    <a:pt x="385572" y="0"/>
                  </a:lnTo>
                  <a:lnTo>
                    <a:pt x="442556" y="2866"/>
                  </a:lnTo>
                  <a:lnTo>
                    <a:pt x="496942" y="11193"/>
                  </a:lnTo>
                  <a:lnTo>
                    <a:pt x="548133" y="24572"/>
                  </a:lnTo>
                  <a:lnTo>
                    <a:pt x="595534" y="42594"/>
                  </a:lnTo>
                  <a:lnTo>
                    <a:pt x="638549" y="64850"/>
                  </a:lnTo>
                  <a:lnTo>
                    <a:pt x="676581" y="90931"/>
                  </a:lnTo>
                  <a:lnTo>
                    <a:pt x="709034" y="120429"/>
                  </a:lnTo>
                  <a:lnTo>
                    <a:pt x="735313" y="152935"/>
                  </a:lnTo>
                  <a:lnTo>
                    <a:pt x="754821" y="188041"/>
                  </a:lnTo>
                  <a:lnTo>
                    <a:pt x="766964" y="225336"/>
                  </a:lnTo>
                  <a:lnTo>
                    <a:pt x="771144" y="264413"/>
                  </a:lnTo>
                  <a:lnTo>
                    <a:pt x="766964" y="303491"/>
                  </a:lnTo>
                  <a:lnTo>
                    <a:pt x="754821" y="340786"/>
                  </a:lnTo>
                  <a:lnTo>
                    <a:pt x="735313" y="375892"/>
                  </a:lnTo>
                  <a:lnTo>
                    <a:pt x="709034" y="408398"/>
                  </a:lnTo>
                  <a:lnTo>
                    <a:pt x="676581" y="437896"/>
                  </a:lnTo>
                  <a:lnTo>
                    <a:pt x="638549" y="463977"/>
                  </a:lnTo>
                  <a:lnTo>
                    <a:pt x="595534" y="486233"/>
                  </a:lnTo>
                  <a:lnTo>
                    <a:pt x="548133" y="504255"/>
                  </a:lnTo>
                  <a:lnTo>
                    <a:pt x="496942" y="517634"/>
                  </a:lnTo>
                  <a:lnTo>
                    <a:pt x="442556" y="525961"/>
                  </a:lnTo>
                  <a:lnTo>
                    <a:pt x="385572" y="528828"/>
                  </a:lnTo>
                  <a:lnTo>
                    <a:pt x="328587" y="525961"/>
                  </a:lnTo>
                  <a:lnTo>
                    <a:pt x="274201" y="517634"/>
                  </a:lnTo>
                  <a:lnTo>
                    <a:pt x="223010" y="504255"/>
                  </a:lnTo>
                  <a:lnTo>
                    <a:pt x="175609" y="486233"/>
                  </a:lnTo>
                  <a:lnTo>
                    <a:pt x="132594" y="463977"/>
                  </a:lnTo>
                  <a:lnTo>
                    <a:pt x="94562" y="437896"/>
                  </a:lnTo>
                  <a:lnTo>
                    <a:pt x="62109" y="408398"/>
                  </a:lnTo>
                  <a:lnTo>
                    <a:pt x="35830" y="375892"/>
                  </a:lnTo>
                  <a:lnTo>
                    <a:pt x="16322" y="340786"/>
                  </a:lnTo>
                  <a:lnTo>
                    <a:pt x="4179" y="303491"/>
                  </a:lnTo>
                  <a:lnTo>
                    <a:pt x="0" y="264413"/>
                  </a:lnTo>
                  <a:close/>
                </a:path>
              </a:pathLst>
            </a:custGeom>
            <a:ln w="2286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5845" y="5002529"/>
              <a:ext cx="1804670" cy="814069"/>
            </a:xfrm>
            <a:custGeom>
              <a:avLst/>
              <a:gdLst/>
              <a:ahLst/>
              <a:cxnLst/>
              <a:rect l="l" t="t" r="r" b="b"/>
              <a:pathLst>
                <a:path w="1804670" h="814070">
                  <a:moveTo>
                    <a:pt x="0" y="406908"/>
                  </a:moveTo>
                  <a:lnTo>
                    <a:pt x="8960" y="349326"/>
                  </a:lnTo>
                  <a:lnTo>
                    <a:pt x="35027" y="294231"/>
                  </a:lnTo>
                  <a:lnTo>
                    <a:pt x="76978" y="242172"/>
                  </a:lnTo>
                  <a:lnTo>
                    <a:pt x="133591" y="193700"/>
                  </a:lnTo>
                  <a:lnTo>
                    <a:pt x="167015" y="170980"/>
                  </a:lnTo>
                  <a:lnTo>
                    <a:pt x="203645" y="149364"/>
                  </a:lnTo>
                  <a:lnTo>
                    <a:pt x="243330" y="128919"/>
                  </a:lnTo>
                  <a:lnTo>
                    <a:pt x="285917" y="109714"/>
                  </a:lnTo>
                  <a:lnTo>
                    <a:pt x="331253" y="91819"/>
                  </a:lnTo>
                  <a:lnTo>
                    <a:pt x="379186" y="75302"/>
                  </a:lnTo>
                  <a:lnTo>
                    <a:pt x="429562" y="60231"/>
                  </a:lnTo>
                  <a:lnTo>
                    <a:pt x="482228" y="46676"/>
                  </a:lnTo>
                  <a:lnTo>
                    <a:pt x="537033" y="34705"/>
                  </a:lnTo>
                  <a:lnTo>
                    <a:pt x="593823" y="24387"/>
                  </a:lnTo>
                  <a:lnTo>
                    <a:pt x="652446" y="15791"/>
                  </a:lnTo>
                  <a:lnTo>
                    <a:pt x="712749" y="8985"/>
                  </a:lnTo>
                  <a:lnTo>
                    <a:pt x="774578" y="4039"/>
                  </a:lnTo>
                  <a:lnTo>
                    <a:pt x="837782" y="1021"/>
                  </a:lnTo>
                  <a:lnTo>
                    <a:pt x="902207" y="0"/>
                  </a:lnTo>
                  <a:lnTo>
                    <a:pt x="966633" y="1021"/>
                  </a:lnTo>
                  <a:lnTo>
                    <a:pt x="1029837" y="4039"/>
                  </a:lnTo>
                  <a:lnTo>
                    <a:pt x="1091666" y="8985"/>
                  </a:lnTo>
                  <a:lnTo>
                    <a:pt x="1151969" y="15791"/>
                  </a:lnTo>
                  <a:lnTo>
                    <a:pt x="1210592" y="24387"/>
                  </a:lnTo>
                  <a:lnTo>
                    <a:pt x="1267382" y="34705"/>
                  </a:lnTo>
                  <a:lnTo>
                    <a:pt x="1322187" y="46676"/>
                  </a:lnTo>
                  <a:lnTo>
                    <a:pt x="1374853" y="60231"/>
                  </a:lnTo>
                  <a:lnTo>
                    <a:pt x="1425229" y="75302"/>
                  </a:lnTo>
                  <a:lnTo>
                    <a:pt x="1473162" y="91819"/>
                  </a:lnTo>
                  <a:lnTo>
                    <a:pt x="1518498" y="109714"/>
                  </a:lnTo>
                  <a:lnTo>
                    <a:pt x="1561085" y="128919"/>
                  </a:lnTo>
                  <a:lnTo>
                    <a:pt x="1600770" y="149364"/>
                  </a:lnTo>
                  <a:lnTo>
                    <a:pt x="1637400" y="170980"/>
                  </a:lnTo>
                  <a:lnTo>
                    <a:pt x="1670824" y="193700"/>
                  </a:lnTo>
                  <a:lnTo>
                    <a:pt x="1700887" y="217453"/>
                  </a:lnTo>
                  <a:lnTo>
                    <a:pt x="1750322" y="267788"/>
                  </a:lnTo>
                  <a:lnTo>
                    <a:pt x="1784484" y="321434"/>
                  </a:lnTo>
                  <a:lnTo>
                    <a:pt x="1802150" y="377841"/>
                  </a:lnTo>
                  <a:lnTo>
                    <a:pt x="1804415" y="406908"/>
                  </a:lnTo>
                  <a:lnTo>
                    <a:pt x="1802150" y="435967"/>
                  </a:lnTo>
                  <a:lnTo>
                    <a:pt x="1784484" y="492363"/>
                  </a:lnTo>
                  <a:lnTo>
                    <a:pt x="1750322" y="546002"/>
                  </a:lnTo>
                  <a:lnTo>
                    <a:pt x="1700887" y="596334"/>
                  </a:lnTo>
                  <a:lnTo>
                    <a:pt x="1670824" y="620087"/>
                  </a:lnTo>
                  <a:lnTo>
                    <a:pt x="1637400" y="642807"/>
                  </a:lnTo>
                  <a:lnTo>
                    <a:pt x="1600770" y="664425"/>
                  </a:lnTo>
                  <a:lnTo>
                    <a:pt x="1561085" y="684871"/>
                  </a:lnTo>
                  <a:lnTo>
                    <a:pt x="1518498" y="704078"/>
                  </a:lnTo>
                  <a:lnTo>
                    <a:pt x="1473162" y="721976"/>
                  </a:lnTo>
                  <a:lnTo>
                    <a:pt x="1425229" y="738496"/>
                  </a:lnTo>
                  <a:lnTo>
                    <a:pt x="1374853" y="753569"/>
                  </a:lnTo>
                  <a:lnTo>
                    <a:pt x="1322187" y="767127"/>
                  </a:lnTo>
                  <a:lnTo>
                    <a:pt x="1267382" y="779101"/>
                  </a:lnTo>
                  <a:lnTo>
                    <a:pt x="1210592" y="789421"/>
                  </a:lnTo>
                  <a:lnTo>
                    <a:pt x="1151969" y="798019"/>
                  </a:lnTo>
                  <a:lnTo>
                    <a:pt x="1091666" y="804827"/>
                  </a:lnTo>
                  <a:lnTo>
                    <a:pt x="1029837" y="809775"/>
                  </a:lnTo>
                  <a:lnTo>
                    <a:pt x="966633" y="812794"/>
                  </a:lnTo>
                  <a:lnTo>
                    <a:pt x="902207" y="813816"/>
                  </a:lnTo>
                  <a:lnTo>
                    <a:pt x="837782" y="812794"/>
                  </a:lnTo>
                  <a:lnTo>
                    <a:pt x="774578" y="809775"/>
                  </a:lnTo>
                  <a:lnTo>
                    <a:pt x="712749" y="804827"/>
                  </a:lnTo>
                  <a:lnTo>
                    <a:pt x="652446" y="798019"/>
                  </a:lnTo>
                  <a:lnTo>
                    <a:pt x="593823" y="789421"/>
                  </a:lnTo>
                  <a:lnTo>
                    <a:pt x="537033" y="779101"/>
                  </a:lnTo>
                  <a:lnTo>
                    <a:pt x="482228" y="767127"/>
                  </a:lnTo>
                  <a:lnTo>
                    <a:pt x="429562" y="753569"/>
                  </a:lnTo>
                  <a:lnTo>
                    <a:pt x="379186" y="738496"/>
                  </a:lnTo>
                  <a:lnTo>
                    <a:pt x="331253" y="721976"/>
                  </a:lnTo>
                  <a:lnTo>
                    <a:pt x="285917" y="704078"/>
                  </a:lnTo>
                  <a:lnTo>
                    <a:pt x="243330" y="684871"/>
                  </a:lnTo>
                  <a:lnTo>
                    <a:pt x="203645" y="664425"/>
                  </a:lnTo>
                  <a:lnTo>
                    <a:pt x="167015" y="642807"/>
                  </a:lnTo>
                  <a:lnTo>
                    <a:pt x="133591" y="620087"/>
                  </a:lnTo>
                  <a:lnTo>
                    <a:pt x="103528" y="596334"/>
                  </a:lnTo>
                  <a:lnTo>
                    <a:pt x="54093" y="546002"/>
                  </a:lnTo>
                  <a:lnTo>
                    <a:pt x="19931" y="492363"/>
                  </a:lnTo>
                  <a:lnTo>
                    <a:pt x="2265" y="435967"/>
                  </a:lnTo>
                  <a:lnTo>
                    <a:pt x="0" y="406908"/>
                  </a:lnTo>
                  <a:close/>
                </a:path>
              </a:pathLst>
            </a:custGeom>
            <a:ln w="2286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7585" y="5663945"/>
              <a:ext cx="268605" cy="184785"/>
            </a:xfrm>
            <a:custGeom>
              <a:avLst/>
              <a:gdLst/>
              <a:ahLst/>
              <a:cxnLst/>
              <a:rect l="l" t="t" r="r" b="b"/>
              <a:pathLst>
                <a:path w="268604" h="184785">
                  <a:moveTo>
                    <a:pt x="0" y="92201"/>
                  </a:moveTo>
                  <a:lnTo>
                    <a:pt x="10542" y="56310"/>
                  </a:lnTo>
                  <a:lnTo>
                    <a:pt x="39290" y="27003"/>
                  </a:lnTo>
                  <a:lnTo>
                    <a:pt x="81920" y="7244"/>
                  </a:lnTo>
                  <a:lnTo>
                    <a:pt x="134112" y="0"/>
                  </a:lnTo>
                  <a:lnTo>
                    <a:pt x="186303" y="7244"/>
                  </a:lnTo>
                  <a:lnTo>
                    <a:pt x="228933" y="27003"/>
                  </a:lnTo>
                  <a:lnTo>
                    <a:pt x="257681" y="56310"/>
                  </a:lnTo>
                  <a:lnTo>
                    <a:pt x="268224" y="92201"/>
                  </a:lnTo>
                  <a:lnTo>
                    <a:pt x="257681" y="128093"/>
                  </a:lnTo>
                  <a:lnTo>
                    <a:pt x="228933" y="157400"/>
                  </a:lnTo>
                  <a:lnTo>
                    <a:pt x="186303" y="177159"/>
                  </a:lnTo>
                  <a:lnTo>
                    <a:pt x="134112" y="184403"/>
                  </a:lnTo>
                  <a:lnTo>
                    <a:pt x="81920" y="177159"/>
                  </a:lnTo>
                  <a:lnTo>
                    <a:pt x="39290" y="157400"/>
                  </a:lnTo>
                  <a:lnTo>
                    <a:pt x="10542" y="128093"/>
                  </a:lnTo>
                  <a:lnTo>
                    <a:pt x="0" y="92201"/>
                  </a:lnTo>
                  <a:close/>
                </a:path>
              </a:pathLst>
            </a:custGeom>
            <a:ln w="2286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05357"/>
            <a:ext cx="8005445" cy="3194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0" marR="5080" indent="-273685" algn="just">
              <a:lnSpc>
                <a:spcPct val="99700"/>
              </a:lnSpc>
              <a:spcBef>
                <a:spcPts val="110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alta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reflectividad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4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484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IRC</a:t>
            </a:r>
            <a:r>
              <a:rPr sz="2000" u="sng" spc="4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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50</a:t>
            </a:r>
            <a:r>
              <a:rPr sz="2000" u="sng" spc="484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%)</a:t>
            </a:r>
            <a:r>
              <a:rPr sz="2000" dirty="0">
                <a:latin typeface="Constantia"/>
                <a:cs typeface="Constantia"/>
              </a:rPr>
              <a:t>  permite</a:t>
            </a:r>
            <a:r>
              <a:rPr sz="2000" spc="45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alto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contraste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en 	</a:t>
            </a:r>
            <a:r>
              <a:rPr sz="2000" dirty="0">
                <a:latin typeface="Constantia"/>
                <a:cs typeface="Constantia"/>
              </a:rPr>
              <a:t>comparación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</a:t>
            </a:r>
            <a:r>
              <a:rPr sz="2000" spc="1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visibles,</a:t>
            </a:r>
            <a:r>
              <a:rPr sz="2000" spc="20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especialmente</a:t>
            </a:r>
            <a:r>
              <a:rPr sz="2000" spc="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rojo</a:t>
            </a:r>
            <a:r>
              <a:rPr sz="2000" spc="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menor 	</a:t>
            </a:r>
            <a:r>
              <a:rPr sz="2000" dirty="0">
                <a:latin typeface="Constantia"/>
                <a:cs typeface="Constantia"/>
              </a:rPr>
              <a:t>medida</a:t>
            </a:r>
            <a:r>
              <a:rPr sz="2000" spc="1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22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verde</a:t>
            </a:r>
            <a:r>
              <a:rPr sz="2000" spc="1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2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espectro.</a:t>
            </a:r>
            <a:r>
              <a:rPr sz="2000" spc="22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Cuanto</a:t>
            </a:r>
            <a:r>
              <a:rPr sz="2000" u="sng" spc="1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mayor</a:t>
            </a:r>
            <a:r>
              <a:rPr sz="2000" u="sng" spc="1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resulte</a:t>
            </a:r>
            <a:r>
              <a:rPr sz="2000" u="sng" spc="1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el</a:t>
            </a:r>
            <a:r>
              <a:rPr sz="2000" u="sng" spc="2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contraste,</a:t>
            </a:r>
            <a:r>
              <a:rPr sz="2000" spc="-10" dirty="0">
                <a:latin typeface="Constantia"/>
                <a:cs typeface="Constantia"/>
              </a:rPr>
              <a:t> 	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mayor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será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el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vigor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vegetación.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Clr>
                <a:srgbClr val="0AD0D9"/>
              </a:buClr>
              <a:buFont typeface="Wingdings"/>
              <a:buChar char=""/>
            </a:pPr>
            <a:endParaRPr sz="2000">
              <a:latin typeface="Constantia"/>
              <a:cs typeface="Constantia"/>
            </a:endParaRPr>
          </a:p>
          <a:p>
            <a:pPr marL="285750" marR="6985" indent="-273685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parámetros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cantidad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pigmentos,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estructura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celular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contenido 	</a:t>
            </a:r>
            <a:r>
              <a:rPr sz="2000" dirty="0">
                <a:latin typeface="Constantia"/>
                <a:cs typeface="Constantia"/>
              </a:rPr>
              <a:t>de  agua,</a:t>
            </a:r>
            <a:r>
              <a:rPr sz="2000" spc="3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manifestados</a:t>
            </a:r>
            <a:r>
              <a:rPr sz="2000" spc="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4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  respuesta  espectral</a:t>
            </a:r>
            <a:r>
              <a:rPr sz="2000" spc="3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esa</a:t>
            </a:r>
            <a:r>
              <a:rPr sz="2000" spc="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masa  </a:t>
            </a:r>
            <a:r>
              <a:rPr sz="2000" spc="-25" dirty="0">
                <a:latin typeface="Constantia"/>
                <a:cs typeface="Constantia"/>
              </a:rPr>
              <a:t>de 	</a:t>
            </a:r>
            <a:r>
              <a:rPr sz="2000" dirty="0">
                <a:latin typeface="Constantia"/>
                <a:cs typeface="Constantia"/>
              </a:rPr>
              <a:t>vegetación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forman</a:t>
            </a:r>
            <a:r>
              <a:rPr sz="2000" spc="1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parte,</a:t>
            </a:r>
            <a:r>
              <a:rPr sz="2000" spc="2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puede</a:t>
            </a:r>
            <a:r>
              <a:rPr sz="2000" spc="1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servir</a:t>
            </a:r>
            <a:r>
              <a:rPr sz="2000" spc="1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para</a:t>
            </a:r>
            <a:r>
              <a:rPr sz="2000" spc="1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discernir</a:t>
            </a:r>
            <a:r>
              <a:rPr sz="2000" spc="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entre 	</a:t>
            </a:r>
            <a:r>
              <a:rPr sz="2000" dirty="0">
                <a:latin typeface="Constantia"/>
                <a:cs typeface="Constantia"/>
              </a:rPr>
              <a:t>unas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especies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otras,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nivel</a:t>
            </a:r>
            <a:r>
              <a:rPr sz="2000" spc="4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desarrollo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incluso</a:t>
            </a:r>
            <a:r>
              <a:rPr sz="2000" spc="1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35" dirty="0">
                <a:latin typeface="Constantia"/>
                <a:cs typeface="Constantia"/>
              </a:rPr>
              <a:t>  </a:t>
            </a:r>
            <a:r>
              <a:rPr sz="2000" spc="-10" dirty="0">
                <a:latin typeface="Constantia"/>
                <a:cs typeface="Constantia"/>
              </a:rPr>
              <a:t>estado 	sanitario.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038600"/>
            <a:ext cx="8001000" cy="24140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635" y="6423152"/>
            <a:ext cx="8294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tantia"/>
                <a:cs typeface="Constantia"/>
              </a:rPr>
              <a:t>Reflectancia</a:t>
            </a:r>
            <a:r>
              <a:rPr sz="1500" spc="-10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espectral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6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una</a:t>
            </a:r>
            <a:r>
              <a:rPr sz="1500" spc="-90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vegetación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con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diferentes</a:t>
            </a:r>
            <a:r>
              <a:rPr sz="1500" spc="-9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contenidos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9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agua</a:t>
            </a:r>
            <a:r>
              <a:rPr sz="1500" spc="-20" dirty="0">
                <a:latin typeface="Constantia"/>
                <a:cs typeface="Constantia"/>
              </a:rPr>
              <a:t> </a:t>
            </a:r>
            <a:r>
              <a:rPr sz="1300" i="1" dirty="0">
                <a:latin typeface="Constantia"/>
                <a:cs typeface="Constantia"/>
              </a:rPr>
              <a:t>(Fuente:</a:t>
            </a:r>
            <a:r>
              <a:rPr sz="1300" i="1" spc="45" dirty="0">
                <a:latin typeface="Constantia"/>
                <a:cs typeface="Constantia"/>
              </a:rPr>
              <a:t> </a:t>
            </a:r>
            <a:r>
              <a:rPr sz="1300" i="1" spc="-10" dirty="0">
                <a:latin typeface="Constantia"/>
                <a:cs typeface="Constantia"/>
              </a:rPr>
              <a:t>Fensholt</a:t>
            </a:r>
            <a:r>
              <a:rPr sz="1300" i="1" spc="15" dirty="0">
                <a:latin typeface="Constantia"/>
                <a:cs typeface="Constantia"/>
              </a:rPr>
              <a:t> </a:t>
            </a:r>
            <a:r>
              <a:rPr sz="1300" i="1" dirty="0">
                <a:latin typeface="Constantia"/>
                <a:cs typeface="Constantia"/>
              </a:rPr>
              <a:t>et</a:t>
            </a:r>
            <a:r>
              <a:rPr sz="1300" i="1" spc="10" dirty="0">
                <a:latin typeface="Constantia"/>
                <a:cs typeface="Constantia"/>
              </a:rPr>
              <a:t> </a:t>
            </a:r>
            <a:r>
              <a:rPr sz="1300" i="1" dirty="0">
                <a:latin typeface="Constantia"/>
                <a:cs typeface="Constantia"/>
              </a:rPr>
              <a:t>al., </a:t>
            </a:r>
            <a:r>
              <a:rPr sz="1300" i="1" spc="-10" dirty="0">
                <a:latin typeface="Constantia"/>
                <a:cs typeface="Constantia"/>
              </a:rPr>
              <a:t>2004)</a:t>
            </a:r>
            <a:r>
              <a:rPr sz="1500" spc="-10" dirty="0">
                <a:latin typeface="Constantia"/>
                <a:cs typeface="Constantia"/>
              </a:rPr>
              <a:t>.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6480" y="6487464"/>
            <a:ext cx="194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onstantia"/>
                <a:cs typeface="Constantia"/>
              </a:rPr>
              <a:t>32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00278"/>
            <a:ext cx="800671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9525" indent="-27368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4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suelos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desnudos,</a:t>
            </a:r>
            <a:r>
              <a:rPr sz="2000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presentan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41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comportamiento</a:t>
            </a:r>
            <a:r>
              <a:rPr sz="2000" u="sng" spc="3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espectral</a:t>
            </a:r>
            <a:r>
              <a:rPr sz="2000" u="sng" spc="4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más</a:t>
            </a:r>
            <a:r>
              <a:rPr sz="2000" spc="-25" dirty="0">
                <a:latin typeface="Constantia"/>
                <a:cs typeface="Constantia"/>
              </a:rPr>
              <a:t> 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uniforme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vegetación.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curva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espectral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presentan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es 	</a:t>
            </a:r>
            <a:r>
              <a:rPr sz="2000" spc="-10" dirty="0">
                <a:latin typeface="Constantia"/>
                <a:cs typeface="Constantia"/>
              </a:rPr>
              <a:t>bastante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carácter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ligeramente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ascendente.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0AD0D9"/>
              </a:buClr>
              <a:buFont typeface="Wingdings"/>
              <a:buChar char=""/>
            </a:pPr>
            <a:endParaRPr sz="2000">
              <a:latin typeface="Constantia"/>
              <a:cs typeface="Constantia"/>
            </a:endParaRPr>
          </a:p>
          <a:p>
            <a:pPr marL="285750" marR="5080" indent="-273685" algn="just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2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principales</a:t>
            </a:r>
            <a:r>
              <a:rPr sz="2000" spc="27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factores</a:t>
            </a:r>
            <a:r>
              <a:rPr sz="2000" spc="2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2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intervienen</a:t>
            </a:r>
            <a:r>
              <a:rPr sz="2000" spc="28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2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este</a:t>
            </a:r>
            <a:r>
              <a:rPr sz="2000" spc="26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caso</a:t>
            </a:r>
            <a:r>
              <a:rPr sz="2000" spc="26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son</a:t>
            </a:r>
            <a:r>
              <a:rPr sz="2000" spc="280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la 	</a:t>
            </a:r>
            <a:r>
              <a:rPr sz="2000" dirty="0">
                <a:latin typeface="Constantia"/>
                <a:cs typeface="Constantia"/>
              </a:rPr>
              <a:t>composición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química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suelo,</a:t>
            </a:r>
            <a:r>
              <a:rPr sz="2000" spc="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textura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estructura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contenido 	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humedad.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ejemplo,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suelo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origen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calcáreo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tiende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</a:t>
            </a:r>
            <a:r>
              <a:rPr sz="2000" spc="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color 	</a:t>
            </a:r>
            <a:r>
              <a:rPr sz="2000" dirty="0">
                <a:latin typeface="Constantia"/>
                <a:cs typeface="Constantia"/>
              </a:rPr>
              <a:t>blanco,</a:t>
            </a:r>
            <a:r>
              <a:rPr sz="2000" spc="9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indicando</a:t>
            </a:r>
            <a:r>
              <a:rPr sz="2000" spc="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alta</a:t>
            </a:r>
            <a:r>
              <a:rPr sz="2000" spc="6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reflectividad</a:t>
            </a:r>
            <a:r>
              <a:rPr sz="2000" spc="9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todas</a:t>
            </a:r>
            <a:r>
              <a:rPr sz="2000" spc="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60" dirty="0">
                <a:latin typeface="Constantia"/>
                <a:cs typeface="Constantia"/>
              </a:rPr>
              <a:t>  </a:t>
            </a:r>
            <a:r>
              <a:rPr sz="2000" spc="-10" dirty="0">
                <a:latin typeface="Constantia"/>
                <a:cs typeface="Constantia"/>
              </a:rPr>
              <a:t>visibles, 	</a:t>
            </a:r>
            <a:r>
              <a:rPr sz="2000" dirty="0">
                <a:latin typeface="Constantia"/>
                <a:cs typeface="Constantia"/>
              </a:rPr>
              <a:t>mientras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arcillosos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ofrecen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 mayor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reflectividad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rojo, 	</a:t>
            </a:r>
            <a:r>
              <a:rPr sz="2000" spc="-20" dirty="0">
                <a:latin typeface="Constantia"/>
                <a:cs typeface="Constantia"/>
              </a:rPr>
              <a:t>como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consecuencia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contenido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óxido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hierro.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68351"/>
            <a:ext cx="870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latin typeface="Constantia"/>
                <a:cs typeface="Constantia"/>
              </a:rPr>
              <a:t>Suelos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3797807"/>
            <a:ext cx="5943600" cy="30601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47028" y="6270752"/>
            <a:ext cx="2646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onstantia"/>
                <a:cs typeface="Constantia"/>
              </a:rPr>
              <a:t>Fuente:</a:t>
            </a:r>
            <a:r>
              <a:rPr sz="1400" i="1" spc="-25" dirty="0">
                <a:latin typeface="Constantia"/>
                <a:cs typeface="Constantia"/>
              </a:rPr>
              <a:t> </a:t>
            </a:r>
            <a:r>
              <a:rPr sz="1400" i="1" spc="-10" dirty="0">
                <a:latin typeface="Constantia"/>
                <a:cs typeface="Constantia"/>
              </a:rPr>
              <a:t>speclib.jpl.nasa.gov/library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2102" y="6528895"/>
            <a:ext cx="2622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Constantia"/>
                <a:cs typeface="Constantia"/>
              </a:rPr>
              <a:t>33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93291"/>
            <a:ext cx="8004175" cy="3597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350" indent="-274955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"/>
              <a:tabLst>
                <a:tab pos="287020" algn="l"/>
              </a:tabLst>
            </a:pPr>
            <a:r>
              <a:rPr sz="2200" dirty="0">
                <a:latin typeface="Constantia"/>
                <a:cs typeface="Constantia"/>
              </a:rPr>
              <a:t>La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reflectividad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espectral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presenta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mayores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valores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en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suelos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de </a:t>
            </a:r>
            <a:r>
              <a:rPr sz="2200" dirty="0">
                <a:latin typeface="Constantia"/>
                <a:cs typeface="Constantia"/>
              </a:rPr>
              <a:t>textura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gruesa</a:t>
            </a:r>
            <a:r>
              <a:rPr sz="2200" spc="3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(por</a:t>
            </a:r>
            <a:r>
              <a:rPr sz="2200" spc="3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ejemplo</a:t>
            </a:r>
            <a:r>
              <a:rPr sz="2200" spc="3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los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suelos</a:t>
            </a:r>
            <a:r>
              <a:rPr sz="2200" spc="3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con</a:t>
            </a:r>
            <a:r>
              <a:rPr sz="2200" spc="3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alto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contenido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de </a:t>
            </a:r>
            <a:r>
              <a:rPr sz="2200" dirty="0">
                <a:latin typeface="Constantia"/>
                <a:cs typeface="Constantia"/>
              </a:rPr>
              <a:t>arena),</a:t>
            </a:r>
            <a:r>
              <a:rPr sz="2200" spc="55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planchados,</a:t>
            </a:r>
            <a:r>
              <a:rPr sz="2200" spc="60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secos</a:t>
            </a:r>
            <a:r>
              <a:rPr sz="2200" spc="40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35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con</a:t>
            </a:r>
            <a:r>
              <a:rPr sz="2200" spc="40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bajo</a:t>
            </a:r>
            <a:r>
              <a:rPr sz="2200" spc="30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contenido</a:t>
            </a:r>
            <a:r>
              <a:rPr sz="2200" spc="40" dirty="0">
                <a:latin typeface="Constantia"/>
                <a:cs typeface="Constantia"/>
              </a:rPr>
              <a:t>  </a:t>
            </a:r>
            <a:r>
              <a:rPr sz="2200" dirty="0">
                <a:latin typeface="Constantia"/>
                <a:cs typeface="Constantia"/>
              </a:rPr>
              <a:t>de</a:t>
            </a:r>
            <a:r>
              <a:rPr sz="2200" spc="30" dirty="0">
                <a:latin typeface="Constantia"/>
                <a:cs typeface="Constantia"/>
              </a:rPr>
              <a:t>  </a:t>
            </a:r>
            <a:r>
              <a:rPr sz="2200" spc="-10" dirty="0">
                <a:latin typeface="Constantia"/>
                <a:cs typeface="Constantia"/>
              </a:rPr>
              <a:t>materia orgánica.</a:t>
            </a:r>
            <a:endParaRPr sz="2200">
              <a:latin typeface="Constantia"/>
              <a:cs typeface="Constanti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1730"/>
              </a:spcBef>
              <a:buClr>
                <a:srgbClr val="0AD0D9"/>
              </a:buClr>
              <a:buSzPct val="93181"/>
              <a:buFont typeface="Wingdings"/>
              <a:buChar char=""/>
              <a:tabLst>
                <a:tab pos="287020" algn="l"/>
              </a:tabLst>
            </a:pPr>
            <a:r>
              <a:rPr sz="2200" dirty="0">
                <a:latin typeface="Constantia"/>
                <a:cs typeface="Constantia"/>
              </a:rPr>
              <a:t>El</a:t>
            </a:r>
            <a:r>
              <a:rPr sz="2200" spc="2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contenido</a:t>
            </a:r>
            <a:r>
              <a:rPr sz="2200" spc="1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en</a:t>
            </a:r>
            <a:r>
              <a:rPr sz="2200" spc="2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humedad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es</a:t>
            </a:r>
            <a:r>
              <a:rPr sz="2200" spc="1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uno</a:t>
            </a:r>
            <a:r>
              <a:rPr sz="2200" spc="1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</a:t>
            </a:r>
            <a:r>
              <a:rPr sz="2200" spc="1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los</a:t>
            </a:r>
            <a:r>
              <a:rPr sz="2200" spc="1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elementos</a:t>
            </a:r>
            <a:r>
              <a:rPr sz="2200" spc="1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destacados </a:t>
            </a:r>
            <a:r>
              <a:rPr sz="2200" dirty="0">
                <a:latin typeface="Constantia"/>
                <a:cs typeface="Constantia"/>
              </a:rPr>
              <a:t>en</a:t>
            </a:r>
            <a:r>
              <a:rPr sz="2200" spc="25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la</a:t>
            </a:r>
            <a:r>
              <a:rPr sz="2200" spc="2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reflectividad</a:t>
            </a:r>
            <a:r>
              <a:rPr sz="2200" spc="3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en</a:t>
            </a:r>
            <a:r>
              <a:rPr sz="2200" spc="2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longitudes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onda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largas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(SWIR)</a:t>
            </a:r>
            <a:r>
              <a:rPr sz="2200" u="sng" spc="2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así,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suelos</a:t>
            </a:r>
            <a:r>
              <a:rPr sz="2200" u="sng" spc="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</a:t>
            </a:r>
            <a:r>
              <a:rPr sz="2200" u="sng" spc="1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alto</a:t>
            </a:r>
            <a:r>
              <a:rPr sz="2200" u="sng" spc="114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contenido</a:t>
            </a:r>
            <a:r>
              <a:rPr sz="2200" u="sng" spc="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</a:t>
            </a:r>
            <a:r>
              <a:rPr sz="2200" u="sng" spc="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humedad</a:t>
            </a:r>
            <a:r>
              <a:rPr sz="2200" u="sng" spc="1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darán</a:t>
            </a:r>
            <a:r>
              <a:rPr sz="2200" u="sng" spc="1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una</a:t>
            </a:r>
            <a:r>
              <a:rPr sz="2200" u="sng" spc="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reflectividad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baja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en</a:t>
            </a:r>
            <a:r>
              <a:rPr sz="2200" spc="2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esas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longitudes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onda</a:t>
            </a:r>
            <a:r>
              <a:rPr sz="2200" spc="2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(ej:</a:t>
            </a:r>
            <a:r>
              <a:rPr sz="2200" spc="2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suelos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bajos</a:t>
            </a:r>
            <a:r>
              <a:rPr sz="2200" spc="229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la</a:t>
            </a:r>
            <a:r>
              <a:rPr sz="2200" spc="2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cuenca </a:t>
            </a:r>
            <a:r>
              <a:rPr sz="2200" dirty="0">
                <a:latin typeface="Constantia"/>
                <a:cs typeface="Constantia"/>
              </a:rPr>
              <a:t>Tapalqué</a:t>
            </a:r>
            <a:r>
              <a:rPr sz="2200" spc="3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</a:t>
            </a:r>
            <a:r>
              <a:rPr sz="2200" spc="3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Azul)</a:t>
            </a:r>
            <a:r>
              <a:rPr sz="2200" spc="43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(reflectividad</a:t>
            </a:r>
            <a:r>
              <a:rPr sz="2200" spc="4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menor</a:t>
            </a:r>
            <a:r>
              <a:rPr sz="2200" spc="3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al</a:t>
            </a:r>
            <a:r>
              <a:rPr sz="2200" spc="4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10</a:t>
            </a:r>
            <a:r>
              <a:rPr sz="2200" spc="4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%).</a:t>
            </a:r>
            <a:r>
              <a:rPr sz="2200" spc="4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Cuanto</a:t>
            </a:r>
            <a:r>
              <a:rPr sz="2200" spc="38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más </a:t>
            </a:r>
            <a:r>
              <a:rPr sz="2200" spc="-20" dirty="0">
                <a:latin typeface="Constantia"/>
                <a:cs typeface="Constantia"/>
              </a:rPr>
              <a:t>seco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planchado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resulte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suelo,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mayor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será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su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reflectividad.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2102" y="6528895"/>
            <a:ext cx="2622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Constantia"/>
                <a:cs typeface="Constantia"/>
              </a:rPr>
              <a:t>34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676478"/>
            <a:ext cx="8004175" cy="3136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6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agua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absorbe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transmite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mayor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parte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radiación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visible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que </a:t>
            </a:r>
            <a:r>
              <a:rPr sz="2000" dirty="0">
                <a:latin typeface="Constantia"/>
                <a:cs typeface="Constantia"/>
              </a:rPr>
              <a:t>recibe.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2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</a:t>
            </a:r>
            <a:r>
              <a:rPr sz="2000" spc="2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tanto</a:t>
            </a:r>
            <a:r>
              <a:rPr sz="2000" spc="2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presentará</a:t>
            </a:r>
            <a:r>
              <a:rPr sz="2000" spc="25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2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curva</a:t>
            </a:r>
            <a:r>
              <a:rPr sz="2000" spc="25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espectral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plana,</a:t>
            </a:r>
            <a:r>
              <a:rPr sz="2000" spc="2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baja</a:t>
            </a:r>
            <a:r>
              <a:rPr sz="2000" spc="2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25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dirty="0">
                <a:latin typeface="Constantia"/>
                <a:cs typeface="Constantia"/>
              </a:rPr>
              <a:t>sentido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descendente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hacia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longitudes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onda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SWIR.</a:t>
            </a:r>
            <a:r>
              <a:rPr sz="2000" spc="3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todas </a:t>
            </a:r>
            <a:r>
              <a:rPr sz="2000" dirty="0">
                <a:latin typeface="Constantia"/>
                <a:cs typeface="Constantia"/>
              </a:rPr>
              <a:t>formas,</a:t>
            </a:r>
            <a:r>
              <a:rPr sz="2000" spc="1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aguas</a:t>
            </a:r>
            <a:r>
              <a:rPr sz="2000" spc="1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poco</a:t>
            </a:r>
            <a:r>
              <a:rPr sz="2000" spc="10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profundas,</a:t>
            </a:r>
            <a:r>
              <a:rPr sz="2000" spc="13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9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reflectividad</a:t>
            </a:r>
            <a:r>
              <a:rPr sz="2000" spc="12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aumenta.</a:t>
            </a:r>
            <a:r>
              <a:rPr sz="2000" spc="125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Los </a:t>
            </a:r>
            <a:r>
              <a:rPr sz="2000" dirty="0">
                <a:latin typeface="Constantia"/>
                <a:cs typeface="Constantia"/>
              </a:rPr>
              <a:t>factores</a:t>
            </a:r>
            <a:r>
              <a:rPr sz="2000" spc="2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25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afectan</a:t>
            </a:r>
            <a:r>
              <a:rPr sz="2000" spc="2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comportamiento</a:t>
            </a:r>
            <a:r>
              <a:rPr sz="2000" spc="2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agua</a:t>
            </a:r>
            <a:r>
              <a:rPr sz="2000" spc="2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son: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profundidad, </a:t>
            </a:r>
            <a:r>
              <a:rPr sz="2000" dirty="0">
                <a:latin typeface="Constantia"/>
                <a:cs typeface="Constantia"/>
              </a:rPr>
              <a:t>contenido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material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suspensión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(clorofila,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arcillas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nutrientes)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y </a:t>
            </a:r>
            <a:r>
              <a:rPr sz="2000" spc="-10" dirty="0">
                <a:latin typeface="Constantia"/>
                <a:cs typeface="Constantia"/>
              </a:rPr>
              <a:t>rugosidad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superficie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(factor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extremadamente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importante).</a:t>
            </a:r>
            <a:endParaRPr sz="2000">
              <a:latin typeface="Constantia"/>
              <a:cs typeface="Constantia"/>
            </a:endParaRPr>
          </a:p>
          <a:p>
            <a:pPr marL="287020" marR="13335" indent="-274320" algn="just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nieve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presenta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comportamiento</a:t>
            </a:r>
            <a:r>
              <a:rPr sz="2000" spc="3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completamente</a:t>
            </a:r>
            <a:r>
              <a:rPr sz="2000" spc="40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diferente</a:t>
            </a:r>
            <a:r>
              <a:rPr sz="2000" spc="39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al </a:t>
            </a:r>
            <a:r>
              <a:rPr sz="2000" dirty="0">
                <a:latin typeface="Constantia"/>
                <a:cs typeface="Constantia"/>
              </a:rPr>
              <a:t>agua,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reflectividad elevada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visibles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(próximas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al </a:t>
            </a:r>
            <a:r>
              <a:rPr sz="2000" dirty="0">
                <a:latin typeface="Constantia"/>
                <a:cs typeface="Constantia"/>
              </a:rPr>
              <a:t>100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%),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reduciéndose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drásticamente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IRC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picos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SWIR.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69537" y="4156333"/>
            <a:ext cx="3836670" cy="2701925"/>
            <a:chOff x="4969537" y="4156333"/>
            <a:chExt cx="3836670" cy="2701925"/>
          </a:xfrm>
        </p:grpSpPr>
        <p:sp>
          <p:nvSpPr>
            <p:cNvPr id="4" name="object 4"/>
            <p:cNvSpPr/>
            <p:nvPr/>
          </p:nvSpPr>
          <p:spPr>
            <a:xfrm>
              <a:off x="4969537" y="4156333"/>
              <a:ext cx="3836670" cy="2701925"/>
            </a:xfrm>
            <a:custGeom>
              <a:avLst/>
              <a:gdLst/>
              <a:ahLst/>
              <a:cxnLst/>
              <a:rect l="l" t="t" r="r" b="b"/>
              <a:pathLst>
                <a:path w="3836670" h="2701925">
                  <a:moveTo>
                    <a:pt x="3836365" y="0"/>
                  </a:moveTo>
                  <a:lnTo>
                    <a:pt x="0" y="0"/>
                  </a:lnTo>
                  <a:lnTo>
                    <a:pt x="0" y="2701663"/>
                  </a:lnTo>
                  <a:lnTo>
                    <a:pt x="3836365" y="2701663"/>
                  </a:lnTo>
                  <a:lnTo>
                    <a:pt x="38363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0012" y="4331995"/>
              <a:ext cx="3202305" cy="1797050"/>
            </a:xfrm>
            <a:custGeom>
              <a:avLst/>
              <a:gdLst/>
              <a:ahLst/>
              <a:cxnLst/>
              <a:rect l="l" t="t" r="r" b="b"/>
              <a:pathLst>
                <a:path w="3202304" h="1797050">
                  <a:moveTo>
                    <a:pt x="6667" y="11658"/>
                  </a:moveTo>
                  <a:lnTo>
                    <a:pt x="0" y="11658"/>
                  </a:lnTo>
                  <a:lnTo>
                    <a:pt x="0" y="1793303"/>
                  </a:lnTo>
                  <a:lnTo>
                    <a:pt x="6667" y="1793303"/>
                  </a:lnTo>
                  <a:lnTo>
                    <a:pt x="6667" y="11658"/>
                  </a:lnTo>
                  <a:close/>
                </a:path>
                <a:path w="3202304" h="1797050">
                  <a:moveTo>
                    <a:pt x="3192297" y="0"/>
                  </a:moveTo>
                  <a:lnTo>
                    <a:pt x="3327" y="0"/>
                  </a:lnTo>
                  <a:lnTo>
                    <a:pt x="3327" y="6642"/>
                  </a:lnTo>
                  <a:lnTo>
                    <a:pt x="3192297" y="6642"/>
                  </a:lnTo>
                  <a:lnTo>
                    <a:pt x="3192297" y="0"/>
                  </a:lnTo>
                  <a:close/>
                </a:path>
                <a:path w="3202304" h="1797050">
                  <a:moveTo>
                    <a:pt x="3198876" y="1789988"/>
                  </a:moveTo>
                  <a:lnTo>
                    <a:pt x="9994" y="1789988"/>
                  </a:lnTo>
                  <a:lnTo>
                    <a:pt x="9994" y="1796630"/>
                  </a:lnTo>
                  <a:lnTo>
                    <a:pt x="3198876" y="1796630"/>
                  </a:lnTo>
                  <a:lnTo>
                    <a:pt x="3198876" y="1789988"/>
                  </a:lnTo>
                  <a:close/>
                </a:path>
                <a:path w="3202304" h="1797050">
                  <a:moveTo>
                    <a:pt x="3202216" y="3314"/>
                  </a:moveTo>
                  <a:lnTo>
                    <a:pt x="3195548" y="3314"/>
                  </a:lnTo>
                  <a:lnTo>
                    <a:pt x="3195548" y="1785010"/>
                  </a:lnTo>
                  <a:lnTo>
                    <a:pt x="3202216" y="1785010"/>
                  </a:lnTo>
                  <a:lnTo>
                    <a:pt x="3202216" y="3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6479" y="4335309"/>
              <a:ext cx="3216275" cy="1823720"/>
            </a:xfrm>
            <a:custGeom>
              <a:avLst/>
              <a:gdLst/>
              <a:ahLst/>
              <a:cxnLst/>
              <a:rect l="l" t="t" r="r" b="b"/>
              <a:pathLst>
                <a:path w="3216275" h="1823720">
                  <a:moveTo>
                    <a:pt x="26870" y="0"/>
                  </a:moveTo>
                  <a:lnTo>
                    <a:pt x="26870" y="1781686"/>
                  </a:lnTo>
                </a:path>
                <a:path w="3216275" h="1823720">
                  <a:moveTo>
                    <a:pt x="0" y="1789987"/>
                  </a:moveTo>
                  <a:lnTo>
                    <a:pt x="20206" y="1789987"/>
                  </a:lnTo>
                </a:path>
                <a:path w="3216275" h="1823720">
                  <a:moveTo>
                    <a:pt x="0" y="1431922"/>
                  </a:moveTo>
                  <a:lnTo>
                    <a:pt x="20206" y="1431922"/>
                  </a:lnTo>
                </a:path>
                <a:path w="3216275" h="1823720">
                  <a:moveTo>
                    <a:pt x="0" y="1073895"/>
                  </a:moveTo>
                  <a:lnTo>
                    <a:pt x="20206" y="1073895"/>
                  </a:lnTo>
                </a:path>
                <a:path w="3216275" h="1823720">
                  <a:moveTo>
                    <a:pt x="0" y="716148"/>
                  </a:moveTo>
                  <a:lnTo>
                    <a:pt x="20206" y="716148"/>
                  </a:lnTo>
                </a:path>
                <a:path w="3216275" h="1823720">
                  <a:moveTo>
                    <a:pt x="0" y="358027"/>
                  </a:moveTo>
                  <a:lnTo>
                    <a:pt x="20206" y="358027"/>
                  </a:lnTo>
                </a:path>
                <a:path w="3216275" h="1823720">
                  <a:moveTo>
                    <a:pt x="0" y="0"/>
                  </a:moveTo>
                  <a:lnTo>
                    <a:pt x="20206" y="0"/>
                  </a:lnTo>
                </a:path>
                <a:path w="3216275" h="1823720">
                  <a:moveTo>
                    <a:pt x="26870" y="1789987"/>
                  </a:moveTo>
                  <a:lnTo>
                    <a:pt x="3215840" y="1789987"/>
                  </a:lnTo>
                </a:path>
                <a:path w="3216275" h="1823720">
                  <a:moveTo>
                    <a:pt x="620544" y="1823185"/>
                  </a:moveTo>
                  <a:lnTo>
                    <a:pt x="620544" y="1798289"/>
                  </a:lnTo>
                </a:path>
                <a:path w="3216275" h="1823720">
                  <a:moveTo>
                    <a:pt x="1207573" y="1823185"/>
                  </a:moveTo>
                  <a:lnTo>
                    <a:pt x="1207573" y="1798289"/>
                  </a:lnTo>
                </a:path>
                <a:path w="3216275" h="1823720">
                  <a:moveTo>
                    <a:pt x="1801463" y="1823185"/>
                  </a:moveTo>
                  <a:lnTo>
                    <a:pt x="1801463" y="1798289"/>
                  </a:lnTo>
                </a:path>
              </a:pathLst>
            </a:custGeom>
            <a:ln w="6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3359" y="4331131"/>
              <a:ext cx="3215784" cy="18273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10387" y="4273725"/>
            <a:ext cx="167640" cy="1918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Arial"/>
                <a:cs typeface="Arial"/>
              </a:rPr>
              <a:t>100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65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650" spc="-25" dirty="0">
                <a:latin typeface="Arial"/>
                <a:cs typeface="Arial"/>
              </a:rPr>
              <a:t>80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65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650" spc="-25" dirty="0"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65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650" spc="-25" dirty="0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65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7144" y="6221672"/>
            <a:ext cx="14732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Arial"/>
                <a:cs typeface="Arial"/>
              </a:rPr>
              <a:t>0.3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1072" y="6221672"/>
            <a:ext cx="14732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8100" y="6221672"/>
            <a:ext cx="14732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Arial"/>
                <a:cs typeface="Arial"/>
              </a:rPr>
              <a:t>1.3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5692" y="6221672"/>
            <a:ext cx="14732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Arial"/>
                <a:cs typeface="Arial"/>
              </a:rPr>
              <a:t>2.3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9395" y="6221672"/>
            <a:ext cx="14732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Arial"/>
                <a:cs typeface="Arial"/>
              </a:rPr>
              <a:t>2.8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6347" y="6221672"/>
            <a:ext cx="35814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75" b="1" baseline="-29914" dirty="0">
                <a:latin typeface="Arial"/>
                <a:cs typeface="Arial"/>
              </a:rPr>
              <a:t>um</a:t>
            </a:r>
            <a:r>
              <a:rPr sz="975" b="1" spc="142" baseline="-29914" dirty="0">
                <a:latin typeface="Arial"/>
                <a:cs typeface="Arial"/>
              </a:rPr>
              <a:t> </a:t>
            </a:r>
            <a:r>
              <a:rPr sz="650" spc="-25" dirty="0">
                <a:latin typeface="Arial"/>
                <a:cs typeface="Arial"/>
              </a:rPr>
              <a:t>1.8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3723" y="4996090"/>
            <a:ext cx="107950" cy="16383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Arial"/>
                <a:cs typeface="Arial"/>
              </a:rPr>
              <a:t>R</a:t>
            </a:r>
            <a:r>
              <a:rPr sz="550" b="1" spc="20" dirty="0">
                <a:latin typeface="Arial"/>
                <a:cs typeface="Arial"/>
              </a:rPr>
              <a:t> </a:t>
            </a:r>
            <a:r>
              <a:rPr sz="550" b="1" spc="-50" dirty="0">
                <a:latin typeface="Arial"/>
                <a:cs typeface="Arial"/>
              </a:rPr>
              <a:t>%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56801" y="6670388"/>
            <a:ext cx="1648460" cy="24765"/>
            <a:chOff x="6056801" y="6670388"/>
            <a:chExt cx="1648460" cy="24765"/>
          </a:xfrm>
        </p:grpSpPr>
        <p:sp>
          <p:nvSpPr>
            <p:cNvPr id="17" name="object 17"/>
            <p:cNvSpPr/>
            <p:nvPr/>
          </p:nvSpPr>
          <p:spPr>
            <a:xfrm>
              <a:off x="6060294" y="6682840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6804" y="0"/>
                  </a:lnTo>
                </a:path>
              </a:pathLst>
            </a:custGeom>
            <a:ln w="664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7211" y="6674538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5" h="17145">
                  <a:moveTo>
                    <a:pt x="6578" y="0"/>
                  </a:moveTo>
                  <a:lnTo>
                    <a:pt x="0" y="8301"/>
                  </a:lnTo>
                  <a:lnTo>
                    <a:pt x="6578" y="16884"/>
                  </a:lnTo>
                  <a:lnTo>
                    <a:pt x="13251" y="8301"/>
                  </a:lnTo>
                  <a:lnTo>
                    <a:pt x="657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7211" y="6674538"/>
              <a:ext cx="13335" cy="17145"/>
            </a:xfrm>
            <a:custGeom>
              <a:avLst/>
              <a:gdLst/>
              <a:ahLst/>
              <a:cxnLst/>
              <a:rect l="l" t="t" r="r" b="b"/>
              <a:pathLst>
                <a:path w="13335" h="17145">
                  <a:moveTo>
                    <a:pt x="6578" y="0"/>
                  </a:moveTo>
                  <a:lnTo>
                    <a:pt x="13251" y="8301"/>
                  </a:lnTo>
                  <a:lnTo>
                    <a:pt x="6578" y="16884"/>
                  </a:lnTo>
                  <a:lnTo>
                    <a:pt x="0" y="8301"/>
                  </a:lnTo>
                  <a:lnTo>
                    <a:pt x="6578" y="0"/>
                  </a:lnTo>
                  <a:close/>
                </a:path>
              </a:pathLst>
            </a:custGeom>
            <a:ln w="665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7567" y="6682840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6710" y="0"/>
                  </a:lnTo>
                </a:path>
              </a:pathLst>
            </a:custGeom>
            <a:ln w="66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74390" y="6674538"/>
              <a:ext cx="13970" cy="17145"/>
            </a:xfrm>
            <a:custGeom>
              <a:avLst/>
              <a:gdLst/>
              <a:ahLst/>
              <a:cxnLst/>
              <a:rect l="l" t="t" r="r" b="b"/>
              <a:pathLst>
                <a:path w="13970" h="17145">
                  <a:moveTo>
                    <a:pt x="6672" y="0"/>
                  </a:moveTo>
                  <a:lnTo>
                    <a:pt x="0" y="16884"/>
                  </a:lnTo>
                  <a:lnTo>
                    <a:pt x="13345" y="16884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4390" y="6674538"/>
              <a:ext cx="13970" cy="17145"/>
            </a:xfrm>
            <a:custGeom>
              <a:avLst/>
              <a:gdLst/>
              <a:ahLst/>
              <a:cxnLst/>
              <a:rect l="l" t="t" r="r" b="b"/>
              <a:pathLst>
                <a:path w="13970" h="17145">
                  <a:moveTo>
                    <a:pt x="6672" y="0"/>
                  </a:moveTo>
                  <a:lnTo>
                    <a:pt x="13345" y="16884"/>
                  </a:lnTo>
                  <a:lnTo>
                    <a:pt x="0" y="16884"/>
                  </a:lnTo>
                  <a:lnTo>
                    <a:pt x="6672" y="0"/>
                  </a:lnTo>
                  <a:close/>
                </a:path>
              </a:pathLst>
            </a:custGeom>
            <a:ln w="6652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1119" y="6682840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6804" y="0"/>
                  </a:lnTo>
                </a:path>
              </a:pathLst>
            </a:custGeom>
            <a:ln w="664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1285" y="667952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4">
                  <a:moveTo>
                    <a:pt x="0" y="3320"/>
                  </a:moveTo>
                  <a:lnTo>
                    <a:pt x="975" y="972"/>
                  </a:lnTo>
                  <a:lnTo>
                    <a:pt x="3330" y="0"/>
                  </a:lnTo>
                  <a:lnTo>
                    <a:pt x="5684" y="972"/>
                  </a:lnTo>
                  <a:lnTo>
                    <a:pt x="6660" y="3320"/>
                  </a:lnTo>
                  <a:lnTo>
                    <a:pt x="5684" y="5667"/>
                  </a:lnTo>
                  <a:lnTo>
                    <a:pt x="3330" y="6640"/>
                  </a:lnTo>
                  <a:lnTo>
                    <a:pt x="975" y="5667"/>
                  </a:lnTo>
                  <a:lnTo>
                    <a:pt x="0" y="332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54746" y="6682840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>
                  <a:moveTo>
                    <a:pt x="0" y="0"/>
                  </a:moveTo>
                  <a:lnTo>
                    <a:pt x="146992" y="0"/>
                  </a:lnTo>
                </a:path>
              </a:pathLst>
            </a:custGeom>
            <a:ln w="664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8280" y="6670388"/>
              <a:ext cx="6985" cy="8890"/>
            </a:xfrm>
            <a:custGeom>
              <a:avLst/>
              <a:gdLst/>
              <a:ahLst/>
              <a:cxnLst/>
              <a:rect l="l" t="t" r="r" b="b"/>
              <a:pathLst>
                <a:path w="6984" h="8890">
                  <a:moveTo>
                    <a:pt x="6660" y="0"/>
                  </a:moveTo>
                  <a:lnTo>
                    <a:pt x="0" y="0"/>
                  </a:lnTo>
                  <a:lnTo>
                    <a:pt x="0" y="8300"/>
                  </a:lnTo>
                  <a:lnTo>
                    <a:pt x="6660" y="8300"/>
                  </a:lnTo>
                  <a:lnTo>
                    <a:pt x="666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23734" y="6578804"/>
            <a:ext cx="1941830" cy="191770"/>
          </a:xfrm>
          <a:prstGeom prst="rect">
            <a:avLst/>
          </a:prstGeom>
          <a:ln w="664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400"/>
              </a:spcBef>
              <a:tabLst>
                <a:tab pos="853440" algn="l"/>
                <a:tab pos="1287145" algn="l"/>
                <a:tab pos="1701164" algn="l"/>
              </a:tabLst>
            </a:pPr>
            <a:r>
              <a:rPr sz="650" spc="-10" dirty="0">
                <a:latin typeface="Arial"/>
                <a:cs typeface="Arial"/>
              </a:rPr>
              <a:t>Vegetación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10" dirty="0">
                <a:latin typeface="Arial"/>
                <a:cs typeface="Arial"/>
              </a:rPr>
              <a:t>Suelo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20" dirty="0">
                <a:latin typeface="Arial"/>
                <a:cs typeface="Arial"/>
              </a:rPr>
              <a:t>Agua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650" spc="-20" dirty="0">
                <a:latin typeface="Arial"/>
                <a:cs typeface="Arial"/>
              </a:rPr>
              <a:t>Nieve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17244" y="168351"/>
            <a:ext cx="704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20" dirty="0">
                <a:latin typeface="Constantia"/>
                <a:cs typeface="Constantia"/>
              </a:rPr>
              <a:t>Agua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" y="4038600"/>
            <a:ext cx="5074920" cy="25908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45440" y="6606641"/>
            <a:ext cx="2275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onstantia"/>
                <a:cs typeface="Constantia"/>
              </a:rPr>
              <a:t>Fuente: speclib.jpl.nasa.gov/library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2505455"/>
            <a:ext cx="4850891" cy="33238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273505"/>
            <a:ext cx="3679825" cy="369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onstantia"/>
                <a:cs typeface="Constantia"/>
              </a:rPr>
              <a:t>Ejemplo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de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curva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de</a:t>
            </a:r>
            <a:r>
              <a:rPr sz="2000" i="1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terreno: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i="1" spc="-20" dirty="0">
                <a:latin typeface="Constantia"/>
                <a:cs typeface="Constantia"/>
              </a:rPr>
              <a:t>maíz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2000">
              <a:latin typeface="Constantia"/>
              <a:cs typeface="Constantia"/>
            </a:endParaRPr>
          </a:p>
          <a:p>
            <a:pPr marL="369570" marR="294640" indent="-274320">
              <a:lnSpc>
                <a:spcPct val="100000"/>
              </a:lnSpc>
              <a:buClr>
                <a:srgbClr val="0AD0D9"/>
              </a:buClr>
              <a:buSzPct val="95238"/>
              <a:buFont typeface="Wingdings 2"/>
              <a:buChar char=""/>
              <a:tabLst>
                <a:tab pos="369570" algn="l"/>
                <a:tab pos="795655" algn="l"/>
                <a:tab pos="1030605" algn="l"/>
                <a:tab pos="1163320" algn="l"/>
                <a:tab pos="1568450" algn="l"/>
                <a:tab pos="1640205" algn="l"/>
                <a:tab pos="1842770" algn="l"/>
                <a:tab pos="2113280" algn="l"/>
                <a:tab pos="2279015" algn="l"/>
                <a:tab pos="2402840" algn="l"/>
                <a:tab pos="2751455" algn="l"/>
                <a:tab pos="2917825" algn="l"/>
                <a:tab pos="3173730" algn="l"/>
              </a:tabLst>
            </a:pPr>
            <a:r>
              <a:rPr sz="2100" spc="-25" dirty="0">
                <a:latin typeface="Constantia"/>
                <a:cs typeface="Constantia"/>
              </a:rPr>
              <a:t>La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20" dirty="0">
                <a:latin typeface="Constantia"/>
                <a:cs typeface="Constantia"/>
              </a:rPr>
              <a:t>firma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10" dirty="0">
                <a:latin typeface="Constantia"/>
                <a:cs typeface="Constantia"/>
              </a:rPr>
              <a:t>espectral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25" dirty="0">
                <a:latin typeface="Constantia"/>
                <a:cs typeface="Constantia"/>
              </a:rPr>
              <a:t>de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25" dirty="0">
                <a:latin typeface="Constantia"/>
                <a:cs typeface="Constantia"/>
              </a:rPr>
              <a:t>la </a:t>
            </a:r>
            <a:r>
              <a:rPr sz="2100" dirty="0">
                <a:latin typeface="Constantia"/>
                <a:cs typeface="Constantia"/>
              </a:rPr>
              <a:t>derecha</a:t>
            </a:r>
            <a:r>
              <a:rPr sz="2100" spc="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corresponde</a:t>
            </a:r>
            <a:r>
              <a:rPr sz="2100" spc="4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25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un </a:t>
            </a:r>
            <a:r>
              <a:rPr sz="2100" dirty="0">
                <a:latin typeface="Constantia"/>
                <a:cs typeface="Constantia"/>
              </a:rPr>
              <a:t>cultivo</a:t>
            </a:r>
            <a:r>
              <a:rPr sz="2100" spc="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de</a:t>
            </a:r>
            <a:r>
              <a:rPr sz="2100" spc="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maíz</a:t>
            </a:r>
            <a:r>
              <a:rPr sz="2100" spc="4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(campaña 2014)</a:t>
            </a:r>
            <a:r>
              <a:rPr sz="2100" dirty="0">
                <a:latin typeface="Constantia"/>
                <a:cs typeface="Constantia"/>
              </a:rPr>
              <a:t>		</a:t>
            </a:r>
            <a:r>
              <a:rPr sz="2100" spc="-10" dirty="0">
                <a:latin typeface="Constantia"/>
                <a:cs typeface="Constantia"/>
              </a:rPr>
              <a:t>ubicado</a:t>
            </a:r>
            <a:r>
              <a:rPr sz="2100" dirty="0">
                <a:latin typeface="Constantia"/>
                <a:cs typeface="Constantia"/>
              </a:rPr>
              <a:t>		</a:t>
            </a:r>
            <a:r>
              <a:rPr sz="2100" spc="-25" dirty="0">
                <a:latin typeface="Constantia"/>
                <a:cs typeface="Constantia"/>
              </a:rPr>
              <a:t>en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505" dirty="0">
                <a:latin typeface="Constantia"/>
                <a:cs typeface="Constantia"/>
              </a:rPr>
              <a:t> </a:t>
            </a:r>
            <a:r>
              <a:rPr sz="2100" spc="-40" dirty="0">
                <a:latin typeface="Constantia"/>
                <a:cs typeface="Constantia"/>
              </a:rPr>
              <a:t>INTA </a:t>
            </a:r>
            <a:r>
              <a:rPr sz="2100" spc="-10" dirty="0">
                <a:latin typeface="Constantia"/>
                <a:cs typeface="Constantia"/>
              </a:rPr>
              <a:t>Balcarce.</a:t>
            </a:r>
            <a:r>
              <a:rPr sz="2100" dirty="0">
                <a:latin typeface="Constantia"/>
                <a:cs typeface="Constantia"/>
              </a:rPr>
              <a:t>		</a:t>
            </a:r>
            <a:r>
              <a:rPr sz="2100" spc="-25" dirty="0">
                <a:latin typeface="Constantia"/>
                <a:cs typeface="Constantia"/>
              </a:rPr>
              <a:t>El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20" dirty="0">
                <a:latin typeface="Constantia"/>
                <a:cs typeface="Constantia"/>
              </a:rPr>
              <a:t>maíz</a:t>
            </a:r>
            <a:r>
              <a:rPr sz="2100" dirty="0">
                <a:latin typeface="Constantia"/>
                <a:cs typeface="Constantia"/>
              </a:rPr>
              <a:t>		</a:t>
            </a:r>
            <a:r>
              <a:rPr sz="2100" spc="-20" dirty="0">
                <a:latin typeface="Constantia"/>
                <a:cs typeface="Constantia"/>
              </a:rPr>
              <a:t>está bajo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10" dirty="0">
                <a:latin typeface="Constantia"/>
                <a:cs typeface="Constantia"/>
              </a:rPr>
              <a:t>riego.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25" dirty="0">
                <a:latin typeface="Constantia"/>
                <a:cs typeface="Constantia"/>
              </a:rPr>
              <a:t>Las</a:t>
            </a:r>
            <a:r>
              <a:rPr sz="2100" dirty="0">
                <a:latin typeface="Constantia"/>
                <a:cs typeface="Constantia"/>
              </a:rPr>
              <a:t>		</a:t>
            </a:r>
            <a:r>
              <a:rPr sz="2100" spc="-10" dirty="0">
                <a:latin typeface="Constantia"/>
                <a:cs typeface="Constantia"/>
              </a:rPr>
              <a:t>medidas </a:t>
            </a:r>
            <a:r>
              <a:rPr sz="2100" dirty="0">
                <a:latin typeface="Constantia"/>
                <a:cs typeface="Constantia"/>
              </a:rPr>
              <a:t>fueron</a:t>
            </a:r>
            <a:r>
              <a:rPr sz="2100" spc="3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realizadas</a:t>
            </a:r>
            <a:r>
              <a:rPr sz="2100" spc="3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con</a:t>
            </a:r>
            <a:r>
              <a:rPr sz="2100" spc="355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un </a:t>
            </a:r>
            <a:r>
              <a:rPr sz="2100" spc="-10" dirty="0">
                <a:latin typeface="Constantia"/>
                <a:cs typeface="Constantia"/>
              </a:rPr>
              <a:t>espectroradiómetro</a:t>
            </a:r>
            <a:r>
              <a:rPr sz="2100" spc="52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marca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Ocean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Optic.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3223" y="6517944"/>
            <a:ext cx="178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36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3293" y="5675782"/>
            <a:ext cx="266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nstantia"/>
                <a:cs typeface="Constantia"/>
              </a:rPr>
              <a:t>nm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92151"/>
            <a:ext cx="2245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dirty="0">
                <a:latin typeface="Constantia"/>
                <a:cs typeface="Constantia"/>
              </a:rPr>
              <a:t>Otros</a:t>
            </a:r>
            <a:r>
              <a:rPr sz="2200" b="1" i="1" spc="-35" dirty="0">
                <a:latin typeface="Constantia"/>
                <a:cs typeface="Constantia"/>
              </a:rPr>
              <a:t> </a:t>
            </a:r>
            <a:r>
              <a:rPr sz="2200" b="1" i="1" spc="-10" dirty="0">
                <a:latin typeface="Constantia"/>
                <a:cs typeface="Constantia"/>
              </a:rPr>
              <a:t>materiales</a:t>
            </a:r>
            <a:endParaRPr sz="22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457200"/>
            <a:ext cx="5867400" cy="5943600"/>
            <a:chOff x="838200" y="457200"/>
            <a:chExt cx="5867400" cy="594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457200"/>
              <a:ext cx="5715000" cy="29443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3348227"/>
              <a:ext cx="5734811" cy="30525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6575247"/>
            <a:ext cx="36449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10" dirty="0">
                <a:latin typeface="Constantia"/>
                <a:cs typeface="Constantia"/>
              </a:rPr>
              <a:t>Fuente:</a:t>
            </a:r>
            <a:r>
              <a:rPr sz="1500" i="1" spc="-50" dirty="0">
                <a:latin typeface="Constantia"/>
                <a:cs typeface="Constantia"/>
              </a:rPr>
              <a:t> </a:t>
            </a:r>
            <a:r>
              <a:rPr sz="1500" i="1" dirty="0">
                <a:latin typeface="Constantia"/>
                <a:cs typeface="Constantia"/>
              </a:rPr>
              <a:t>Librería</a:t>
            </a:r>
            <a:r>
              <a:rPr sz="1500" i="1" spc="-45" dirty="0">
                <a:latin typeface="Constantia"/>
                <a:cs typeface="Constantia"/>
              </a:rPr>
              <a:t> </a:t>
            </a:r>
            <a:r>
              <a:rPr sz="1500" i="1" dirty="0">
                <a:latin typeface="Constantia"/>
                <a:cs typeface="Constantia"/>
              </a:rPr>
              <a:t>ASTER</a:t>
            </a:r>
            <a:r>
              <a:rPr sz="1500" i="1" spc="-55" dirty="0">
                <a:latin typeface="Constantia"/>
                <a:cs typeface="Constantia"/>
              </a:rPr>
              <a:t> </a:t>
            </a:r>
            <a:r>
              <a:rPr sz="1500" i="1" spc="-10" dirty="0">
                <a:latin typeface="Constantia"/>
                <a:cs typeface="Constantia"/>
              </a:rPr>
              <a:t>(speclib.jpl.nasa.gov)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3892" y="6517944"/>
            <a:ext cx="1670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45C75"/>
                </a:solidFill>
                <a:latin typeface="Constantia"/>
                <a:cs typeface="Constantia"/>
              </a:rPr>
              <a:t>37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914646"/>
            <a:ext cx="4659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  <a:tab pos="760730" algn="l"/>
                <a:tab pos="2205990" algn="l"/>
                <a:tab pos="2611120" algn="l"/>
                <a:tab pos="3394710" algn="l"/>
                <a:tab pos="3722370" algn="l"/>
                <a:tab pos="4128135" algn="l"/>
              </a:tabLst>
            </a:pPr>
            <a:r>
              <a:rPr sz="2000" spc="-25" dirty="0">
                <a:latin typeface="Constantia"/>
                <a:cs typeface="Constantia"/>
              </a:rPr>
              <a:t>La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vegetación,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el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suelo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5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el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agua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914646"/>
            <a:ext cx="77266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64380">
              <a:lnSpc>
                <a:spcPct val="100000"/>
              </a:lnSpc>
              <a:spcBef>
                <a:spcPts val="100"/>
              </a:spcBef>
              <a:tabLst>
                <a:tab pos="2112645" algn="l"/>
                <a:tab pos="2638425" algn="l"/>
                <a:tab pos="3392804" algn="l"/>
                <a:tab pos="4399280" algn="l"/>
                <a:tab pos="5055870" algn="l"/>
                <a:tab pos="5138420" algn="l"/>
                <a:tab pos="5461000" algn="l"/>
                <a:tab pos="6313805" algn="l"/>
                <a:tab pos="6511925" algn="l"/>
                <a:tab pos="7419975" algn="l"/>
              </a:tabLst>
            </a:pPr>
            <a:r>
              <a:rPr sz="2000" spc="-25" dirty="0">
                <a:latin typeface="Constantia"/>
                <a:cs typeface="Constantia"/>
              </a:rPr>
              <a:t>en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el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térmico</a:t>
            </a:r>
            <a:r>
              <a:rPr sz="2000" dirty="0">
                <a:latin typeface="Constantia"/>
                <a:cs typeface="Constantia"/>
              </a:rPr>
              <a:t>		</a:t>
            </a:r>
            <a:r>
              <a:rPr sz="2000" spc="-10" dirty="0">
                <a:latin typeface="Constantia"/>
                <a:cs typeface="Constantia"/>
              </a:rPr>
              <a:t>tienen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un </a:t>
            </a:r>
            <a:r>
              <a:rPr sz="2000" spc="-10" dirty="0">
                <a:latin typeface="Constantia"/>
                <a:cs typeface="Constantia"/>
              </a:rPr>
              <a:t>comportamiento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de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gran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interés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para</a:t>
            </a:r>
            <a:r>
              <a:rPr sz="2000" dirty="0">
                <a:latin typeface="Constantia"/>
                <a:cs typeface="Constantia"/>
              </a:rPr>
              <a:t>		</a:t>
            </a:r>
            <a:r>
              <a:rPr sz="2000" spc="-10" dirty="0">
                <a:latin typeface="Constantia"/>
                <a:cs typeface="Constantia"/>
              </a:rPr>
              <a:t>estudios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ambientales.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5523991"/>
            <a:ext cx="77279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Actualmente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sector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espectro con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cual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 está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logrando </a:t>
            </a:r>
            <a:r>
              <a:rPr sz="2000" spc="-25" dirty="0">
                <a:latin typeface="Constantia"/>
                <a:cs typeface="Constantia"/>
              </a:rPr>
              <a:t>un </a:t>
            </a:r>
            <a:r>
              <a:rPr sz="2000" dirty="0">
                <a:latin typeface="Constantia"/>
                <a:cs typeface="Constantia"/>
              </a:rPr>
              <a:t>importante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aporte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para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estudios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estrés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hídrico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plantas,</a:t>
            </a:r>
            <a:r>
              <a:rPr sz="2000" spc="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para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estimación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3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flujo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calor</a:t>
            </a:r>
            <a:r>
              <a:rPr sz="2000" spc="2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sensible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para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estimación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764" y="6439001"/>
            <a:ext cx="5922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nstantia"/>
                <a:cs typeface="Constantia"/>
              </a:rPr>
              <a:t>evapotranspiración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(flujo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calor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latente)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entre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otros.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92151"/>
            <a:ext cx="2046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Constantia"/>
                <a:cs typeface="Constantia"/>
              </a:rPr>
              <a:t>Espectro</a:t>
            </a:r>
            <a:r>
              <a:rPr b="1" i="1" spc="-50" dirty="0">
                <a:latin typeface="Constantia"/>
                <a:cs typeface="Constantia"/>
              </a:rPr>
              <a:t> </a:t>
            </a:r>
            <a:r>
              <a:rPr b="1" i="1" spc="-10" dirty="0">
                <a:latin typeface="Constantia"/>
                <a:cs typeface="Constantia"/>
              </a:rPr>
              <a:t>térmico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2400" y="685800"/>
            <a:ext cx="8829040" cy="1981200"/>
            <a:chOff x="152400" y="685800"/>
            <a:chExt cx="8829040" cy="1981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685800"/>
              <a:ext cx="8828532" cy="1981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92367" y="2324100"/>
              <a:ext cx="1704339" cy="190500"/>
            </a:xfrm>
            <a:custGeom>
              <a:avLst/>
              <a:gdLst/>
              <a:ahLst/>
              <a:cxnLst/>
              <a:rect l="l" t="t" r="r" b="b"/>
              <a:pathLst>
                <a:path w="1704340" h="190500">
                  <a:moveTo>
                    <a:pt x="1703832" y="0"/>
                  </a:moveTo>
                  <a:lnTo>
                    <a:pt x="1702583" y="37064"/>
                  </a:lnTo>
                  <a:lnTo>
                    <a:pt x="1699180" y="67341"/>
                  </a:lnTo>
                  <a:lnTo>
                    <a:pt x="1694134" y="87760"/>
                  </a:lnTo>
                  <a:lnTo>
                    <a:pt x="1687957" y="95250"/>
                  </a:lnTo>
                  <a:lnTo>
                    <a:pt x="867790" y="95250"/>
                  </a:lnTo>
                  <a:lnTo>
                    <a:pt x="861613" y="102739"/>
                  </a:lnTo>
                  <a:lnTo>
                    <a:pt x="856567" y="123158"/>
                  </a:lnTo>
                  <a:lnTo>
                    <a:pt x="853164" y="153435"/>
                  </a:lnTo>
                  <a:lnTo>
                    <a:pt x="851915" y="190500"/>
                  </a:lnTo>
                  <a:lnTo>
                    <a:pt x="850667" y="153435"/>
                  </a:lnTo>
                  <a:lnTo>
                    <a:pt x="847264" y="123158"/>
                  </a:lnTo>
                  <a:lnTo>
                    <a:pt x="842218" y="102739"/>
                  </a:lnTo>
                  <a:lnTo>
                    <a:pt x="836040" y="95250"/>
                  </a:lnTo>
                  <a:lnTo>
                    <a:pt x="15875" y="95250"/>
                  </a:lnTo>
                  <a:lnTo>
                    <a:pt x="9697" y="87760"/>
                  </a:lnTo>
                  <a:lnTo>
                    <a:pt x="4651" y="67341"/>
                  </a:lnTo>
                  <a:lnTo>
                    <a:pt x="1248" y="37064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2140" y="2465142"/>
            <a:ext cx="8004175" cy="20491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5499735" algn="just">
              <a:lnSpc>
                <a:spcPct val="100000"/>
              </a:lnSpc>
              <a:spcBef>
                <a:spcPts val="935"/>
              </a:spcBef>
            </a:pPr>
            <a:r>
              <a:rPr sz="1800" i="1" dirty="0">
                <a:solidFill>
                  <a:srgbClr val="FF0000"/>
                </a:solidFill>
                <a:latin typeface="Constantia"/>
                <a:cs typeface="Constantia"/>
              </a:rPr>
              <a:t>Energía</a:t>
            </a:r>
            <a:r>
              <a:rPr sz="1800" i="1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onstantia"/>
                <a:cs typeface="Constantia"/>
              </a:rPr>
              <a:t>emitida</a:t>
            </a:r>
            <a:endParaRPr sz="1800">
              <a:latin typeface="Constantia"/>
              <a:cs typeface="Constantia"/>
            </a:endParaRPr>
          </a:p>
          <a:p>
            <a:pPr marL="285750" marR="5080" indent="-273685" algn="just">
              <a:lnSpc>
                <a:spcPct val="100000"/>
              </a:lnSpc>
              <a:spcBef>
                <a:spcPts val="930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temperatura</a:t>
            </a:r>
            <a:r>
              <a:rPr sz="2000" spc="47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promedio</a:t>
            </a:r>
            <a:r>
              <a:rPr sz="2000" spc="47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4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superficie</a:t>
            </a:r>
            <a:r>
              <a:rPr sz="2000" spc="47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terrestre</a:t>
            </a:r>
            <a:r>
              <a:rPr sz="2000" spc="47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475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de 	</a:t>
            </a:r>
            <a:r>
              <a:rPr sz="2000" dirty="0">
                <a:latin typeface="Constantia"/>
                <a:cs typeface="Constantia"/>
              </a:rPr>
              <a:t>aproximadamente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300</a:t>
            </a:r>
            <a:r>
              <a:rPr sz="2000" spc="3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</a:t>
            </a:r>
            <a:r>
              <a:rPr sz="2000" spc="3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3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emitancia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espectral</a:t>
            </a:r>
            <a:r>
              <a:rPr sz="2000" spc="3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máxima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3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el 	</a:t>
            </a:r>
            <a:r>
              <a:rPr sz="2000" dirty="0">
                <a:latin typeface="Constantia"/>
                <a:cs typeface="Constantia"/>
              </a:rPr>
              <a:t>intervalo</a:t>
            </a:r>
            <a:r>
              <a:rPr sz="2000" spc="2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8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-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14</a:t>
            </a:r>
            <a:r>
              <a:rPr sz="2000" spc="3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µm</a:t>
            </a:r>
            <a:r>
              <a:rPr sz="2000" spc="2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(IRT).</a:t>
            </a:r>
            <a:r>
              <a:rPr sz="2000" spc="2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Esto</a:t>
            </a:r>
            <a:r>
              <a:rPr sz="2000" spc="2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nos</a:t>
            </a:r>
            <a:r>
              <a:rPr sz="2000" spc="2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permite</a:t>
            </a:r>
            <a:r>
              <a:rPr sz="2000" spc="2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detectar</a:t>
            </a:r>
            <a:r>
              <a:rPr sz="2000" spc="22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26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que 	</a:t>
            </a:r>
            <a:r>
              <a:rPr sz="2000" dirty="0">
                <a:latin typeface="Constantia"/>
                <a:cs typeface="Constantia"/>
              </a:rPr>
              <a:t>procede</a:t>
            </a:r>
            <a:r>
              <a:rPr sz="2000" spc="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4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  distintas</a:t>
            </a:r>
            <a:r>
              <a:rPr sz="2000" spc="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superficies,</a:t>
            </a:r>
            <a:r>
              <a:rPr sz="2000" spc="1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pero</a:t>
            </a:r>
            <a:r>
              <a:rPr sz="2000" spc="4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para</a:t>
            </a:r>
            <a:r>
              <a:rPr sz="2000" spc="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ello</a:t>
            </a:r>
            <a:r>
              <a:rPr sz="2000" spc="45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</a:t>
            </a:r>
            <a:r>
              <a:rPr sz="2000" spc="4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4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mide</a:t>
            </a:r>
            <a:r>
              <a:rPr sz="2000" spc="48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	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reflejada,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sino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emitida,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función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temperatura.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6231" y="6484416"/>
            <a:ext cx="201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Constantia"/>
                <a:cs typeface="Constantia"/>
              </a:rPr>
              <a:t>38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54709"/>
            <a:ext cx="853757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3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4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captada</a:t>
            </a:r>
            <a:r>
              <a:rPr sz="2000" spc="43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4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sensores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4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espectro</a:t>
            </a:r>
            <a:r>
              <a:rPr sz="2000" spc="4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térmico</a:t>
            </a:r>
            <a:r>
              <a:rPr sz="2000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4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34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energía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radiante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del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cuerpo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(emitida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según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su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temperatura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y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emisividad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para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esa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λ)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50" dirty="0">
                <a:latin typeface="Constantia"/>
                <a:cs typeface="Constantia"/>
              </a:rPr>
              <a:t> A </a:t>
            </a:r>
            <a:r>
              <a:rPr sz="2000" dirty="0">
                <a:latin typeface="Constantia"/>
                <a:cs typeface="Constantia"/>
              </a:rPr>
              <a:t>partir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esa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energía,</a:t>
            </a:r>
            <a:r>
              <a:rPr sz="2000" spc="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puede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calcular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temperatura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radiativa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o </a:t>
            </a:r>
            <a:r>
              <a:rPr sz="2000" spc="-25" dirty="0">
                <a:latin typeface="Constantia"/>
                <a:cs typeface="Constantia"/>
              </a:rPr>
              <a:t>temperatura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superficie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(Ts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LST).</a:t>
            </a:r>
            <a:endParaRPr sz="20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Constantia"/>
                <a:cs typeface="Constantia"/>
              </a:rPr>
              <a:t>LEY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10" dirty="0">
                <a:latin typeface="Constantia"/>
                <a:cs typeface="Constantia"/>
              </a:rPr>
              <a:t> KIRCHHOFF: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eficiencia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emisiva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igual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eficiencia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absorbente,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es</a:t>
            </a:r>
            <a:endParaRPr sz="20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</a:pPr>
            <a:r>
              <a:rPr sz="2000" spc="-10" dirty="0">
                <a:latin typeface="Constantia"/>
                <a:cs typeface="Constantia"/>
              </a:rPr>
              <a:t>decir: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6853" y="3065560"/>
            <a:ext cx="1270000" cy="504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08000" algn="l"/>
              </a:tabLst>
            </a:pPr>
            <a:r>
              <a:rPr sz="3100" spc="50" dirty="0">
                <a:latin typeface="Symbol"/>
                <a:cs typeface="Symbol"/>
              </a:rPr>
              <a:t></a:t>
            </a:r>
            <a:r>
              <a:rPr sz="3150" spc="75" baseline="-21164" dirty="0">
                <a:latin typeface="Symbol"/>
                <a:cs typeface="Symbol"/>
              </a:rPr>
              <a:t></a:t>
            </a:r>
            <a:r>
              <a:rPr sz="3150" baseline="-21164" dirty="0">
                <a:latin typeface="Times New Roman"/>
                <a:cs typeface="Times New Roman"/>
              </a:rPr>
              <a:t>	</a:t>
            </a:r>
            <a:r>
              <a:rPr sz="3100" spc="85" dirty="0">
                <a:latin typeface="Symbol"/>
                <a:cs typeface="Symbol"/>
              </a:rPr>
              <a:t>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75" dirty="0">
                <a:latin typeface="Symbol"/>
                <a:cs typeface="Symbol"/>
              </a:rPr>
              <a:t></a:t>
            </a:r>
            <a:r>
              <a:rPr sz="3150" spc="112" baseline="-21164" dirty="0">
                <a:latin typeface="Symbol"/>
                <a:cs typeface="Symbol"/>
              </a:rPr>
              <a:t></a:t>
            </a:r>
            <a:endParaRPr sz="3150" baseline="-21164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4437" y="3059364"/>
            <a:ext cx="247777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972945" algn="l"/>
              </a:tabLst>
            </a:pPr>
            <a:r>
              <a:rPr sz="3050" spc="85" dirty="0">
                <a:latin typeface="Symbol"/>
                <a:cs typeface="Symbol"/>
              </a:rPr>
              <a:t></a:t>
            </a:r>
            <a:r>
              <a:rPr sz="3075" spc="127" baseline="-20325" dirty="0">
                <a:latin typeface="Symbol"/>
                <a:cs typeface="Symbol"/>
              </a:rPr>
              <a:t></a:t>
            </a:r>
            <a:r>
              <a:rPr sz="3075" spc="457" baseline="-20325" dirty="0">
                <a:latin typeface="Times New Roman"/>
                <a:cs typeface="Times New Roman"/>
              </a:rPr>
              <a:t> </a:t>
            </a:r>
            <a:r>
              <a:rPr sz="3050" spc="195" dirty="0">
                <a:latin typeface="Symbol"/>
                <a:cs typeface="Symbol"/>
              </a:rPr>
              <a:t></a:t>
            </a:r>
            <a:r>
              <a:rPr sz="3075" spc="292" baseline="-20325" dirty="0">
                <a:latin typeface="Symbol"/>
                <a:cs typeface="Symbol"/>
              </a:rPr>
              <a:t></a:t>
            </a:r>
            <a:r>
              <a:rPr sz="3075" spc="457" baseline="-20325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Symbol"/>
                <a:cs typeface="Symbol"/>
              </a:rPr>
              <a:t></a:t>
            </a:r>
            <a:r>
              <a:rPr sz="3050" spc="-285" dirty="0">
                <a:latin typeface="Times New Roman"/>
                <a:cs typeface="Times New Roman"/>
              </a:rPr>
              <a:t> </a:t>
            </a:r>
            <a:r>
              <a:rPr sz="3050" spc="35" dirty="0">
                <a:latin typeface="Symbol"/>
                <a:cs typeface="Symbol"/>
              </a:rPr>
              <a:t></a:t>
            </a:r>
            <a:r>
              <a:rPr sz="3075" spc="52" baseline="-20325" dirty="0">
                <a:latin typeface="Symbol"/>
                <a:cs typeface="Symbol"/>
              </a:rPr>
              <a:t></a:t>
            </a:r>
            <a:r>
              <a:rPr sz="3075" baseline="-20325" dirty="0">
                <a:latin typeface="Times New Roman"/>
                <a:cs typeface="Times New Roman"/>
              </a:rPr>
              <a:t>	</a:t>
            </a:r>
            <a:r>
              <a:rPr sz="3050" spc="80" dirty="0">
                <a:latin typeface="Symbol"/>
                <a:cs typeface="Symbol"/>
              </a:rPr>
              <a:t></a:t>
            </a:r>
            <a:r>
              <a:rPr sz="3050" spc="-470" dirty="0">
                <a:latin typeface="Times New Roman"/>
                <a:cs typeface="Times New Roman"/>
              </a:rPr>
              <a:t> </a:t>
            </a:r>
            <a:r>
              <a:rPr sz="3050" spc="2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8520" y="3363467"/>
            <a:ext cx="466725" cy="161925"/>
            <a:chOff x="3398520" y="3363467"/>
            <a:chExt cx="466725" cy="161925"/>
          </a:xfrm>
        </p:grpSpPr>
        <p:sp>
          <p:nvSpPr>
            <p:cNvPr id="6" name="object 6"/>
            <p:cNvSpPr/>
            <p:nvPr/>
          </p:nvSpPr>
          <p:spPr>
            <a:xfrm>
              <a:off x="3403092" y="336803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342900" y="0"/>
                  </a:moveTo>
                  <a:lnTo>
                    <a:pt x="3429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342900" y="114300"/>
                  </a:lnTo>
                  <a:lnTo>
                    <a:pt x="342900" y="152400"/>
                  </a:lnTo>
                  <a:lnTo>
                    <a:pt x="457200" y="762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3092" y="3368039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38100"/>
                  </a:moveTo>
                  <a:lnTo>
                    <a:pt x="342900" y="38100"/>
                  </a:lnTo>
                  <a:lnTo>
                    <a:pt x="342900" y="0"/>
                  </a:lnTo>
                  <a:lnTo>
                    <a:pt x="457200" y="76200"/>
                  </a:lnTo>
                  <a:lnTo>
                    <a:pt x="342900" y="152400"/>
                  </a:lnTo>
                  <a:lnTo>
                    <a:pt x="3429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2787" y="3979240"/>
            <a:ext cx="854011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transmitancia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térmico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puede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considerar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casi </a:t>
            </a:r>
            <a:r>
              <a:rPr sz="2000" spc="-10" dirty="0">
                <a:latin typeface="Constantia"/>
                <a:cs typeface="Constantia"/>
              </a:rPr>
              <a:t>nula.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spc="-20" dirty="0">
                <a:latin typeface="Constantia"/>
                <a:cs typeface="Constantia"/>
              </a:rPr>
              <a:t>Agua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agua</a:t>
            </a:r>
            <a:r>
              <a:rPr sz="2000" spc="8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absorbe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gran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parte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</a:t>
            </a:r>
            <a:r>
              <a:rPr sz="2000" u="sng" spc="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radiación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incidente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(mayor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reflectancia</a:t>
            </a:r>
            <a:r>
              <a:rPr sz="2000" spc="8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por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ejemplo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algas,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sólidos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suspensión,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poco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profundos).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emisividad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alta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(0.93-0.99).</a:t>
            </a:r>
            <a:endParaRPr sz="2000">
              <a:latin typeface="Constantia"/>
              <a:cs typeface="Constantia"/>
            </a:endParaRPr>
          </a:p>
          <a:p>
            <a:pPr marL="12700" marR="7620">
              <a:lnSpc>
                <a:spcPct val="100000"/>
              </a:lnSpc>
              <a:tabLst>
                <a:tab pos="949325" algn="l"/>
                <a:tab pos="1200785" algn="l"/>
                <a:tab pos="1580515" algn="l"/>
                <a:tab pos="2126615" algn="l"/>
                <a:tab pos="4011929" algn="l"/>
                <a:tab pos="4263390" algn="l"/>
                <a:tab pos="5138420" algn="l"/>
                <a:tab pos="6174740" algn="l"/>
                <a:tab pos="6616700" algn="l"/>
                <a:tab pos="7610475" algn="l"/>
                <a:tab pos="8006715" algn="l"/>
              </a:tabLst>
            </a:pPr>
            <a:r>
              <a:rPr sz="2000" spc="-10" dirty="0">
                <a:latin typeface="Constantia"/>
                <a:cs typeface="Constantia"/>
              </a:rPr>
              <a:t>Debido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5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su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alto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calor</a:t>
            </a:r>
            <a:r>
              <a:rPr sz="2000" u="sng" spc="4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específico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inercia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térmica</a:t>
            </a:r>
            <a:r>
              <a:rPr sz="2000" spc="-10" dirty="0">
                <a:latin typeface="Constantia"/>
                <a:cs typeface="Constantia"/>
              </a:rPr>
              <a:t>,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los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10" dirty="0">
                <a:latin typeface="Constantia"/>
                <a:cs typeface="Constantia"/>
              </a:rPr>
              <a:t>cuerpos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de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agua </a:t>
            </a:r>
            <a:r>
              <a:rPr sz="2000" spc="-10" dirty="0">
                <a:latin typeface="Constantia"/>
                <a:cs typeface="Constantia"/>
              </a:rPr>
              <a:t>tendrán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menor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Ts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diurna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otras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coberturas.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9909" y="6528895"/>
            <a:ext cx="28511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Constantia"/>
                <a:cs typeface="Constantia"/>
              </a:rPr>
              <a:t>39</a:t>
            </a:fld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89103"/>
            <a:ext cx="4543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Bases</a:t>
            </a:r>
            <a:r>
              <a:rPr sz="2400" b="1" i="1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físicas</a:t>
            </a:r>
            <a:r>
              <a:rPr sz="2400" b="1" i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2400" b="1" i="1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400" b="1" i="1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onstantia"/>
                <a:cs typeface="Constantia"/>
              </a:rPr>
              <a:t>teledetección</a:t>
            </a:r>
            <a:endParaRPr sz="2400" dirty="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7435" y="5603741"/>
            <a:ext cx="5826760" cy="1222375"/>
            <a:chOff x="3107435" y="5603741"/>
            <a:chExt cx="5826760" cy="1222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7435" y="5603741"/>
              <a:ext cx="5826252" cy="12222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2507" y="5798820"/>
              <a:ext cx="5256276" cy="65227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091940" y="1969007"/>
            <a:ext cx="1845945" cy="1554480"/>
            <a:chOff x="4091940" y="1969007"/>
            <a:chExt cx="1845945" cy="15544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1940" y="1969007"/>
              <a:ext cx="1845564" cy="15544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7012" y="2164079"/>
              <a:ext cx="1275588" cy="98450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800" y="2761488"/>
            <a:ext cx="2241804" cy="3596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7340" y="549909"/>
            <a:ext cx="83089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8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radiación</a:t>
            </a:r>
            <a:r>
              <a:rPr sz="2000" b="1" spc="33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electromagnética</a:t>
            </a:r>
            <a:r>
              <a:rPr sz="2000" b="1" spc="31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(REM)</a:t>
            </a:r>
            <a:r>
              <a:rPr sz="2000" b="1" spc="3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2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puede</a:t>
            </a:r>
            <a:r>
              <a:rPr sz="2000" spc="2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considerar</a:t>
            </a:r>
            <a:r>
              <a:rPr sz="2000" spc="2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bien</a:t>
            </a:r>
            <a:r>
              <a:rPr sz="2000" spc="3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como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serie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ondas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bien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como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chorro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partículas,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llamadas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fotones.</a:t>
            </a:r>
            <a:endParaRPr sz="20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Considerando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REM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como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onda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transmite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lugar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otro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forma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armónica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continua.</a:t>
            </a:r>
            <a:r>
              <a:rPr sz="2000" spc="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longitud</a:t>
            </a:r>
            <a:r>
              <a:rPr sz="2000" b="1" i="1" spc="13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de</a:t>
            </a:r>
            <a:r>
              <a:rPr sz="2000" b="1" i="1" spc="140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onda</a:t>
            </a:r>
            <a:r>
              <a:rPr sz="2000" b="1" i="1" spc="13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λ</a:t>
            </a:r>
            <a:r>
              <a:rPr sz="2000" b="1" i="1" spc="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5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frecuencia</a:t>
            </a:r>
            <a:r>
              <a:rPr sz="2000" b="1" spc="75" dirty="0">
                <a:latin typeface="Constantia"/>
                <a:cs typeface="Constantia"/>
              </a:rPr>
              <a:t> </a:t>
            </a:r>
            <a:r>
              <a:rPr sz="2000" b="1" spc="-25" dirty="0">
                <a:latin typeface="Constantia"/>
                <a:cs typeface="Constantia"/>
              </a:rPr>
              <a:t>de </a:t>
            </a:r>
            <a:r>
              <a:rPr sz="2000" b="1" dirty="0">
                <a:latin typeface="Constantia"/>
                <a:cs typeface="Constantia"/>
              </a:rPr>
              <a:t>oscilación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i="1" dirty="0">
                <a:latin typeface="Constantia"/>
                <a:cs typeface="Constantia"/>
              </a:rPr>
              <a:t>f</a:t>
            </a:r>
            <a:r>
              <a:rPr sz="2000" b="1" i="1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están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relacionadas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velocidad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luz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medio,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b="1" spc="-25" dirty="0">
                <a:latin typeface="Constantia"/>
                <a:cs typeface="Constantia"/>
              </a:rPr>
              <a:t>c</a:t>
            </a:r>
            <a:r>
              <a:rPr sz="2000" spc="-25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39" y="4678807"/>
            <a:ext cx="771080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λ: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1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µm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10</a:t>
            </a:r>
            <a:r>
              <a:rPr sz="1800" spc="-15" baseline="25462" dirty="0">
                <a:latin typeface="Constantia"/>
                <a:cs typeface="Constantia"/>
              </a:rPr>
              <a:t>-</a:t>
            </a:r>
            <a:r>
              <a:rPr sz="1800" baseline="25462" dirty="0">
                <a:latin typeface="Constantia"/>
                <a:cs typeface="Constantia"/>
              </a:rPr>
              <a:t>6</a:t>
            </a:r>
            <a:r>
              <a:rPr sz="1800" spc="209" baseline="25462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m;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1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nm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0" dirty="0">
                <a:latin typeface="Constantia"/>
                <a:cs typeface="Constantia"/>
              </a:rPr>
              <a:t> 10</a:t>
            </a:r>
            <a:r>
              <a:rPr sz="1800" spc="-15" baseline="25462" dirty="0">
                <a:latin typeface="Constantia"/>
                <a:cs typeface="Constantia"/>
              </a:rPr>
              <a:t>-</a:t>
            </a:r>
            <a:r>
              <a:rPr sz="1800" baseline="25462" dirty="0">
                <a:latin typeface="Constantia"/>
                <a:cs typeface="Constantia"/>
              </a:rPr>
              <a:t>9</a:t>
            </a:r>
            <a:r>
              <a:rPr sz="1800" spc="202" baseline="25462" dirty="0">
                <a:latin typeface="Constantia"/>
                <a:cs typeface="Constantia"/>
              </a:rPr>
              <a:t> </a:t>
            </a:r>
            <a:r>
              <a:rPr sz="1800" spc="-50" dirty="0">
                <a:latin typeface="Constantia"/>
                <a:cs typeface="Constantia"/>
              </a:rPr>
              <a:t>m</a:t>
            </a:r>
            <a:endParaRPr sz="1800">
              <a:latin typeface="Constantia"/>
              <a:cs typeface="Constantia"/>
            </a:endParaRPr>
          </a:p>
          <a:p>
            <a:pPr marL="25400">
              <a:lnSpc>
                <a:spcPct val="100000"/>
              </a:lnSpc>
              <a:spcBef>
                <a:spcPts val="1939"/>
              </a:spcBef>
            </a:pPr>
            <a:r>
              <a:rPr sz="2000" dirty="0">
                <a:latin typeface="Constantia"/>
                <a:cs typeface="Constantia"/>
              </a:rPr>
              <a:t>Esta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dualidad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onda-corpúsculo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hace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cada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fotón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tenga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energía: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822" y="6462166"/>
            <a:ext cx="3037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onstantia"/>
                <a:cs typeface="Constantia"/>
              </a:rPr>
              <a:t>E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energía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radiante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un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fotón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0540" y="2286000"/>
            <a:ext cx="3299460" cy="23606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594852" y="6517944"/>
            <a:ext cx="1066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45C75"/>
                </a:solidFill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02309"/>
            <a:ext cx="84359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spc="-90" dirty="0"/>
              <a:t> </a:t>
            </a:r>
            <a:r>
              <a:rPr spc="-25" dirty="0"/>
              <a:t>temperatura</a:t>
            </a:r>
            <a:r>
              <a:rPr spc="-110" dirty="0"/>
              <a:t> </a:t>
            </a:r>
            <a:r>
              <a:rPr dirty="0"/>
              <a:t>superficial</a:t>
            </a:r>
            <a:r>
              <a:rPr spc="-55" dirty="0"/>
              <a:t> </a:t>
            </a:r>
            <a:r>
              <a:rPr spc="-10" dirty="0"/>
              <a:t>de</a:t>
            </a:r>
            <a:r>
              <a:rPr spc="-110" dirty="0"/>
              <a:t> </a:t>
            </a:r>
            <a:r>
              <a:rPr dirty="0"/>
              <a:t>cuerpos</a:t>
            </a:r>
            <a:r>
              <a:rPr spc="-95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dirty="0"/>
              <a:t>agua,</a:t>
            </a:r>
            <a:r>
              <a:rPr spc="-15" dirty="0"/>
              <a:t> </a:t>
            </a:r>
            <a:r>
              <a:rPr dirty="0"/>
              <a:t>incluso</a:t>
            </a:r>
            <a:r>
              <a:rPr spc="-125" dirty="0"/>
              <a:t> </a:t>
            </a:r>
            <a:r>
              <a:rPr dirty="0"/>
              <a:t>el</a:t>
            </a:r>
            <a:r>
              <a:rPr spc="-50" dirty="0"/>
              <a:t> </a:t>
            </a:r>
            <a:r>
              <a:rPr spc="-10" dirty="0"/>
              <a:t>océano,</a:t>
            </a:r>
            <a:r>
              <a:rPr spc="-75" dirty="0"/>
              <a:t> </a:t>
            </a:r>
            <a:r>
              <a:rPr dirty="0"/>
              <a:t>es</a:t>
            </a:r>
            <a:r>
              <a:rPr spc="-85" dirty="0"/>
              <a:t> </a:t>
            </a:r>
            <a:r>
              <a:rPr spc="-10" dirty="0"/>
              <a:t>objeto</a:t>
            </a:r>
            <a:r>
              <a:rPr spc="-135" dirty="0"/>
              <a:t> </a:t>
            </a:r>
            <a:r>
              <a:rPr spc="-25" dirty="0"/>
              <a:t>de </a:t>
            </a:r>
            <a:r>
              <a:rPr spc="-10" dirty="0"/>
              <a:t>estudio</a:t>
            </a:r>
            <a:r>
              <a:rPr spc="-120" dirty="0"/>
              <a:t> </a:t>
            </a:r>
            <a:r>
              <a:rPr dirty="0"/>
              <a:t>en</a:t>
            </a:r>
            <a:r>
              <a:rPr spc="-75" dirty="0"/>
              <a:t> </a:t>
            </a:r>
            <a:r>
              <a:rPr spc="-10" dirty="0"/>
              <a:t>diferentes</a:t>
            </a:r>
            <a:r>
              <a:rPr spc="-110" dirty="0"/>
              <a:t> </a:t>
            </a:r>
            <a:r>
              <a:rPr dirty="0"/>
              <a:t>campos</a:t>
            </a:r>
            <a:r>
              <a:rPr spc="-25" dirty="0"/>
              <a:t> </a:t>
            </a:r>
            <a:r>
              <a:rPr dirty="0"/>
              <a:t>(eutrofización,</a:t>
            </a:r>
            <a:r>
              <a:rPr spc="-90" dirty="0"/>
              <a:t> </a:t>
            </a:r>
            <a:r>
              <a:rPr spc="-20" dirty="0"/>
              <a:t>corrientes</a:t>
            </a:r>
            <a:r>
              <a:rPr spc="-105" dirty="0"/>
              <a:t> </a:t>
            </a:r>
            <a:r>
              <a:rPr spc="-10" dirty="0"/>
              <a:t>oceánicas,</a:t>
            </a:r>
            <a:r>
              <a:rPr spc="-25" dirty="0"/>
              <a:t> </a:t>
            </a:r>
            <a:r>
              <a:rPr spc="-10" dirty="0"/>
              <a:t>procesos </a:t>
            </a:r>
            <a:r>
              <a:rPr spc="-20" dirty="0"/>
              <a:t>océano-</a:t>
            </a:r>
            <a:r>
              <a:rPr spc="-10" dirty="0"/>
              <a:t>atmosféricos).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21891"/>
            <a:ext cx="86461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onstantia"/>
                <a:cs typeface="Constantia"/>
              </a:rPr>
              <a:t>Suelos</a:t>
            </a:r>
            <a:endParaRPr sz="2000">
              <a:latin typeface="Constantia"/>
              <a:cs typeface="Constantia"/>
            </a:endParaRPr>
          </a:p>
          <a:p>
            <a:pPr marL="12700" marR="347345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Suelos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arenosos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tendrán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menor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inercia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térmica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ejemplo,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suelos arcillosos.</a:t>
            </a:r>
            <a:endParaRPr sz="20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</a:pPr>
            <a:r>
              <a:rPr sz="2000" spc="-20" dirty="0">
                <a:latin typeface="Constantia"/>
                <a:cs typeface="Constantia"/>
              </a:rPr>
              <a:t>Pero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fundamentalmente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su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comportamiento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está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dado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por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el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contenido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agua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Mayor</a:t>
            </a:r>
            <a:r>
              <a:rPr sz="2000" u="sng" spc="-1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contenido</a:t>
            </a:r>
            <a:r>
              <a:rPr sz="2000" u="sng" spc="-1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agua</a:t>
            </a:r>
            <a:r>
              <a:rPr sz="2000" u="sng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produce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menores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Ts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mayor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inercia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térmica (día-</a:t>
            </a:r>
            <a:r>
              <a:rPr sz="2000" dirty="0">
                <a:latin typeface="Constantia"/>
                <a:cs typeface="Constantia"/>
              </a:rPr>
              <a:t>noche)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suelos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secos.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Ts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suelos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indicador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evaporación.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291" y="3936491"/>
            <a:ext cx="3298190" cy="2235835"/>
            <a:chOff x="431291" y="3936491"/>
            <a:chExt cx="3298190" cy="2235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91" y="3936491"/>
              <a:ext cx="3297936" cy="2235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3962399"/>
              <a:ext cx="3195828" cy="2133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03291" y="3883152"/>
            <a:ext cx="3378835" cy="2289175"/>
            <a:chOff x="5003291" y="3883152"/>
            <a:chExt cx="3378835" cy="22891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3291" y="3883152"/>
              <a:ext cx="3378708" cy="22890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199" y="3909060"/>
              <a:ext cx="3276600" cy="21869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6126581"/>
            <a:ext cx="298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Alta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Ts,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menor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inercia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térmica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9909" y="6528895"/>
            <a:ext cx="28511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Constantia"/>
                <a:cs typeface="Constantia"/>
              </a:rPr>
              <a:t>40</a:t>
            </a:fld>
            <a:endParaRPr sz="1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2775" y="6126581"/>
            <a:ext cx="4360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Baja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Ts,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mayor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inercia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térmica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evaporación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Constantia"/>
                <a:cs typeface="Constantia"/>
              </a:rPr>
              <a:t>Vegetación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69909" y="6528895"/>
            <a:ext cx="28511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Constantia"/>
                <a:cs typeface="Constantia"/>
              </a:rPr>
              <a:t>41</a:t>
            </a:fld>
            <a:endParaRPr sz="1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08175"/>
            <a:ext cx="82600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onstantia"/>
                <a:cs typeface="Constantia"/>
              </a:rPr>
              <a:t>Posee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alta</a:t>
            </a:r>
            <a:r>
              <a:rPr sz="2000" u="sng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inercia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térmica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mostrará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más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fría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otras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coberturas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como </a:t>
            </a:r>
            <a:r>
              <a:rPr sz="2000" dirty="0">
                <a:latin typeface="Constantia"/>
                <a:cs typeface="Constantia"/>
              </a:rPr>
              <a:t>suelo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áreas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urbanas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(dependiendo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Ts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estado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humedad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salud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vegetación).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Ts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vegetación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indicadora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evapotranspiración</a:t>
            </a:r>
            <a:r>
              <a:rPr sz="2000" spc="-1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4038600"/>
            <a:ext cx="6172200" cy="230886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i="1" dirty="0">
                <a:latin typeface="Constantia"/>
                <a:cs typeface="Constantia"/>
              </a:rPr>
              <a:t>Ecuación</a:t>
            </a:r>
            <a:r>
              <a:rPr sz="1800" i="1" spc="-3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de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balance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de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energía:</a:t>
            </a:r>
            <a:endParaRPr sz="1800">
              <a:latin typeface="Constantia"/>
              <a:cs typeface="Constantia"/>
            </a:endParaRPr>
          </a:p>
          <a:p>
            <a:pPr marL="92075">
              <a:lnSpc>
                <a:spcPct val="100000"/>
              </a:lnSpc>
              <a:spcBef>
                <a:spcPts val="2165"/>
              </a:spcBef>
            </a:pPr>
            <a:r>
              <a:rPr sz="1800" spc="-10" dirty="0">
                <a:latin typeface="Constantia"/>
                <a:cs typeface="Constantia"/>
              </a:rPr>
              <a:t>Rn=LE+H+G</a:t>
            </a:r>
            <a:endParaRPr sz="1800">
              <a:latin typeface="Constantia"/>
              <a:cs typeface="Constantia"/>
            </a:endParaRPr>
          </a:p>
          <a:p>
            <a:pPr marL="9207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onstantia"/>
                <a:cs typeface="Constantia"/>
              </a:rPr>
              <a:t>Rn: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radiación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neta</a:t>
            </a:r>
            <a:endParaRPr sz="1800">
              <a:latin typeface="Constantia"/>
              <a:cs typeface="Constantia"/>
            </a:endParaRPr>
          </a:p>
          <a:p>
            <a:pPr marL="92075" marR="1573530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LE:</a:t>
            </a:r>
            <a:r>
              <a:rPr sz="1800" spc="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flujo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calor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latente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evapotranspiración </a:t>
            </a:r>
            <a:r>
              <a:rPr sz="1800" dirty="0">
                <a:latin typeface="Constantia"/>
                <a:cs typeface="Constantia"/>
              </a:rPr>
              <a:t>H: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flujo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calor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sensible</a:t>
            </a:r>
            <a:endParaRPr sz="1800">
              <a:latin typeface="Constantia"/>
              <a:cs typeface="Constantia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nstantia"/>
                <a:cs typeface="Constantia"/>
              </a:rPr>
              <a:t>G: flujo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calor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suelo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6652" y="1502663"/>
            <a:ext cx="7036434" cy="3432175"/>
            <a:chOff x="1406652" y="1502663"/>
            <a:chExt cx="7036434" cy="3432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652" y="1502663"/>
              <a:ext cx="7036308" cy="3432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60" y="1528571"/>
              <a:ext cx="6934200" cy="33299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4394" y="1243965"/>
            <a:ext cx="224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Alta</a:t>
            </a:r>
            <a:r>
              <a:rPr sz="1600" u="sng" spc="-10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disponibilidad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16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Hs</a:t>
            </a:r>
            <a:endParaRPr sz="1600">
              <a:latin typeface="Constantia"/>
              <a:cs typeface="Constant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46294" y="1191513"/>
            <a:ext cx="2510155" cy="1622425"/>
            <a:chOff x="5146294" y="1191513"/>
            <a:chExt cx="2510155" cy="1622425"/>
          </a:xfrm>
        </p:grpSpPr>
        <p:sp>
          <p:nvSpPr>
            <p:cNvPr id="7" name="object 7"/>
            <p:cNvSpPr/>
            <p:nvPr/>
          </p:nvSpPr>
          <p:spPr>
            <a:xfrm>
              <a:off x="5431155" y="1448054"/>
              <a:ext cx="2225040" cy="10795"/>
            </a:xfrm>
            <a:custGeom>
              <a:avLst/>
              <a:gdLst/>
              <a:ahLst/>
              <a:cxnLst/>
              <a:rect l="l" t="t" r="r" b="b"/>
              <a:pathLst>
                <a:path w="2225040" h="10794">
                  <a:moveTo>
                    <a:pt x="2225040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2225040" y="10668"/>
                  </a:lnTo>
                  <a:lnTo>
                    <a:pt x="2225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2694" y="2093213"/>
              <a:ext cx="539750" cy="707390"/>
            </a:xfrm>
            <a:custGeom>
              <a:avLst/>
              <a:gdLst/>
              <a:ahLst/>
              <a:cxnLst/>
              <a:rect l="l" t="t" r="r" b="b"/>
              <a:pathLst>
                <a:path w="539750" h="707389">
                  <a:moveTo>
                    <a:pt x="0" y="353568"/>
                  </a:moveTo>
                  <a:lnTo>
                    <a:pt x="2924" y="301307"/>
                  </a:lnTo>
                  <a:lnTo>
                    <a:pt x="11421" y="251432"/>
                  </a:lnTo>
                  <a:lnTo>
                    <a:pt x="25072" y="204488"/>
                  </a:lnTo>
                  <a:lnTo>
                    <a:pt x="43459" y="161021"/>
                  </a:lnTo>
                  <a:lnTo>
                    <a:pt x="66166" y="121578"/>
                  </a:lnTo>
                  <a:lnTo>
                    <a:pt x="92776" y="86705"/>
                  </a:lnTo>
                  <a:lnTo>
                    <a:pt x="122870" y="56947"/>
                  </a:lnTo>
                  <a:lnTo>
                    <a:pt x="156031" y="32852"/>
                  </a:lnTo>
                  <a:lnTo>
                    <a:pt x="191843" y="14965"/>
                  </a:lnTo>
                  <a:lnTo>
                    <a:pt x="229888" y="3832"/>
                  </a:lnTo>
                  <a:lnTo>
                    <a:pt x="269747" y="0"/>
                  </a:lnTo>
                  <a:lnTo>
                    <a:pt x="309607" y="3832"/>
                  </a:lnTo>
                  <a:lnTo>
                    <a:pt x="347652" y="14965"/>
                  </a:lnTo>
                  <a:lnTo>
                    <a:pt x="383464" y="32852"/>
                  </a:lnTo>
                  <a:lnTo>
                    <a:pt x="416625" y="56947"/>
                  </a:lnTo>
                  <a:lnTo>
                    <a:pt x="446719" y="86705"/>
                  </a:lnTo>
                  <a:lnTo>
                    <a:pt x="473329" y="121578"/>
                  </a:lnTo>
                  <a:lnTo>
                    <a:pt x="496036" y="161021"/>
                  </a:lnTo>
                  <a:lnTo>
                    <a:pt x="514423" y="204488"/>
                  </a:lnTo>
                  <a:lnTo>
                    <a:pt x="528074" y="251432"/>
                  </a:lnTo>
                  <a:lnTo>
                    <a:pt x="536571" y="301307"/>
                  </a:lnTo>
                  <a:lnTo>
                    <a:pt x="539495" y="353568"/>
                  </a:lnTo>
                  <a:lnTo>
                    <a:pt x="536571" y="405828"/>
                  </a:lnTo>
                  <a:lnTo>
                    <a:pt x="528074" y="455703"/>
                  </a:lnTo>
                  <a:lnTo>
                    <a:pt x="514423" y="502647"/>
                  </a:lnTo>
                  <a:lnTo>
                    <a:pt x="496036" y="546114"/>
                  </a:lnTo>
                  <a:lnTo>
                    <a:pt x="473329" y="585557"/>
                  </a:lnTo>
                  <a:lnTo>
                    <a:pt x="446719" y="620430"/>
                  </a:lnTo>
                  <a:lnTo>
                    <a:pt x="416625" y="650188"/>
                  </a:lnTo>
                  <a:lnTo>
                    <a:pt x="383464" y="674283"/>
                  </a:lnTo>
                  <a:lnTo>
                    <a:pt x="347652" y="692170"/>
                  </a:lnTo>
                  <a:lnTo>
                    <a:pt x="309607" y="703303"/>
                  </a:lnTo>
                  <a:lnTo>
                    <a:pt x="269747" y="707136"/>
                  </a:lnTo>
                  <a:lnTo>
                    <a:pt x="229888" y="703303"/>
                  </a:lnTo>
                  <a:lnTo>
                    <a:pt x="191843" y="692170"/>
                  </a:lnTo>
                  <a:lnTo>
                    <a:pt x="156031" y="674283"/>
                  </a:lnTo>
                  <a:lnTo>
                    <a:pt x="122870" y="650188"/>
                  </a:lnTo>
                  <a:lnTo>
                    <a:pt x="92776" y="620430"/>
                  </a:lnTo>
                  <a:lnTo>
                    <a:pt x="66166" y="585557"/>
                  </a:lnTo>
                  <a:lnTo>
                    <a:pt x="43459" y="546114"/>
                  </a:lnTo>
                  <a:lnTo>
                    <a:pt x="25072" y="502647"/>
                  </a:lnTo>
                  <a:lnTo>
                    <a:pt x="11421" y="455703"/>
                  </a:lnTo>
                  <a:lnTo>
                    <a:pt x="2924" y="405828"/>
                  </a:lnTo>
                  <a:lnTo>
                    <a:pt x="0" y="353568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6294" y="1191513"/>
              <a:ext cx="495934" cy="1005205"/>
            </a:xfrm>
            <a:custGeom>
              <a:avLst/>
              <a:gdLst/>
              <a:ahLst/>
              <a:cxnLst/>
              <a:rect l="l" t="t" r="r" b="b"/>
              <a:pathLst>
                <a:path w="495935" h="1005205">
                  <a:moveTo>
                    <a:pt x="401827" y="916432"/>
                  </a:moveTo>
                  <a:lnTo>
                    <a:pt x="393826" y="917828"/>
                  </a:lnTo>
                  <a:lnTo>
                    <a:pt x="389763" y="923798"/>
                  </a:lnTo>
                  <a:lnTo>
                    <a:pt x="385698" y="929639"/>
                  </a:lnTo>
                  <a:lnTo>
                    <a:pt x="387222" y="937768"/>
                  </a:lnTo>
                  <a:lnTo>
                    <a:pt x="485775" y="1005077"/>
                  </a:lnTo>
                  <a:lnTo>
                    <a:pt x="487279" y="987425"/>
                  </a:lnTo>
                  <a:lnTo>
                    <a:pt x="463041" y="987425"/>
                  </a:lnTo>
                  <a:lnTo>
                    <a:pt x="442487" y="944088"/>
                  </a:lnTo>
                  <a:lnTo>
                    <a:pt x="407796" y="920369"/>
                  </a:lnTo>
                  <a:lnTo>
                    <a:pt x="401827" y="916432"/>
                  </a:lnTo>
                  <a:close/>
                </a:path>
                <a:path w="495935" h="1005205">
                  <a:moveTo>
                    <a:pt x="442487" y="944088"/>
                  </a:moveTo>
                  <a:lnTo>
                    <a:pt x="463041" y="987425"/>
                  </a:lnTo>
                  <a:lnTo>
                    <a:pt x="477009" y="980821"/>
                  </a:lnTo>
                  <a:lnTo>
                    <a:pt x="461771" y="980821"/>
                  </a:lnTo>
                  <a:lnTo>
                    <a:pt x="463692" y="958588"/>
                  </a:lnTo>
                  <a:lnTo>
                    <a:pt x="442487" y="944088"/>
                  </a:lnTo>
                  <a:close/>
                </a:path>
                <a:path w="495935" h="1005205">
                  <a:moveTo>
                    <a:pt x="476376" y="878713"/>
                  </a:moveTo>
                  <a:lnTo>
                    <a:pt x="470026" y="884047"/>
                  </a:lnTo>
                  <a:lnTo>
                    <a:pt x="469518" y="891159"/>
                  </a:lnTo>
                  <a:lnTo>
                    <a:pt x="465893" y="933115"/>
                  </a:lnTo>
                  <a:lnTo>
                    <a:pt x="486409" y="976376"/>
                  </a:lnTo>
                  <a:lnTo>
                    <a:pt x="463041" y="987425"/>
                  </a:lnTo>
                  <a:lnTo>
                    <a:pt x="487279" y="987425"/>
                  </a:lnTo>
                  <a:lnTo>
                    <a:pt x="495300" y="893318"/>
                  </a:lnTo>
                  <a:lnTo>
                    <a:pt x="495934" y="886206"/>
                  </a:lnTo>
                  <a:lnTo>
                    <a:pt x="490600" y="879983"/>
                  </a:lnTo>
                  <a:lnTo>
                    <a:pt x="476376" y="878713"/>
                  </a:lnTo>
                  <a:close/>
                </a:path>
                <a:path w="495935" h="1005205">
                  <a:moveTo>
                    <a:pt x="463692" y="958588"/>
                  </a:moveTo>
                  <a:lnTo>
                    <a:pt x="461771" y="980821"/>
                  </a:lnTo>
                  <a:lnTo>
                    <a:pt x="482091" y="971169"/>
                  </a:lnTo>
                  <a:lnTo>
                    <a:pt x="463692" y="958588"/>
                  </a:lnTo>
                  <a:close/>
                </a:path>
                <a:path w="495935" h="1005205">
                  <a:moveTo>
                    <a:pt x="465893" y="933115"/>
                  </a:moveTo>
                  <a:lnTo>
                    <a:pt x="463692" y="958588"/>
                  </a:lnTo>
                  <a:lnTo>
                    <a:pt x="482091" y="971169"/>
                  </a:lnTo>
                  <a:lnTo>
                    <a:pt x="461771" y="980821"/>
                  </a:lnTo>
                  <a:lnTo>
                    <a:pt x="477009" y="980821"/>
                  </a:lnTo>
                  <a:lnTo>
                    <a:pt x="486409" y="976376"/>
                  </a:lnTo>
                  <a:lnTo>
                    <a:pt x="465893" y="933115"/>
                  </a:lnTo>
                  <a:close/>
                </a:path>
                <a:path w="495935" h="1005205">
                  <a:moveTo>
                    <a:pt x="23367" y="0"/>
                  </a:moveTo>
                  <a:lnTo>
                    <a:pt x="0" y="11175"/>
                  </a:lnTo>
                  <a:lnTo>
                    <a:pt x="442487" y="944088"/>
                  </a:lnTo>
                  <a:lnTo>
                    <a:pt x="463692" y="958588"/>
                  </a:lnTo>
                  <a:lnTo>
                    <a:pt x="465893" y="933115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14902" y="782280"/>
            <a:ext cx="3754754" cy="704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0" dirty="0"/>
              <a:t>Captada</a:t>
            </a:r>
            <a:r>
              <a:rPr sz="1800" spc="-80" dirty="0"/>
              <a:t> </a:t>
            </a:r>
            <a:r>
              <a:rPr sz="1800" spc="-10" dirty="0"/>
              <a:t>desde</a:t>
            </a:r>
            <a:r>
              <a:rPr sz="1800" spc="-70" dirty="0"/>
              <a:t> </a:t>
            </a:r>
            <a:r>
              <a:rPr sz="1800" spc="-10" dirty="0"/>
              <a:t>satélite</a:t>
            </a:r>
            <a:r>
              <a:rPr sz="1800" spc="-50" dirty="0"/>
              <a:t> </a:t>
            </a:r>
            <a:r>
              <a:rPr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(IRt)</a:t>
            </a:r>
            <a:endParaRPr sz="1800">
              <a:latin typeface="Constantia"/>
              <a:cs typeface="Constantia"/>
            </a:endParaRPr>
          </a:p>
          <a:p>
            <a:pPr marL="1517015">
              <a:lnSpc>
                <a:spcPct val="100000"/>
              </a:lnSpc>
              <a:spcBef>
                <a:spcPts val="450"/>
              </a:spcBef>
            </a:pPr>
            <a:r>
              <a:rPr sz="1600" dirty="0"/>
              <a:t>Baja</a:t>
            </a:r>
            <a:r>
              <a:rPr sz="1600" spc="-100" dirty="0"/>
              <a:t> </a:t>
            </a:r>
            <a:r>
              <a:rPr sz="1600" spc="-10" dirty="0"/>
              <a:t>disponibilidad</a:t>
            </a:r>
            <a:r>
              <a:rPr sz="1600" spc="-30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spc="-25" dirty="0"/>
              <a:t>Hs</a:t>
            </a:r>
            <a:endParaRPr sz="16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4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3829811" y="4872253"/>
            <a:ext cx="2286000" cy="1477010"/>
            <a:chOff x="3829811" y="4872253"/>
            <a:chExt cx="2286000" cy="1477010"/>
          </a:xfrm>
        </p:grpSpPr>
        <p:sp>
          <p:nvSpPr>
            <p:cNvPr id="12" name="object 12"/>
            <p:cNvSpPr/>
            <p:nvPr/>
          </p:nvSpPr>
          <p:spPr>
            <a:xfrm>
              <a:off x="3842511" y="5460110"/>
              <a:ext cx="2245360" cy="264160"/>
            </a:xfrm>
            <a:custGeom>
              <a:avLst/>
              <a:gdLst/>
              <a:ahLst/>
              <a:cxnLst/>
              <a:rect l="l" t="t" r="r" b="b"/>
              <a:pathLst>
                <a:path w="2245360" h="264160">
                  <a:moveTo>
                    <a:pt x="2238883" y="0"/>
                  </a:moveTo>
                  <a:lnTo>
                    <a:pt x="0" y="195821"/>
                  </a:lnTo>
                  <a:lnTo>
                    <a:pt x="5968" y="263817"/>
                  </a:lnTo>
                  <a:lnTo>
                    <a:pt x="2244852" y="67944"/>
                  </a:lnTo>
                  <a:lnTo>
                    <a:pt x="2238883" y="0"/>
                  </a:lnTo>
                  <a:close/>
                </a:path>
              </a:pathLst>
            </a:custGeom>
            <a:solidFill>
              <a:srgbClr val="AAB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2511" y="5460110"/>
              <a:ext cx="2245360" cy="264160"/>
            </a:xfrm>
            <a:custGeom>
              <a:avLst/>
              <a:gdLst/>
              <a:ahLst/>
              <a:cxnLst/>
              <a:rect l="l" t="t" r="r" b="b"/>
              <a:pathLst>
                <a:path w="2245360" h="264160">
                  <a:moveTo>
                    <a:pt x="0" y="195821"/>
                  </a:moveTo>
                  <a:lnTo>
                    <a:pt x="2238883" y="0"/>
                  </a:lnTo>
                  <a:lnTo>
                    <a:pt x="2244852" y="67944"/>
                  </a:lnTo>
                  <a:lnTo>
                    <a:pt x="5968" y="263817"/>
                  </a:lnTo>
                  <a:lnTo>
                    <a:pt x="0" y="19582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7273" y="5007101"/>
              <a:ext cx="325120" cy="477520"/>
            </a:xfrm>
            <a:custGeom>
              <a:avLst/>
              <a:gdLst/>
              <a:ahLst/>
              <a:cxnLst/>
              <a:rect l="l" t="t" r="r" b="b"/>
              <a:pathLst>
                <a:path w="325120" h="477520">
                  <a:moveTo>
                    <a:pt x="243459" y="0"/>
                  </a:moveTo>
                  <a:lnTo>
                    <a:pt x="81152" y="0"/>
                  </a:lnTo>
                  <a:lnTo>
                    <a:pt x="81152" y="314706"/>
                  </a:lnTo>
                  <a:lnTo>
                    <a:pt x="0" y="314706"/>
                  </a:lnTo>
                  <a:lnTo>
                    <a:pt x="162305" y="477012"/>
                  </a:lnTo>
                  <a:lnTo>
                    <a:pt x="324612" y="314706"/>
                  </a:lnTo>
                  <a:lnTo>
                    <a:pt x="243459" y="314706"/>
                  </a:lnTo>
                  <a:lnTo>
                    <a:pt x="243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7273" y="5007101"/>
              <a:ext cx="325120" cy="477520"/>
            </a:xfrm>
            <a:custGeom>
              <a:avLst/>
              <a:gdLst/>
              <a:ahLst/>
              <a:cxnLst/>
              <a:rect l="l" t="t" r="r" b="b"/>
              <a:pathLst>
                <a:path w="325120" h="477520">
                  <a:moveTo>
                    <a:pt x="0" y="314706"/>
                  </a:moveTo>
                  <a:lnTo>
                    <a:pt x="81152" y="314706"/>
                  </a:lnTo>
                  <a:lnTo>
                    <a:pt x="81152" y="0"/>
                  </a:lnTo>
                  <a:lnTo>
                    <a:pt x="243459" y="0"/>
                  </a:lnTo>
                  <a:lnTo>
                    <a:pt x="243459" y="314706"/>
                  </a:lnTo>
                  <a:lnTo>
                    <a:pt x="324612" y="314706"/>
                  </a:lnTo>
                  <a:lnTo>
                    <a:pt x="162305" y="477012"/>
                  </a:lnTo>
                  <a:lnTo>
                    <a:pt x="0" y="3147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0723" y="4872253"/>
              <a:ext cx="1085075" cy="684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631" y="4898135"/>
              <a:ext cx="982980" cy="5821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00877" y="5717286"/>
              <a:ext cx="341630" cy="445134"/>
            </a:xfrm>
            <a:custGeom>
              <a:avLst/>
              <a:gdLst/>
              <a:ahLst/>
              <a:cxnLst/>
              <a:rect l="l" t="t" r="r" b="b"/>
              <a:pathLst>
                <a:path w="341629" h="445135">
                  <a:moveTo>
                    <a:pt x="170687" y="0"/>
                  </a:moveTo>
                  <a:lnTo>
                    <a:pt x="0" y="170687"/>
                  </a:lnTo>
                  <a:lnTo>
                    <a:pt x="85344" y="170687"/>
                  </a:lnTo>
                  <a:lnTo>
                    <a:pt x="85344" y="445007"/>
                  </a:lnTo>
                  <a:lnTo>
                    <a:pt x="256032" y="445007"/>
                  </a:lnTo>
                  <a:lnTo>
                    <a:pt x="256032" y="170687"/>
                  </a:lnTo>
                  <a:lnTo>
                    <a:pt x="341375" y="170687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00877" y="5717286"/>
              <a:ext cx="341630" cy="445134"/>
            </a:xfrm>
            <a:custGeom>
              <a:avLst/>
              <a:gdLst/>
              <a:ahLst/>
              <a:cxnLst/>
              <a:rect l="l" t="t" r="r" b="b"/>
              <a:pathLst>
                <a:path w="341629" h="445135">
                  <a:moveTo>
                    <a:pt x="0" y="170687"/>
                  </a:moveTo>
                  <a:lnTo>
                    <a:pt x="170687" y="0"/>
                  </a:lnTo>
                  <a:lnTo>
                    <a:pt x="341375" y="170687"/>
                  </a:lnTo>
                  <a:lnTo>
                    <a:pt x="256032" y="170687"/>
                  </a:lnTo>
                  <a:lnTo>
                    <a:pt x="256032" y="445007"/>
                  </a:lnTo>
                  <a:lnTo>
                    <a:pt x="85344" y="445007"/>
                  </a:lnTo>
                  <a:lnTo>
                    <a:pt x="85344" y="170687"/>
                  </a:lnTo>
                  <a:lnTo>
                    <a:pt x="0" y="17068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435" y="5690616"/>
              <a:ext cx="1074419" cy="6583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5343" y="5716523"/>
              <a:ext cx="972312" cy="5562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725929" y="5448401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onstantia"/>
                <a:cs typeface="Constantia"/>
              </a:rPr>
              <a:t>Productividad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86505" y="4929378"/>
            <a:ext cx="215265" cy="1358265"/>
          </a:xfrm>
          <a:custGeom>
            <a:avLst/>
            <a:gdLst/>
            <a:ahLst/>
            <a:cxnLst/>
            <a:rect l="l" t="t" r="r" b="b"/>
            <a:pathLst>
              <a:path w="215264" h="1358264">
                <a:moveTo>
                  <a:pt x="214884" y="1357884"/>
                </a:moveTo>
                <a:lnTo>
                  <a:pt x="173075" y="1356477"/>
                </a:lnTo>
                <a:lnTo>
                  <a:pt x="138922" y="1352640"/>
                </a:lnTo>
                <a:lnTo>
                  <a:pt x="115889" y="1346948"/>
                </a:lnTo>
                <a:lnTo>
                  <a:pt x="107442" y="1339977"/>
                </a:lnTo>
                <a:lnTo>
                  <a:pt x="107442" y="696849"/>
                </a:lnTo>
                <a:lnTo>
                  <a:pt x="98994" y="689877"/>
                </a:lnTo>
                <a:lnTo>
                  <a:pt x="75961" y="684185"/>
                </a:lnTo>
                <a:lnTo>
                  <a:pt x="41808" y="680348"/>
                </a:lnTo>
                <a:lnTo>
                  <a:pt x="0" y="678942"/>
                </a:lnTo>
                <a:lnTo>
                  <a:pt x="41808" y="677535"/>
                </a:lnTo>
                <a:lnTo>
                  <a:pt x="75961" y="673698"/>
                </a:lnTo>
                <a:lnTo>
                  <a:pt x="98994" y="668006"/>
                </a:lnTo>
                <a:lnTo>
                  <a:pt x="107442" y="661035"/>
                </a:lnTo>
                <a:lnTo>
                  <a:pt x="107442" y="17907"/>
                </a:lnTo>
                <a:lnTo>
                  <a:pt x="115889" y="10929"/>
                </a:lnTo>
                <a:lnTo>
                  <a:pt x="138922" y="5238"/>
                </a:lnTo>
                <a:lnTo>
                  <a:pt x="173075" y="1404"/>
                </a:lnTo>
                <a:lnTo>
                  <a:pt x="21488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151"/>
            <a:ext cx="1441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10" dirty="0">
                <a:latin typeface="Constantia"/>
                <a:cs typeface="Constantia"/>
              </a:rPr>
              <a:t>Microondas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4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473709"/>
            <a:ext cx="807910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nstantia"/>
                <a:cs typeface="Constantia"/>
              </a:rPr>
              <a:t>Operan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λ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entre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0.5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75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cm.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atmósfera</a:t>
            </a:r>
            <a:r>
              <a:rPr sz="2000" u="sng" spc="-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transparente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estas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longitudes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onda.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Están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asociadas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poca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energía,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sistemas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pasivos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general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brindan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baja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resolución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(varios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km).</a:t>
            </a:r>
            <a:endParaRPr sz="20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10" dirty="0"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sistemas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activos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emiten</a:t>
            </a:r>
            <a:r>
              <a:rPr sz="2000" spc="2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pulsos</a:t>
            </a:r>
            <a:r>
              <a:rPr sz="2000" spc="1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con</a:t>
            </a:r>
            <a:r>
              <a:rPr sz="2000" spc="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frecuencia</a:t>
            </a:r>
            <a:r>
              <a:rPr sz="2000" spc="5" dirty="0">
                <a:latin typeface="Constantia"/>
                <a:cs typeface="Constantia"/>
              </a:rPr>
              <a:t>  </a:t>
            </a:r>
            <a:r>
              <a:rPr sz="2000" spc="-50" dirty="0">
                <a:latin typeface="Constantia"/>
                <a:cs typeface="Constantia"/>
              </a:rPr>
              <a:t>y </a:t>
            </a:r>
            <a:r>
              <a:rPr sz="2000" dirty="0">
                <a:latin typeface="Constantia"/>
                <a:cs typeface="Constantia"/>
              </a:rPr>
              <a:t>duración</a:t>
            </a:r>
            <a:r>
              <a:rPr sz="2000" spc="1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muy  precisa</a:t>
            </a:r>
            <a:r>
              <a:rPr sz="2000" spc="1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y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captan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la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energía 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retro-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dispersada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30" dirty="0">
                <a:latin typeface="Constantia"/>
                <a:cs typeface="Constantia"/>
              </a:rPr>
              <a:t>  </a:t>
            </a:r>
            <a:r>
              <a:rPr sz="2000" spc="-10" dirty="0">
                <a:latin typeface="Constantia"/>
                <a:cs typeface="Constantia"/>
              </a:rPr>
              <a:t>Permiten monitorear</a:t>
            </a:r>
            <a:r>
              <a:rPr sz="2000" spc="-1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noche.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Resoluciones: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centímetros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30-</a:t>
            </a:r>
            <a:r>
              <a:rPr sz="2000" spc="-20" dirty="0">
                <a:latin typeface="Constantia"/>
                <a:cs typeface="Constantia"/>
              </a:rPr>
              <a:t>90m.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2495" y="2881883"/>
            <a:ext cx="5179060" cy="3369945"/>
            <a:chOff x="1682495" y="2881883"/>
            <a:chExt cx="5179060" cy="3369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3" y="2884931"/>
              <a:ext cx="5172455" cy="3363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84019" y="2883407"/>
              <a:ext cx="5175885" cy="3366770"/>
            </a:xfrm>
            <a:custGeom>
              <a:avLst/>
              <a:gdLst/>
              <a:ahLst/>
              <a:cxnLst/>
              <a:rect l="l" t="t" r="r" b="b"/>
              <a:pathLst>
                <a:path w="5175884" h="3366770">
                  <a:moveTo>
                    <a:pt x="0" y="3366516"/>
                  </a:moveTo>
                  <a:lnTo>
                    <a:pt x="5175504" y="3366516"/>
                  </a:lnTo>
                  <a:lnTo>
                    <a:pt x="5175504" y="0"/>
                  </a:lnTo>
                  <a:lnTo>
                    <a:pt x="0" y="0"/>
                  </a:lnTo>
                  <a:lnTo>
                    <a:pt x="0" y="3366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46652" y="6252464"/>
            <a:ext cx="2931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tantia"/>
                <a:cs typeface="Constantia"/>
              </a:rPr>
              <a:t>Fuente: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Marchionni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y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Cavayas,</a:t>
            </a:r>
            <a:r>
              <a:rPr sz="1500" spc="-35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2014</a:t>
            </a:r>
            <a:endParaRPr sz="1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08736"/>
            <a:ext cx="85312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5435">
              <a:lnSpc>
                <a:spcPct val="100000"/>
              </a:lnSpc>
              <a:spcBef>
                <a:spcPts val="105"/>
              </a:spcBef>
            </a:pPr>
            <a:r>
              <a:rPr dirty="0"/>
              <a:t>Cada</a:t>
            </a:r>
            <a:r>
              <a:rPr spc="-90" dirty="0"/>
              <a:t> </a:t>
            </a:r>
            <a:r>
              <a:rPr spc="-10" dirty="0"/>
              <a:t>píxel</a:t>
            </a:r>
            <a:r>
              <a:rPr spc="-55" dirty="0"/>
              <a:t> </a:t>
            </a:r>
            <a:r>
              <a:rPr dirty="0"/>
              <a:t>en</a:t>
            </a:r>
            <a:r>
              <a:rPr spc="-45" dirty="0"/>
              <a:t> </a:t>
            </a:r>
            <a:r>
              <a:rPr dirty="0"/>
              <a:t>la</a:t>
            </a:r>
            <a:r>
              <a:rPr spc="-60" dirty="0"/>
              <a:t> </a:t>
            </a:r>
            <a:r>
              <a:rPr spc="-10" dirty="0"/>
              <a:t>imagen</a:t>
            </a:r>
            <a:r>
              <a:rPr spc="-105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radar</a:t>
            </a:r>
            <a:r>
              <a:rPr spc="-114" dirty="0"/>
              <a:t> </a:t>
            </a:r>
            <a:r>
              <a:rPr spc="-10" dirty="0"/>
              <a:t>representa</a:t>
            </a:r>
            <a:r>
              <a:rPr spc="-75" dirty="0"/>
              <a:t> </a:t>
            </a:r>
            <a:r>
              <a:rPr dirty="0"/>
              <a:t>la</a:t>
            </a:r>
            <a:r>
              <a:rPr spc="-70" dirty="0"/>
              <a:t> </a:t>
            </a:r>
            <a:r>
              <a:rPr spc="-10" dirty="0"/>
              <a:t>intensidad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dirty="0"/>
              <a:t>la</a:t>
            </a:r>
            <a:r>
              <a:rPr spc="-95" dirty="0"/>
              <a:t> </a:t>
            </a:r>
            <a:r>
              <a:rPr spc="-10" dirty="0"/>
              <a:t>radiación retrodispersada,</a:t>
            </a:r>
            <a:r>
              <a:rPr spc="-75" dirty="0"/>
              <a:t> </a:t>
            </a:r>
            <a:r>
              <a:rPr spc="-10" dirty="0"/>
              <a:t>dependiente</a:t>
            </a:r>
            <a:r>
              <a:rPr spc="-70" dirty="0"/>
              <a:t> </a:t>
            </a:r>
            <a:r>
              <a:rPr dirty="0"/>
              <a:t>del</a:t>
            </a:r>
            <a:r>
              <a:rPr spc="-30" dirty="0"/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coeficiente</a:t>
            </a:r>
            <a:r>
              <a:rPr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de</a:t>
            </a:r>
            <a:r>
              <a:rPr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</a:rPr>
              <a:t>retro-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dispersón</a:t>
            </a:r>
            <a:r>
              <a:rPr spc="-10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esa</a:t>
            </a:r>
            <a:r>
              <a:rPr spc="-80" dirty="0"/>
              <a:t> </a:t>
            </a:r>
            <a:r>
              <a:rPr spc="-10" dirty="0"/>
              <a:t>área. Ese</a:t>
            </a:r>
            <a:r>
              <a:rPr spc="-110" dirty="0"/>
              <a:t> </a:t>
            </a:r>
            <a:r>
              <a:rPr spc="-10" dirty="0"/>
              <a:t>coeficiente</a:t>
            </a:r>
            <a:r>
              <a:rPr spc="-110" dirty="0"/>
              <a:t> </a:t>
            </a:r>
            <a:r>
              <a:rPr spc="-10" dirty="0"/>
              <a:t>depende</a:t>
            </a:r>
            <a:r>
              <a:rPr spc="-100" dirty="0"/>
              <a:t> </a:t>
            </a:r>
            <a:r>
              <a:rPr spc="-10" dirty="0"/>
              <a:t>de</a:t>
            </a:r>
            <a:r>
              <a:rPr spc="-105" dirty="0"/>
              <a:t> </a:t>
            </a:r>
            <a:r>
              <a:rPr dirty="0"/>
              <a:t>varios</a:t>
            </a:r>
            <a:r>
              <a:rPr spc="-70" dirty="0"/>
              <a:t> </a:t>
            </a:r>
            <a:r>
              <a:rPr spc="-10" dirty="0"/>
              <a:t>factores:</a:t>
            </a:r>
          </a:p>
          <a:p>
            <a:pPr marL="12700" marR="5080">
              <a:lnSpc>
                <a:spcPct val="100000"/>
              </a:lnSpc>
            </a:pPr>
            <a:r>
              <a:rPr spc="-20" dirty="0"/>
              <a:t>-</a:t>
            </a:r>
            <a:r>
              <a:rPr b="1" spc="-10" dirty="0">
                <a:latin typeface="Constantia"/>
                <a:cs typeface="Constantia"/>
              </a:rPr>
              <a:t>rugosidad</a:t>
            </a:r>
            <a:r>
              <a:rPr b="1" spc="-75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y</a:t>
            </a:r>
            <a:r>
              <a:rPr b="1" spc="-45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morfología</a:t>
            </a:r>
            <a:r>
              <a:rPr b="1" spc="-9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del</a:t>
            </a:r>
            <a:r>
              <a:rPr b="1" spc="-40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terreno</a:t>
            </a:r>
            <a:r>
              <a:rPr b="1" spc="-45" dirty="0">
                <a:latin typeface="Constantia"/>
                <a:cs typeface="Constantia"/>
              </a:rPr>
              <a:t> </a:t>
            </a:r>
            <a:r>
              <a:rPr spc="-10" dirty="0"/>
              <a:t>(pendiente</a:t>
            </a:r>
            <a:r>
              <a:rPr spc="-110" dirty="0"/>
              <a:t> </a:t>
            </a:r>
            <a:r>
              <a:rPr dirty="0"/>
              <a:t>y</a:t>
            </a:r>
            <a:r>
              <a:rPr spc="-110" dirty="0"/>
              <a:t> </a:t>
            </a:r>
            <a:r>
              <a:rPr spc="-10" dirty="0"/>
              <a:t>orientación</a:t>
            </a:r>
            <a:r>
              <a:rPr spc="-105" dirty="0"/>
              <a:t> </a:t>
            </a:r>
            <a:r>
              <a:rPr dirty="0"/>
              <a:t>del</a:t>
            </a:r>
            <a:r>
              <a:rPr spc="-35" dirty="0"/>
              <a:t> </a:t>
            </a:r>
            <a:r>
              <a:rPr dirty="0"/>
              <a:t>ángulo</a:t>
            </a:r>
            <a:r>
              <a:rPr spc="-120" dirty="0"/>
              <a:t> </a:t>
            </a:r>
            <a:r>
              <a:rPr spc="-25" dirty="0"/>
              <a:t>de </a:t>
            </a:r>
            <a:r>
              <a:rPr spc="-10" dirty="0"/>
              <a:t>incidencia</a:t>
            </a:r>
            <a:r>
              <a:rPr spc="-90" dirty="0"/>
              <a:t> </a:t>
            </a:r>
            <a:r>
              <a:rPr dirty="0"/>
              <a:t>del</a:t>
            </a:r>
            <a:r>
              <a:rPr spc="25" dirty="0"/>
              <a:t> </a:t>
            </a:r>
            <a:r>
              <a:rPr spc="-20" dirty="0"/>
              <a:t>haz)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4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2333370"/>
            <a:ext cx="850201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813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tantia"/>
                <a:cs typeface="Constantia"/>
              </a:rPr>
              <a:t>Incide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señal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retorno.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rugosidad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depende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λ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altura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dirty="0">
                <a:latin typeface="Constantia"/>
                <a:cs typeface="Constantia"/>
              </a:rPr>
              <a:t>cubierta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(h).</a:t>
            </a:r>
            <a:endParaRPr sz="20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base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tiempo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reciben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ecos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puede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calcular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geometría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del </a:t>
            </a:r>
            <a:r>
              <a:rPr sz="2000" spc="-10" dirty="0">
                <a:latin typeface="Constantia"/>
                <a:cs typeface="Constantia"/>
              </a:rPr>
              <a:t>terreno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(relieve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estructura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vegetación).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020311"/>
            <a:ext cx="8266176" cy="22280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34609" y="6279591"/>
            <a:ext cx="2265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Fuente: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Masuelli,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2010.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4355083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Oscuras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2647" y="4374007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tantia"/>
                <a:cs typeface="Constantia"/>
              </a:rPr>
              <a:t>Claras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38883"/>
            <a:ext cx="5038344" cy="41208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Según</a:t>
            </a:r>
            <a:r>
              <a:rPr spc="-75" dirty="0"/>
              <a:t> </a:t>
            </a:r>
            <a:r>
              <a:rPr dirty="0"/>
              <a:t>la</a:t>
            </a:r>
            <a:r>
              <a:rPr spc="-60" dirty="0"/>
              <a:t> </a:t>
            </a:r>
            <a:r>
              <a:rPr dirty="0"/>
              <a:t>longitud</a:t>
            </a:r>
            <a:r>
              <a:rPr spc="-100" dirty="0"/>
              <a:t> </a:t>
            </a:r>
            <a:r>
              <a:rPr spc="-10" dirty="0"/>
              <a:t>de</a:t>
            </a:r>
            <a:r>
              <a:rPr spc="-114" dirty="0"/>
              <a:t> </a:t>
            </a:r>
            <a:r>
              <a:rPr spc="-10" dirty="0"/>
              <a:t>onda</a:t>
            </a:r>
            <a:r>
              <a:rPr spc="-114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la</a:t>
            </a:r>
            <a:r>
              <a:rPr spc="-114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trabajen,</a:t>
            </a:r>
            <a:r>
              <a:rPr spc="-25" dirty="0"/>
              <a:t> </a:t>
            </a:r>
            <a:r>
              <a:rPr dirty="0"/>
              <a:t>los</a:t>
            </a:r>
            <a:r>
              <a:rPr spc="-90" dirty="0"/>
              <a:t> </a:t>
            </a:r>
            <a:r>
              <a:rPr spc="-10" dirty="0"/>
              <a:t>radares</a:t>
            </a:r>
            <a:r>
              <a:rPr spc="-90" dirty="0"/>
              <a:t> </a:t>
            </a:r>
            <a:r>
              <a:rPr dirty="0"/>
              <a:t>pueden</a:t>
            </a:r>
            <a:r>
              <a:rPr spc="-75" dirty="0"/>
              <a:t> </a:t>
            </a:r>
            <a:r>
              <a:rPr spc="-20" dirty="0"/>
              <a:t>penetrar</a:t>
            </a:r>
            <a:r>
              <a:rPr spc="-120" dirty="0"/>
              <a:t> </a:t>
            </a:r>
            <a:r>
              <a:rPr dirty="0"/>
              <a:t>en</a:t>
            </a:r>
            <a:r>
              <a:rPr spc="-50" dirty="0"/>
              <a:t> </a:t>
            </a:r>
            <a:r>
              <a:rPr spc="-25" dirty="0"/>
              <a:t>la</a:t>
            </a:r>
          </a:p>
          <a:p>
            <a:pPr marL="12700">
              <a:lnSpc>
                <a:spcPct val="100000"/>
              </a:lnSpc>
            </a:pPr>
            <a:r>
              <a:rPr dirty="0"/>
              <a:t>superficie</a:t>
            </a:r>
            <a:r>
              <a:rPr spc="-15" dirty="0"/>
              <a:t> </a:t>
            </a:r>
            <a:r>
              <a:rPr spc="-20" dirty="0"/>
              <a:t>(vegetación</a:t>
            </a:r>
            <a:r>
              <a:rPr spc="-120" dirty="0"/>
              <a:t> </a:t>
            </a:r>
            <a:r>
              <a:rPr dirty="0"/>
              <a:t>y</a:t>
            </a:r>
            <a:r>
              <a:rPr spc="-55" dirty="0"/>
              <a:t> </a:t>
            </a:r>
            <a:r>
              <a:rPr spc="-10" dirty="0"/>
              <a:t>suelo).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4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651628" y="5947664"/>
            <a:ext cx="20313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tantia"/>
                <a:cs typeface="Constantia"/>
              </a:rPr>
              <a:t>Fuente: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SARMAP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(2008)</a:t>
            </a:r>
            <a:endParaRPr sz="1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35709"/>
            <a:ext cx="846201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onstantia"/>
                <a:cs typeface="Constantia"/>
              </a:rPr>
              <a:t>-</a:t>
            </a:r>
            <a:r>
              <a:rPr sz="2000" b="1" spc="-10" dirty="0">
                <a:latin typeface="Constantia"/>
                <a:cs typeface="Constantia"/>
              </a:rPr>
              <a:t>ángulo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de</a:t>
            </a:r>
            <a:r>
              <a:rPr sz="2000" b="1" spc="-3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incidencia</a:t>
            </a:r>
            <a:r>
              <a:rPr sz="2000" b="1" spc="-8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del</a:t>
            </a:r>
            <a:r>
              <a:rPr sz="2000" b="1" spc="20" dirty="0">
                <a:latin typeface="Constantia"/>
                <a:cs typeface="Constantia"/>
              </a:rPr>
              <a:t> </a:t>
            </a:r>
            <a:r>
              <a:rPr sz="2000" b="1" spc="-25" dirty="0">
                <a:latin typeface="Constantia"/>
                <a:cs typeface="Constantia"/>
              </a:rPr>
              <a:t>haz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3439160" algn="l"/>
              </a:tabLst>
            </a:pP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mayor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ángulo,</a:t>
            </a:r>
            <a:r>
              <a:rPr sz="2000" spc="4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general,</a:t>
            </a:r>
            <a:r>
              <a:rPr sz="2000" dirty="0">
                <a:latin typeface="Constantia"/>
                <a:cs typeface="Constantia"/>
              </a:rPr>
              <a:t>	se</a:t>
            </a:r>
            <a:r>
              <a:rPr sz="2000" spc="3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corresponde</a:t>
            </a:r>
            <a:r>
              <a:rPr sz="2000" spc="4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menor</a:t>
            </a:r>
            <a:r>
              <a:rPr sz="2000" spc="3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pulso</a:t>
            </a:r>
            <a:r>
              <a:rPr sz="2000" spc="40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retorno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nstantia"/>
                <a:cs typeface="Constantia"/>
              </a:rPr>
              <a:t>(menor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rugosidad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dispersión)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mayor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penetración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vegetación.</a:t>
            </a:r>
            <a:endParaRPr sz="20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spc="-20" dirty="0">
                <a:latin typeface="Constantia"/>
                <a:cs typeface="Constantia"/>
              </a:rPr>
              <a:t>-</a:t>
            </a:r>
            <a:r>
              <a:rPr sz="2000" b="1" spc="-10" dirty="0">
                <a:latin typeface="Constantia"/>
                <a:cs typeface="Constantia"/>
              </a:rPr>
              <a:t>características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eléctricas</a:t>
            </a:r>
            <a:r>
              <a:rPr sz="2000" b="1" spc="-9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de</a:t>
            </a:r>
            <a:r>
              <a:rPr sz="2000" b="1" spc="-6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los</a:t>
            </a:r>
            <a:r>
              <a:rPr sz="2000" b="1" spc="-10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objetos</a:t>
            </a:r>
            <a:endParaRPr sz="20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50" dirty="0"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constante</a:t>
            </a:r>
            <a:r>
              <a:rPr sz="2000" u="sng" spc="2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dieléctrica</a:t>
            </a:r>
            <a:r>
              <a:rPr sz="2000" spc="2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2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2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objeto</a:t>
            </a:r>
            <a:r>
              <a:rPr sz="2000" spc="254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refiere</a:t>
            </a:r>
            <a:r>
              <a:rPr sz="2000" spc="254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2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54" dirty="0">
                <a:latin typeface="Constantia"/>
                <a:cs typeface="Constantia"/>
              </a:rPr>
              <a:t> 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conductividad</a:t>
            </a:r>
            <a:r>
              <a:rPr sz="2000" u="sng" spc="2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 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reflectividad</a:t>
            </a:r>
            <a:r>
              <a:rPr sz="2000" spc="-1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12700" marR="7620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Materiales</a:t>
            </a:r>
            <a:r>
              <a:rPr sz="2000" spc="20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secos</a:t>
            </a:r>
            <a:r>
              <a:rPr sz="2000" spc="1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tienen</a:t>
            </a:r>
            <a:r>
              <a:rPr sz="2000" spc="1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baja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constante</a:t>
            </a:r>
            <a:r>
              <a:rPr sz="2000" spc="1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dieléctrica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microondas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(3-</a:t>
            </a:r>
            <a:r>
              <a:rPr sz="2000" dirty="0">
                <a:latin typeface="Constantia"/>
                <a:cs typeface="Constantia"/>
              </a:rPr>
              <a:t>8)</a:t>
            </a:r>
            <a:r>
              <a:rPr sz="2000" spc="2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con </a:t>
            </a:r>
            <a:r>
              <a:rPr sz="2000" dirty="0">
                <a:latin typeface="Constantia"/>
                <a:cs typeface="Constantia"/>
              </a:rPr>
              <a:t>respecto al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agua (80).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objetos muy húmedos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aparecerán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 tonos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claros, </a:t>
            </a:r>
            <a:r>
              <a:rPr sz="2000" spc="-25" dirty="0">
                <a:latin typeface="Constantia"/>
                <a:cs typeface="Constantia"/>
              </a:rPr>
              <a:t>excepto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cuerpos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agua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olas.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Brindan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información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del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contenido</a:t>
            </a:r>
            <a:r>
              <a:rPr sz="2000" u="sng" spc="-1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</a:t>
            </a:r>
            <a:r>
              <a:rPr sz="2000" u="sng" spc="-10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agua</a:t>
            </a:r>
            <a:r>
              <a:rPr sz="2000" spc="-1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4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141" y="5505703"/>
            <a:ext cx="495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Más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sobre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DEM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de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alta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resolución: </a:t>
            </a:r>
            <a:r>
              <a:rPr sz="1800" spc="-25" dirty="0">
                <a:latin typeface="Constantia"/>
                <a:cs typeface="Constantia"/>
                <a:hlinkClick r:id="rId2"/>
              </a:rPr>
              <a:t>http://www.intelligence-</a:t>
            </a:r>
            <a:r>
              <a:rPr sz="1800" spc="-10" dirty="0">
                <a:latin typeface="Constantia"/>
                <a:cs typeface="Constantia"/>
                <a:hlinkClick r:id="rId2"/>
              </a:rPr>
              <a:t>airbusds.com/worlddem/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141" y="6054344"/>
            <a:ext cx="7329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nstantia"/>
                <a:cs typeface="Constantia"/>
                <a:hlinkClick r:id="rId3"/>
              </a:rPr>
              <a:t>http://www.intelligence-</a:t>
            </a:r>
            <a:r>
              <a:rPr sz="1800" spc="-20" dirty="0">
                <a:latin typeface="Constantia"/>
                <a:cs typeface="Constantia"/>
                <a:hlinkClick r:id="rId3"/>
              </a:rPr>
              <a:t>airbusds.com/en/5646-</a:t>
            </a:r>
            <a:r>
              <a:rPr sz="1800" spc="-10" dirty="0">
                <a:latin typeface="Constantia"/>
                <a:cs typeface="Constantia"/>
                <a:hlinkClick r:id="rId3"/>
              </a:rPr>
              <a:t>terrasar-x-</a:t>
            </a:r>
            <a:r>
              <a:rPr sz="1800" spc="-25" dirty="0">
                <a:latin typeface="Constantia"/>
                <a:cs typeface="Constantia"/>
                <a:hlinkClick r:id="rId3"/>
              </a:rPr>
              <a:t>image-</a:t>
            </a:r>
            <a:r>
              <a:rPr sz="1800" spc="-10" dirty="0">
                <a:latin typeface="Constantia"/>
                <a:cs typeface="Constantia"/>
                <a:hlinkClick r:id="rId3"/>
              </a:rPr>
              <a:t>products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41680"/>
            <a:ext cx="3963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13384" algn="l"/>
                <a:tab pos="1365885" algn="l"/>
                <a:tab pos="2326005" algn="l"/>
                <a:tab pos="2834005" algn="l"/>
                <a:tab pos="3097530" algn="l"/>
              </a:tabLst>
            </a:pPr>
            <a:r>
              <a:rPr dirty="0"/>
              <a:t>La</a:t>
            </a:r>
            <a:r>
              <a:rPr spc="-10" dirty="0"/>
              <a:t> </a:t>
            </a:r>
            <a:r>
              <a:rPr dirty="0"/>
              <a:t>técnica</a:t>
            </a:r>
            <a:r>
              <a:rPr spc="-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interferometría</a:t>
            </a:r>
            <a:r>
              <a:rPr spc="5" dirty="0"/>
              <a:t> </a:t>
            </a:r>
            <a:r>
              <a:rPr spc="-10" dirty="0"/>
              <a:t>(señal </a:t>
            </a:r>
            <a:r>
              <a:rPr spc="-25" dirty="0"/>
              <a:t>de</a:t>
            </a:r>
            <a:r>
              <a:rPr dirty="0"/>
              <a:t>	</a:t>
            </a:r>
            <a:r>
              <a:rPr spc="-10" dirty="0"/>
              <a:t>retorno</a:t>
            </a:r>
            <a:r>
              <a:rPr dirty="0"/>
              <a:t>	</a:t>
            </a:r>
            <a:r>
              <a:rPr spc="-10" dirty="0"/>
              <a:t>medida</a:t>
            </a:r>
            <a:r>
              <a:rPr dirty="0"/>
              <a:t>	</a:t>
            </a:r>
            <a:r>
              <a:rPr spc="-25" dirty="0"/>
              <a:t>por</a:t>
            </a:r>
            <a:r>
              <a:rPr dirty="0"/>
              <a:t>	</a:t>
            </a:r>
            <a:r>
              <a:rPr spc="-50" dirty="0"/>
              <a:t>2</a:t>
            </a:r>
            <a:r>
              <a:rPr dirty="0"/>
              <a:t>	</a:t>
            </a:r>
            <a:r>
              <a:rPr spc="-10" dirty="0"/>
              <a:t>antenas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24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351280"/>
            <a:ext cx="3963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423670" algn="l"/>
                <a:tab pos="1887220" algn="l"/>
                <a:tab pos="2317115" algn="l"/>
                <a:tab pos="3041015" algn="l"/>
                <a:tab pos="3756025" algn="l"/>
              </a:tabLst>
            </a:pPr>
            <a:r>
              <a:rPr sz="2000" spc="-10" dirty="0">
                <a:latin typeface="Constantia"/>
                <a:cs typeface="Constantia"/>
              </a:rPr>
              <a:t>separadas)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es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la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base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0" dirty="0">
                <a:latin typeface="Constantia"/>
                <a:cs typeface="Constantia"/>
              </a:rPr>
              <a:t>para</a:t>
            </a:r>
            <a:r>
              <a:rPr sz="2000" dirty="0">
                <a:latin typeface="Constantia"/>
                <a:cs typeface="Constantia"/>
              </a:rPr>
              <a:t>	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spc="-10" dirty="0">
                <a:latin typeface="Constantia"/>
                <a:cs typeface="Constantia"/>
              </a:rPr>
              <a:t>obtención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DEM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(ej.: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SRTM)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808" y="2133600"/>
            <a:ext cx="1978152" cy="2743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4898897"/>
            <a:ext cx="2099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nstantia"/>
                <a:cs typeface="Constantia"/>
              </a:rPr>
              <a:t>Ejemplo</a:t>
            </a:r>
            <a:r>
              <a:rPr sz="1400" spc="-65" dirty="0">
                <a:latin typeface="Constantia"/>
                <a:cs typeface="Constantia"/>
              </a:rPr>
              <a:t> </a:t>
            </a:r>
            <a:r>
              <a:rPr sz="1400" dirty="0">
                <a:latin typeface="Constantia"/>
                <a:cs typeface="Constantia"/>
              </a:rPr>
              <a:t>de</a:t>
            </a:r>
            <a:r>
              <a:rPr sz="1400" spc="-30" dirty="0">
                <a:latin typeface="Constantia"/>
                <a:cs typeface="Constantia"/>
              </a:rPr>
              <a:t> </a:t>
            </a:r>
            <a:r>
              <a:rPr sz="1400" spc="-10" dirty="0">
                <a:latin typeface="Constantia"/>
                <a:cs typeface="Constantia"/>
              </a:rPr>
              <a:t>interferometría</a:t>
            </a:r>
            <a:endParaRPr sz="140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3308" y="2958083"/>
            <a:ext cx="3019043" cy="24155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97955" y="5420969"/>
            <a:ext cx="253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tantia"/>
                <a:cs typeface="Constantia"/>
              </a:rPr>
              <a:t>DEM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spc="-30" dirty="0">
                <a:latin typeface="Constantia"/>
                <a:cs typeface="Constantia"/>
              </a:rPr>
              <a:t>TerraSAR-</a:t>
            </a:r>
            <a:r>
              <a:rPr sz="1500" dirty="0">
                <a:latin typeface="Constantia"/>
                <a:cs typeface="Constantia"/>
              </a:rPr>
              <a:t>X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(16</a:t>
            </a:r>
            <a:r>
              <a:rPr sz="1500" spc="-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m-</a:t>
            </a:r>
            <a:r>
              <a:rPr sz="1500" dirty="0">
                <a:latin typeface="Constantia"/>
                <a:cs typeface="Constantia"/>
              </a:rPr>
              <a:t>1 </a:t>
            </a:r>
            <a:r>
              <a:rPr sz="1500" spc="-50" dirty="0">
                <a:latin typeface="Constantia"/>
                <a:cs typeface="Constantia"/>
              </a:rPr>
              <a:t>m </a:t>
            </a:r>
            <a:r>
              <a:rPr sz="1500" spc="-10" dirty="0">
                <a:latin typeface="Constantia"/>
                <a:cs typeface="Constantia"/>
              </a:rPr>
              <a:t>resolución)</a:t>
            </a:r>
            <a:endParaRPr sz="15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96355" y="381000"/>
            <a:ext cx="2942844" cy="21290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97955" y="2459863"/>
            <a:ext cx="2104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onstantia"/>
                <a:cs typeface="Constantia"/>
              </a:rPr>
              <a:t>Interferometría</a:t>
            </a:r>
            <a:r>
              <a:rPr sz="1500" spc="-1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TerraSAR</a:t>
            </a:r>
            <a:endParaRPr sz="1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onstantia"/>
                <a:cs typeface="Constantia"/>
              </a:rPr>
              <a:t>Espectro</a:t>
            </a:r>
            <a:r>
              <a:rPr sz="2400" b="1" i="1" spc="-100" dirty="0">
                <a:latin typeface="Constantia"/>
                <a:cs typeface="Constantia"/>
              </a:rPr>
              <a:t> </a:t>
            </a:r>
            <a:r>
              <a:rPr sz="2400" b="1" i="1" spc="-10" dirty="0">
                <a:latin typeface="Constantia"/>
                <a:cs typeface="Constantia"/>
              </a:rPr>
              <a:t>electromagnético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70154" y="1998091"/>
            <a:ext cx="86271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nstantia"/>
                <a:cs typeface="Constantia"/>
              </a:rPr>
              <a:t>Cualquier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tipo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energía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radiante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puede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definir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λ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f. Su</a:t>
            </a:r>
            <a:r>
              <a:rPr sz="2000" i="1" spc="-2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organización </a:t>
            </a:r>
            <a:r>
              <a:rPr sz="2000" i="1" dirty="0">
                <a:latin typeface="Constantia"/>
                <a:cs typeface="Constantia"/>
              </a:rPr>
              <a:t>en</a:t>
            </a:r>
            <a:r>
              <a:rPr sz="2000" i="1" spc="-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bandas</a:t>
            </a:r>
            <a:r>
              <a:rPr sz="2000" i="1" spc="-6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de</a:t>
            </a:r>
            <a:r>
              <a:rPr sz="2000" i="1" spc="-3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comportamiento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similar,</a:t>
            </a:r>
            <a:r>
              <a:rPr sz="2000" i="1" spc="-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da</a:t>
            </a:r>
            <a:r>
              <a:rPr sz="2000" i="1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origen</a:t>
            </a:r>
            <a:r>
              <a:rPr sz="2000" i="1" spc="-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al</a:t>
            </a:r>
            <a:r>
              <a:rPr sz="2000" i="1" spc="-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espectro</a:t>
            </a:r>
            <a:r>
              <a:rPr sz="2000" i="1" spc="-40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electromagnético.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3655"/>
            <a:ext cx="9144000" cy="2914015"/>
            <a:chOff x="0" y="3343655"/>
            <a:chExt cx="9144000" cy="2914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52799"/>
              <a:ext cx="9144000" cy="2895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3348227"/>
              <a:ext cx="9143365" cy="2905125"/>
            </a:xfrm>
            <a:custGeom>
              <a:avLst/>
              <a:gdLst/>
              <a:ahLst/>
              <a:cxnLst/>
              <a:rect l="l" t="t" r="r" b="b"/>
              <a:pathLst>
                <a:path w="9143365" h="2905125">
                  <a:moveTo>
                    <a:pt x="0" y="2904744"/>
                  </a:moveTo>
                  <a:lnTo>
                    <a:pt x="9143238" y="2904744"/>
                  </a:lnTo>
                </a:path>
                <a:path w="9143365" h="2905125">
                  <a:moveTo>
                    <a:pt x="9143238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477" y="867917"/>
            <a:ext cx="292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onstantia"/>
                <a:cs typeface="Constantia"/>
              </a:rPr>
              <a:t>Considerándola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como</a:t>
            </a:r>
            <a:r>
              <a:rPr sz="1800" i="1" spc="-15" dirty="0">
                <a:latin typeface="Constantia"/>
                <a:cs typeface="Constantia"/>
              </a:rPr>
              <a:t> </a:t>
            </a:r>
            <a:r>
              <a:rPr sz="1800" i="1" spc="-10" dirty="0">
                <a:latin typeface="Constantia"/>
                <a:cs typeface="Constantia"/>
              </a:rPr>
              <a:t>ondas…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1852" y="0"/>
            <a:ext cx="7432675" cy="6753225"/>
            <a:chOff x="1101852" y="0"/>
            <a:chExt cx="7432675" cy="6753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852" y="0"/>
              <a:ext cx="7432548" cy="45598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4148274"/>
              <a:ext cx="5766816" cy="26046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960" y="4343400"/>
              <a:ext cx="5196840" cy="20345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6202"/>
            <a:ext cx="8281034" cy="28428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Constantia"/>
                <a:cs typeface="Constantia"/>
              </a:rPr>
              <a:t>INTERACCIÓN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ATMÓSFERA</a:t>
            </a:r>
            <a:endParaRPr sz="2000">
              <a:latin typeface="Constantia"/>
              <a:cs typeface="Constantia"/>
            </a:endParaRPr>
          </a:p>
          <a:p>
            <a:pPr marL="12700" marR="6350" algn="just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2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trayecto</a:t>
            </a:r>
            <a:r>
              <a:rPr sz="2000" spc="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seguido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radiación</a:t>
            </a:r>
            <a:r>
              <a:rPr sz="2000" spc="1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electromagnética,</a:t>
            </a:r>
            <a:r>
              <a:rPr sz="2000" spc="2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ésta</a:t>
            </a:r>
            <a:r>
              <a:rPr sz="2000" spc="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sufrirá</a:t>
            </a:r>
            <a:r>
              <a:rPr sz="2000" spc="15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tres </a:t>
            </a:r>
            <a:r>
              <a:rPr sz="2000" dirty="0">
                <a:latin typeface="Constantia"/>
                <a:cs typeface="Constantia"/>
              </a:rPr>
              <a:t>fenómenos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principales:</a:t>
            </a:r>
            <a:endParaRPr sz="2000">
              <a:latin typeface="Constantia"/>
              <a:cs typeface="Constantia"/>
            </a:endParaRPr>
          </a:p>
          <a:p>
            <a:pPr marL="164465" indent="-151765" algn="just">
              <a:lnSpc>
                <a:spcPct val="100000"/>
              </a:lnSpc>
              <a:buChar char="-"/>
              <a:tabLst>
                <a:tab pos="164465" algn="l"/>
              </a:tabLst>
            </a:pPr>
            <a:r>
              <a:rPr sz="2000" spc="-10" dirty="0">
                <a:latin typeface="Constantia"/>
                <a:cs typeface="Constantia"/>
              </a:rPr>
              <a:t>Absorción</a:t>
            </a:r>
            <a:endParaRPr sz="2000">
              <a:latin typeface="Constantia"/>
              <a:cs typeface="Constantia"/>
            </a:endParaRPr>
          </a:p>
          <a:p>
            <a:pPr marL="167640" indent="-154940" algn="just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sz="2000" spc="-10" dirty="0">
                <a:latin typeface="Constantia"/>
                <a:cs typeface="Constantia"/>
              </a:rPr>
              <a:t>Emisión</a:t>
            </a:r>
            <a:endParaRPr sz="2000">
              <a:latin typeface="Constantia"/>
              <a:cs typeface="Constantia"/>
            </a:endParaRPr>
          </a:p>
          <a:p>
            <a:pPr marL="167640" indent="-15494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167640" algn="l"/>
              </a:tabLst>
            </a:pPr>
            <a:r>
              <a:rPr sz="2000" spc="-10" dirty="0">
                <a:latin typeface="Constantia"/>
                <a:cs typeface="Constantia"/>
              </a:rPr>
              <a:t>Dispersión</a:t>
            </a:r>
            <a:endParaRPr sz="2000">
              <a:latin typeface="Constantia"/>
              <a:cs typeface="Constant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Sus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efectos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muestran en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una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pérdida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claridad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imagen;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reduce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contraste</a:t>
            </a:r>
            <a:r>
              <a:rPr sz="2000" spc="2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2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cantidad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total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2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radiación</a:t>
            </a:r>
            <a:r>
              <a:rPr sz="2000" spc="2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que</a:t>
            </a:r>
            <a:r>
              <a:rPr sz="2000" spc="2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llega</a:t>
            </a:r>
            <a:r>
              <a:rPr sz="2000" spc="2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sensor.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Existen </a:t>
            </a:r>
            <a:r>
              <a:rPr sz="2000" spc="-20" dirty="0">
                <a:latin typeface="Constantia"/>
                <a:cs typeface="Constantia"/>
              </a:rPr>
              <a:t>diversas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correcciones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forma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algoritmos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para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tratar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estos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efectos.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895599"/>
            <a:ext cx="4686300" cy="39623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67" y="930909"/>
            <a:ext cx="8901430" cy="418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algn="just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onstantia"/>
                <a:cs typeface="Constantia"/>
              </a:rPr>
              <a:t>1)ABSORCIÓN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2)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EMISIÓN</a:t>
            </a:r>
            <a:endParaRPr sz="2000">
              <a:latin typeface="Constantia"/>
              <a:cs typeface="Constantia"/>
            </a:endParaRPr>
          </a:p>
          <a:p>
            <a:pPr marL="190500" marR="92075" algn="just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Proceso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3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cual</a:t>
            </a:r>
            <a:r>
              <a:rPr sz="2000" spc="3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las</a:t>
            </a:r>
            <a:r>
              <a:rPr sz="2000" spc="3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moléculas</a:t>
            </a:r>
            <a:r>
              <a:rPr sz="2000" spc="3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partículas</a:t>
            </a:r>
            <a:r>
              <a:rPr sz="2000" spc="3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atmósfera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absorben</a:t>
            </a:r>
            <a:r>
              <a:rPr sz="2000" spc="37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1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radiante</a:t>
            </a:r>
            <a:r>
              <a:rPr sz="2000" spc="15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(≈65</a:t>
            </a:r>
            <a:r>
              <a:rPr sz="2000" spc="185" dirty="0">
                <a:latin typeface="Constantia"/>
                <a:cs typeface="Constantia"/>
              </a:rPr>
              <a:t>  </a:t>
            </a:r>
            <a:r>
              <a:rPr sz="2000" spc="-35" dirty="0">
                <a:latin typeface="Constantia"/>
                <a:cs typeface="Constantia"/>
              </a:rPr>
              <a:t>Wm</a:t>
            </a:r>
            <a:r>
              <a:rPr sz="1950" spc="-52" baseline="25641" dirty="0">
                <a:latin typeface="Constantia"/>
                <a:cs typeface="Constantia"/>
              </a:rPr>
              <a:t>-</a:t>
            </a:r>
            <a:r>
              <a:rPr sz="1950" baseline="25641" dirty="0">
                <a:latin typeface="Constantia"/>
                <a:cs typeface="Constantia"/>
              </a:rPr>
              <a:t>2</a:t>
            </a:r>
            <a:r>
              <a:rPr sz="2000" dirty="0">
                <a:latin typeface="Constantia"/>
                <a:cs typeface="Constantia"/>
              </a:rPr>
              <a:t>)</a:t>
            </a:r>
            <a:r>
              <a:rPr sz="2000" spc="18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1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15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transforman</a:t>
            </a:r>
            <a:r>
              <a:rPr sz="2000" spc="1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1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energía</a:t>
            </a:r>
            <a:r>
              <a:rPr sz="2000" spc="16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interna</a:t>
            </a:r>
            <a:r>
              <a:rPr sz="2000" spc="155" dirty="0">
                <a:latin typeface="Constantia"/>
                <a:cs typeface="Constantia"/>
              </a:rPr>
              <a:t>  </a:t>
            </a:r>
            <a:r>
              <a:rPr sz="2000" spc="-25" dirty="0">
                <a:latin typeface="Constantia"/>
                <a:cs typeface="Constantia"/>
              </a:rPr>
              <a:t>que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posteriormente</a:t>
            </a:r>
            <a:r>
              <a:rPr sz="20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será</a:t>
            </a:r>
            <a:r>
              <a:rPr sz="20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emitida</a:t>
            </a:r>
            <a:r>
              <a:rPr sz="20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en</a:t>
            </a:r>
            <a:r>
              <a:rPr sz="20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el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infrarrojo</a:t>
            </a:r>
            <a:r>
              <a:rPr sz="20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térmico</a:t>
            </a:r>
            <a:r>
              <a:rPr sz="2000" spc="-10" dirty="0">
                <a:latin typeface="Constantia"/>
                <a:cs typeface="Constantia"/>
              </a:rPr>
              <a:t>.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atmósfera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reduce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así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la </a:t>
            </a:r>
            <a:r>
              <a:rPr sz="2000" dirty="0">
                <a:latin typeface="Constantia"/>
                <a:cs typeface="Constantia"/>
              </a:rPr>
              <a:t>observación</a:t>
            </a:r>
            <a:r>
              <a:rPr sz="2000" spc="1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espacial</a:t>
            </a:r>
            <a:r>
              <a:rPr sz="2000" spc="19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165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ciertas</a:t>
            </a:r>
            <a:r>
              <a:rPr sz="2000" spc="1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bandas</a:t>
            </a:r>
            <a:r>
              <a:rPr sz="2000" spc="1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concretas</a:t>
            </a:r>
            <a:r>
              <a:rPr sz="2000" spc="17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del</a:t>
            </a:r>
            <a:r>
              <a:rPr sz="2000" spc="190" dirty="0">
                <a:latin typeface="Constantia"/>
                <a:cs typeface="Constantia"/>
              </a:rPr>
              <a:t>  </a:t>
            </a:r>
            <a:r>
              <a:rPr sz="2000" dirty="0">
                <a:latin typeface="Constantia"/>
                <a:cs typeface="Constantia"/>
              </a:rPr>
              <a:t>espectro,</a:t>
            </a:r>
            <a:r>
              <a:rPr sz="2000" spc="180" dirty="0">
                <a:latin typeface="Constantia"/>
                <a:cs typeface="Constantia"/>
              </a:rPr>
              <a:t> 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llamadas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ventanas</a:t>
            </a:r>
            <a:r>
              <a:rPr sz="2000" u="sng" spc="38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atmosféricas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4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Excepto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</a:t>
            </a:r>
            <a:r>
              <a:rPr sz="2000" spc="409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quiere</a:t>
            </a:r>
            <a:r>
              <a:rPr sz="2000" spc="3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estudiar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atmósfera</a:t>
            </a:r>
            <a:r>
              <a:rPr sz="2000" spc="3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(satélites meteorológicos).</a:t>
            </a:r>
            <a:endParaRPr sz="2000">
              <a:latin typeface="Constantia"/>
              <a:cs typeface="Constantia"/>
            </a:endParaRPr>
          </a:p>
          <a:p>
            <a:pPr marL="165735">
              <a:lnSpc>
                <a:spcPct val="100000"/>
              </a:lnSpc>
              <a:spcBef>
                <a:spcPts val="1510"/>
              </a:spcBef>
            </a:pPr>
            <a:r>
              <a:rPr sz="2000" dirty="0">
                <a:latin typeface="Constantia"/>
                <a:cs typeface="Constantia"/>
              </a:rPr>
              <a:t>3)</a:t>
            </a:r>
            <a:r>
              <a:rPr sz="2000" spc="-10" dirty="0">
                <a:latin typeface="Constantia"/>
                <a:cs typeface="Constantia"/>
              </a:rPr>
              <a:t> DISPERSIÓN</a:t>
            </a:r>
            <a:endParaRPr sz="2000">
              <a:latin typeface="Constantia"/>
              <a:cs typeface="Constantia"/>
            </a:endParaRPr>
          </a:p>
          <a:p>
            <a:pPr marL="165735" marR="11620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tantia"/>
                <a:cs typeface="Constantia"/>
              </a:rPr>
              <a:t>Este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fenómeno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traduce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3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un</a:t>
            </a:r>
            <a:r>
              <a:rPr sz="2000" spc="3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redireccionamiento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pequeño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desvío</a:t>
            </a:r>
            <a:r>
              <a:rPr sz="2000" spc="3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del </a:t>
            </a:r>
            <a:r>
              <a:rPr sz="2000" dirty="0">
                <a:latin typeface="Constantia"/>
                <a:cs typeface="Constantia"/>
              </a:rPr>
              <a:t>camino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recto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propagación.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causado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por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interacción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entre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radiación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y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3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gases</a:t>
            </a:r>
            <a:r>
              <a:rPr sz="2000" spc="3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partículas</a:t>
            </a:r>
            <a:r>
              <a:rPr sz="2000" spc="3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atmosféricas.</a:t>
            </a:r>
            <a:r>
              <a:rPr sz="2000" spc="3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2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reflexión</a:t>
            </a:r>
            <a:r>
              <a:rPr sz="2000" spc="3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consiguiente</a:t>
            </a:r>
            <a:r>
              <a:rPr sz="2000" spc="2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3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ese</a:t>
            </a:r>
            <a:r>
              <a:rPr sz="2000" spc="3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choque,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supone</a:t>
            </a:r>
            <a:r>
              <a:rPr sz="20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un</a:t>
            </a:r>
            <a:r>
              <a:rPr sz="20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aporte</a:t>
            </a:r>
            <a:r>
              <a:rPr sz="20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adicional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0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radiancia</a:t>
            </a:r>
            <a:r>
              <a:rPr sz="20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nstantia"/>
                <a:cs typeface="Constantia"/>
              </a:rPr>
              <a:t>proveniente</a:t>
            </a:r>
            <a:r>
              <a:rPr sz="20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20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0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superficie</a:t>
            </a:r>
            <a:r>
              <a:rPr sz="20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terrestre.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Se</a:t>
            </a:r>
            <a:r>
              <a:rPr sz="20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reduce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por</a:t>
            </a:r>
            <a:r>
              <a:rPr sz="20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tanto</a:t>
            </a:r>
            <a:r>
              <a:rPr sz="20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0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radiancia</a:t>
            </a:r>
            <a:r>
              <a:rPr sz="20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directa,</a:t>
            </a:r>
            <a:r>
              <a:rPr sz="2000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aumentando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la</a:t>
            </a:r>
            <a:r>
              <a:rPr sz="20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difusa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principales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883" y="5085969"/>
            <a:ext cx="5011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nstantia"/>
                <a:cs typeface="Constantia"/>
              </a:rPr>
              <a:t>causantes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los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aerosoles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vapor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agua.</a:t>
            </a:r>
            <a:endParaRPr sz="20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9385" y="5945123"/>
            <a:ext cx="1308100" cy="372110"/>
            <a:chOff x="4739385" y="5945123"/>
            <a:chExt cx="1308100" cy="372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2431" y="5945123"/>
              <a:ext cx="304800" cy="3718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52337" y="605713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736" y="0"/>
                  </a:lnTo>
                </a:path>
              </a:pathLst>
            </a:custGeom>
            <a:ln w="50292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4785" y="6057137"/>
              <a:ext cx="988060" cy="0"/>
            </a:xfrm>
            <a:custGeom>
              <a:avLst/>
              <a:gdLst/>
              <a:ahLst/>
              <a:cxnLst/>
              <a:rect l="l" t="t" r="r" b="b"/>
              <a:pathLst>
                <a:path w="988060">
                  <a:moveTo>
                    <a:pt x="0" y="0"/>
                  </a:moveTo>
                  <a:lnTo>
                    <a:pt x="987551" y="0"/>
                  </a:lnTo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6225" y="5981699"/>
              <a:ext cx="152400" cy="1508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87873" y="5701995"/>
            <a:ext cx="338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0000"/>
                </a:solidFill>
                <a:latin typeface="Century"/>
                <a:cs typeface="Century"/>
              </a:rPr>
              <a:t>(1)</a:t>
            </a:r>
            <a:endParaRPr sz="2000">
              <a:latin typeface="Century"/>
              <a:cs typeface="Century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2978" y="5520182"/>
            <a:ext cx="1890395" cy="1280795"/>
            <a:chOff x="4522978" y="5520182"/>
            <a:chExt cx="1890395" cy="1280795"/>
          </a:xfrm>
        </p:grpSpPr>
        <p:sp>
          <p:nvSpPr>
            <p:cNvPr id="11" name="object 11"/>
            <p:cNvSpPr/>
            <p:nvPr/>
          </p:nvSpPr>
          <p:spPr>
            <a:xfrm>
              <a:off x="5881528" y="5581777"/>
              <a:ext cx="222885" cy="407670"/>
            </a:xfrm>
            <a:custGeom>
              <a:avLst/>
              <a:gdLst/>
              <a:ahLst/>
              <a:cxnLst/>
              <a:rect l="l" t="t" r="r" b="b"/>
              <a:pathLst>
                <a:path w="222885" h="407670">
                  <a:moveTo>
                    <a:pt x="34004" y="407403"/>
                  </a:moveTo>
                  <a:lnTo>
                    <a:pt x="18335" y="371933"/>
                  </a:lnTo>
                  <a:lnTo>
                    <a:pt x="5905" y="338818"/>
                  </a:lnTo>
                  <a:lnTo>
                    <a:pt x="0" y="310410"/>
                  </a:lnTo>
                  <a:lnTo>
                    <a:pt x="3905" y="289064"/>
                  </a:lnTo>
                  <a:lnTo>
                    <a:pt x="24677" y="279692"/>
                  </a:lnTo>
                  <a:lnTo>
                    <a:pt x="58547" y="279615"/>
                  </a:lnTo>
                  <a:lnTo>
                    <a:pt x="92273" y="279777"/>
                  </a:lnTo>
                  <a:lnTo>
                    <a:pt x="112617" y="271119"/>
                  </a:lnTo>
                  <a:lnTo>
                    <a:pt x="110650" y="247955"/>
                  </a:lnTo>
                  <a:lnTo>
                    <a:pt x="95170" y="216206"/>
                  </a:lnTo>
                  <a:lnTo>
                    <a:pt x="79809" y="184221"/>
                  </a:lnTo>
                  <a:lnTo>
                    <a:pt x="78200" y="160350"/>
                  </a:lnTo>
                  <a:lnTo>
                    <a:pt x="99649" y="149794"/>
                  </a:lnTo>
                  <a:lnTo>
                    <a:pt x="135016" y="147116"/>
                  </a:lnTo>
                  <a:lnTo>
                    <a:pt x="170265" y="144676"/>
                  </a:lnTo>
                  <a:lnTo>
                    <a:pt x="191357" y="134835"/>
                  </a:lnTo>
                  <a:lnTo>
                    <a:pt x="190071" y="112467"/>
                  </a:lnTo>
                  <a:lnTo>
                    <a:pt x="175355" y="82673"/>
                  </a:lnTo>
                  <a:lnTo>
                    <a:pt x="158924" y="53161"/>
                  </a:lnTo>
                  <a:lnTo>
                    <a:pt x="152495" y="31635"/>
                  </a:lnTo>
                  <a:lnTo>
                    <a:pt x="161486" y="21376"/>
                  </a:lnTo>
                  <a:lnTo>
                    <a:pt x="178895" y="17862"/>
                  </a:lnTo>
                  <a:lnTo>
                    <a:pt x="197804" y="17101"/>
                  </a:lnTo>
                  <a:lnTo>
                    <a:pt x="211296" y="15100"/>
                  </a:lnTo>
                  <a:lnTo>
                    <a:pt x="222472" y="9817"/>
                  </a:lnTo>
                  <a:lnTo>
                    <a:pt x="221202" y="4826"/>
                  </a:lnTo>
                  <a:lnTo>
                    <a:pt x="220059" y="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2505" y="5520182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71120" y="0"/>
                  </a:moveTo>
                  <a:lnTo>
                    <a:pt x="0" y="46990"/>
                  </a:lnTo>
                  <a:lnTo>
                    <a:pt x="66040" y="85077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9861" y="5937211"/>
              <a:ext cx="352425" cy="156845"/>
            </a:xfrm>
            <a:custGeom>
              <a:avLst/>
              <a:gdLst/>
              <a:ahLst/>
              <a:cxnLst/>
              <a:rect l="l" t="t" r="r" b="b"/>
              <a:pathLst>
                <a:path w="352425" h="156845">
                  <a:moveTo>
                    <a:pt x="0" y="156400"/>
                  </a:moveTo>
                  <a:lnTo>
                    <a:pt x="11916" y="115874"/>
                  </a:lnTo>
                  <a:lnTo>
                    <a:pt x="24368" y="80162"/>
                  </a:lnTo>
                  <a:lnTo>
                    <a:pt x="37844" y="54080"/>
                  </a:lnTo>
                  <a:lnTo>
                    <a:pt x="52831" y="42443"/>
                  </a:lnTo>
                  <a:lnTo>
                    <a:pt x="70606" y="55654"/>
                  </a:lnTo>
                  <a:lnTo>
                    <a:pt x="90535" y="88107"/>
                  </a:lnTo>
                  <a:lnTo>
                    <a:pt x="110249" y="120601"/>
                  </a:lnTo>
                  <a:lnTo>
                    <a:pt x="127380" y="133934"/>
                  </a:lnTo>
                  <a:lnTo>
                    <a:pt x="140027" y="115354"/>
                  </a:lnTo>
                  <a:lnTo>
                    <a:pt x="149875" y="77654"/>
                  </a:lnTo>
                  <a:lnTo>
                    <a:pt x="159938" y="39915"/>
                  </a:lnTo>
                  <a:lnTo>
                    <a:pt x="173227" y="21221"/>
                  </a:lnTo>
                  <a:lnTo>
                    <a:pt x="192111" y="34238"/>
                  </a:lnTo>
                  <a:lnTo>
                    <a:pt x="214471" y="66263"/>
                  </a:lnTo>
                  <a:lnTo>
                    <a:pt x="236593" y="98329"/>
                  </a:lnTo>
                  <a:lnTo>
                    <a:pt x="254762" y="111467"/>
                  </a:lnTo>
                  <a:lnTo>
                    <a:pt x="267352" y="94126"/>
                  </a:lnTo>
                  <a:lnTo>
                    <a:pt x="276526" y="58591"/>
                  </a:lnTo>
                  <a:lnTo>
                    <a:pt x="284533" y="21628"/>
                  </a:lnTo>
                  <a:lnTo>
                    <a:pt x="293624" y="0"/>
                  </a:lnTo>
                  <a:lnTo>
                    <a:pt x="305014" y="1257"/>
                  </a:lnTo>
                  <a:lnTo>
                    <a:pt x="317309" y="15435"/>
                  </a:lnTo>
                  <a:lnTo>
                    <a:pt x="328842" y="33020"/>
                  </a:lnTo>
                  <a:lnTo>
                    <a:pt x="337947" y="44500"/>
                  </a:lnTo>
                  <a:lnTo>
                    <a:pt x="347599" y="51498"/>
                  </a:lnTo>
                  <a:lnTo>
                    <a:pt x="349885" y="46748"/>
                  </a:lnTo>
                  <a:lnTo>
                    <a:pt x="352043" y="41998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1585" y="5951080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4" h="75564">
                  <a:moveTo>
                    <a:pt x="0" y="0"/>
                  </a:moveTo>
                  <a:lnTo>
                    <a:pt x="13335" y="75031"/>
                  </a:lnTo>
                  <a:lnTo>
                    <a:pt x="81661" y="24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6870" y="6095238"/>
              <a:ext cx="367665" cy="102870"/>
            </a:xfrm>
            <a:custGeom>
              <a:avLst/>
              <a:gdLst/>
              <a:ahLst/>
              <a:cxnLst/>
              <a:rect l="l" t="t" r="r" b="b"/>
              <a:pathLst>
                <a:path w="367664" h="102870">
                  <a:moveTo>
                    <a:pt x="367283" y="0"/>
                  </a:moveTo>
                  <a:lnTo>
                    <a:pt x="348460" y="37707"/>
                  </a:lnTo>
                  <a:lnTo>
                    <a:pt x="329946" y="70600"/>
                  </a:lnTo>
                  <a:lnTo>
                    <a:pt x="312098" y="93867"/>
                  </a:lnTo>
                  <a:lnTo>
                    <a:pt x="295275" y="102692"/>
                  </a:lnTo>
                  <a:lnTo>
                    <a:pt x="280033" y="86646"/>
                  </a:lnTo>
                  <a:lnTo>
                    <a:pt x="266017" y="51346"/>
                  </a:lnTo>
                  <a:lnTo>
                    <a:pt x="252216" y="16045"/>
                  </a:lnTo>
                  <a:lnTo>
                    <a:pt x="237616" y="0"/>
                  </a:lnTo>
                  <a:lnTo>
                    <a:pt x="221960" y="16045"/>
                  </a:lnTo>
                  <a:lnTo>
                    <a:pt x="205708" y="51346"/>
                  </a:lnTo>
                  <a:lnTo>
                    <a:pt x="189218" y="86646"/>
                  </a:lnTo>
                  <a:lnTo>
                    <a:pt x="172846" y="102692"/>
                  </a:lnTo>
                  <a:lnTo>
                    <a:pt x="156475" y="86646"/>
                  </a:lnTo>
                  <a:lnTo>
                    <a:pt x="139985" y="51346"/>
                  </a:lnTo>
                  <a:lnTo>
                    <a:pt x="123733" y="16045"/>
                  </a:lnTo>
                  <a:lnTo>
                    <a:pt x="108076" y="0"/>
                  </a:lnTo>
                  <a:lnTo>
                    <a:pt x="92638" y="14841"/>
                  </a:lnTo>
                  <a:lnTo>
                    <a:pt x="77438" y="48136"/>
                  </a:lnTo>
                  <a:lnTo>
                    <a:pt x="63142" y="83035"/>
                  </a:lnTo>
                  <a:lnTo>
                    <a:pt x="50418" y="102692"/>
                  </a:lnTo>
                  <a:lnTo>
                    <a:pt x="39389" y="99484"/>
                  </a:lnTo>
                  <a:lnTo>
                    <a:pt x="29717" y="83439"/>
                  </a:lnTo>
                  <a:lnTo>
                    <a:pt x="21379" y="64183"/>
                  </a:lnTo>
                  <a:lnTo>
                    <a:pt x="14350" y="51346"/>
                  </a:lnTo>
                  <a:lnTo>
                    <a:pt x="5968" y="42786"/>
                  </a:lnTo>
                  <a:lnTo>
                    <a:pt x="3047" y="47066"/>
                  </a:lnTo>
                  <a:lnTo>
                    <a:pt x="0" y="51346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5910" y="61005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8861"/>
                  </a:lnTo>
                  <a:lnTo>
                    <a:pt x="77724" y="77723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7807" y="6256197"/>
              <a:ext cx="252729" cy="302260"/>
            </a:xfrm>
            <a:custGeom>
              <a:avLst/>
              <a:gdLst/>
              <a:ahLst/>
              <a:cxnLst/>
              <a:rect l="l" t="t" r="r" b="b"/>
              <a:pathLst>
                <a:path w="252729" h="302259">
                  <a:moveTo>
                    <a:pt x="224662" y="0"/>
                  </a:moveTo>
                  <a:lnTo>
                    <a:pt x="238061" y="40055"/>
                  </a:lnTo>
                  <a:lnTo>
                    <a:pt x="248316" y="76460"/>
                  </a:lnTo>
                  <a:lnTo>
                    <a:pt x="252237" y="105559"/>
                  </a:lnTo>
                  <a:lnTo>
                    <a:pt x="246633" y="123698"/>
                  </a:lnTo>
                  <a:lnTo>
                    <a:pt x="224482" y="123069"/>
                  </a:lnTo>
                  <a:lnTo>
                    <a:pt x="189531" y="107908"/>
                  </a:lnTo>
                  <a:lnTo>
                    <a:pt x="154747" y="92590"/>
                  </a:lnTo>
                  <a:lnTo>
                    <a:pt x="133095" y="91490"/>
                  </a:lnTo>
                  <a:lnTo>
                    <a:pt x="133431" y="113955"/>
                  </a:lnTo>
                  <a:lnTo>
                    <a:pt x="147018" y="150480"/>
                  </a:lnTo>
                  <a:lnTo>
                    <a:pt x="160438" y="187165"/>
                  </a:lnTo>
                  <a:lnTo>
                    <a:pt x="160273" y="210108"/>
                  </a:lnTo>
                  <a:lnTo>
                    <a:pt x="137275" y="210281"/>
                  </a:lnTo>
                  <a:lnTo>
                    <a:pt x="100584" y="196870"/>
                  </a:lnTo>
                  <a:lnTo>
                    <a:pt x="64083" y="183300"/>
                  </a:lnTo>
                  <a:lnTo>
                    <a:pt x="41655" y="182994"/>
                  </a:lnTo>
                  <a:lnTo>
                    <a:pt x="41265" y="204406"/>
                  </a:lnTo>
                  <a:lnTo>
                    <a:pt x="54149" y="238752"/>
                  </a:lnTo>
                  <a:lnTo>
                    <a:pt x="68820" y="273600"/>
                  </a:lnTo>
                  <a:lnTo>
                    <a:pt x="73787" y="296519"/>
                  </a:lnTo>
                  <a:lnTo>
                    <a:pt x="63730" y="302025"/>
                  </a:lnTo>
                  <a:lnTo>
                    <a:pt x="45529" y="297472"/>
                  </a:lnTo>
                  <a:lnTo>
                    <a:pt x="25995" y="289690"/>
                  </a:lnTo>
                  <a:lnTo>
                    <a:pt x="11937" y="285508"/>
                  </a:lnTo>
                  <a:lnTo>
                    <a:pt x="0" y="285369"/>
                  </a:lnTo>
                  <a:lnTo>
                    <a:pt x="888" y="290512"/>
                  </a:lnTo>
                  <a:lnTo>
                    <a:pt x="1777" y="295668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21579" y="650939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26924" y="0"/>
                  </a:moveTo>
                  <a:lnTo>
                    <a:pt x="0" y="80822"/>
                  </a:lnTo>
                  <a:lnTo>
                    <a:pt x="80772" y="53886"/>
                  </a:lnTo>
                  <a:lnTo>
                    <a:pt x="2692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5594" y="6279642"/>
              <a:ext cx="84455" cy="447040"/>
            </a:xfrm>
            <a:custGeom>
              <a:avLst/>
              <a:gdLst/>
              <a:ahLst/>
              <a:cxnLst/>
              <a:rect l="l" t="t" r="r" b="b"/>
              <a:pathLst>
                <a:path w="84454" h="447040">
                  <a:moveTo>
                    <a:pt x="0" y="0"/>
                  </a:moveTo>
                  <a:lnTo>
                    <a:pt x="30984" y="22915"/>
                  </a:lnTo>
                  <a:lnTo>
                    <a:pt x="58038" y="45419"/>
                  </a:lnTo>
                  <a:lnTo>
                    <a:pt x="77188" y="67103"/>
                  </a:lnTo>
                  <a:lnTo>
                    <a:pt x="84454" y="87553"/>
                  </a:lnTo>
                  <a:lnTo>
                    <a:pt x="71258" y="106089"/>
                  </a:lnTo>
                  <a:lnTo>
                    <a:pt x="42227" y="123121"/>
                  </a:lnTo>
                  <a:lnTo>
                    <a:pt x="13196" y="139879"/>
                  </a:lnTo>
                  <a:lnTo>
                    <a:pt x="0" y="157594"/>
                  </a:lnTo>
                  <a:lnTo>
                    <a:pt x="13196" y="176683"/>
                  </a:lnTo>
                  <a:lnTo>
                    <a:pt x="42227" y="196453"/>
                  </a:lnTo>
                  <a:lnTo>
                    <a:pt x="71258" y="216494"/>
                  </a:lnTo>
                  <a:lnTo>
                    <a:pt x="84454" y="236397"/>
                  </a:lnTo>
                  <a:lnTo>
                    <a:pt x="71258" y="256301"/>
                  </a:lnTo>
                  <a:lnTo>
                    <a:pt x="42227" y="276342"/>
                  </a:lnTo>
                  <a:lnTo>
                    <a:pt x="13196" y="296112"/>
                  </a:lnTo>
                  <a:lnTo>
                    <a:pt x="0" y="315201"/>
                  </a:lnTo>
                  <a:lnTo>
                    <a:pt x="12195" y="333940"/>
                  </a:lnTo>
                  <a:lnTo>
                    <a:pt x="39560" y="352407"/>
                  </a:lnTo>
                  <a:lnTo>
                    <a:pt x="68258" y="369781"/>
                  </a:lnTo>
                  <a:lnTo>
                    <a:pt x="84454" y="385241"/>
                  </a:lnTo>
                  <a:lnTo>
                    <a:pt x="81793" y="398650"/>
                  </a:lnTo>
                  <a:lnTo>
                    <a:pt x="68595" y="410416"/>
                  </a:lnTo>
                  <a:lnTo>
                    <a:pt x="52754" y="420539"/>
                  </a:lnTo>
                  <a:lnTo>
                    <a:pt x="42163" y="429018"/>
                  </a:lnTo>
                  <a:lnTo>
                    <a:pt x="35178" y="439229"/>
                  </a:lnTo>
                  <a:lnTo>
                    <a:pt x="38734" y="442887"/>
                  </a:lnTo>
                  <a:lnTo>
                    <a:pt x="42163" y="446532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3308" y="67231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87669" y="6185812"/>
              <a:ext cx="343535" cy="197485"/>
            </a:xfrm>
            <a:custGeom>
              <a:avLst/>
              <a:gdLst/>
              <a:ahLst/>
              <a:cxnLst/>
              <a:rect l="l" t="t" r="r" b="b"/>
              <a:pathLst>
                <a:path w="343535" h="197485">
                  <a:moveTo>
                    <a:pt x="0" y="54028"/>
                  </a:moveTo>
                  <a:lnTo>
                    <a:pt x="35175" y="30665"/>
                  </a:lnTo>
                  <a:lnTo>
                    <a:pt x="67659" y="11318"/>
                  </a:lnTo>
                  <a:lnTo>
                    <a:pt x="94761" y="0"/>
                  </a:lnTo>
                  <a:lnTo>
                    <a:pt x="113791" y="726"/>
                  </a:lnTo>
                  <a:lnTo>
                    <a:pt x="118907" y="22279"/>
                  </a:lnTo>
                  <a:lnTo>
                    <a:pt x="113283" y="59947"/>
                  </a:lnTo>
                  <a:lnTo>
                    <a:pt x="107469" y="97504"/>
                  </a:lnTo>
                  <a:lnTo>
                    <a:pt x="112013" y="118721"/>
                  </a:lnTo>
                  <a:lnTo>
                    <a:pt x="133643" y="112612"/>
                  </a:lnTo>
                  <a:lnTo>
                    <a:pt x="165417" y="90050"/>
                  </a:lnTo>
                  <a:lnTo>
                    <a:pt x="197381" y="67599"/>
                  </a:lnTo>
                  <a:lnTo>
                    <a:pt x="219582" y="61825"/>
                  </a:lnTo>
                  <a:lnTo>
                    <a:pt x="225688" y="83940"/>
                  </a:lnTo>
                  <a:lnTo>
                    <a:pt x="222234" y="122844"/>
                  </a:lnTo>
                  <a:lnTo>
                    <a:pt x="218565" y="161636"/>
                  </a:lnTo>
                  <a:lnTo>
                    <a:pt x="224027" y="183415"/>
                  </a:lnTo>
                  <a:lnTo>
                    <a:pt x="244810" y="178213"/>
                  </a:lnTo>
                  <a:lnTo>
                    <a:pt x="274653" y="156863"/>
                  </a:lnTo>
                  <a:lnTo>
                    <a:pt x="304520" y="133670"/>
                  </a:lnTo>
                  <a:lnTo>
                    <a:pt x="325373" y="122938"/>
                  </a:lnTo>
                  <a:lnTo>
                    <a:pt x="333297" y="131226"/>
                  </a:lnTo>
                  <a:lnTo>
                    <a:pt x="333613" y="149997"/>
                  </a:lnTo>
                  <a:lnTo>
                    <a:pt x="331142" y="170885"/>
                  </a:lnTo>
                  <a:lnTo>
                    <a:pt x="330707" y="185523"/>
                  </a:lnTo>
                  <a:lnTo>
                    <a:pt x="333755" y="197157"/>
                  </a:lnTo>
                  <a:lnTo>
                    <a:pt x="338454" y="194934"/>
                  </a:lnTo>
                  <a:lnTo>
                    <a:pt x="343280" y="192712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5390" y="6343929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20">
                  <a:moveTo>
                    <a:pt x="38100" y="0"/>
                  </a:moveTo>
                  <a:lnTo>
                    <a:pt x="0" y="65989"/>
                  </a:lnTo>
                  <a:lnTo>
                    <a:pt x="84962" y="710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5394" y="5699760"/>
              <a:ext cx="344170" cy="294005"/>
            </a:xfrm>
            <a:custGeom>
              <a:avLst/>
              <a:gdLst/>
              <a:ahLst/>
              <a:cxnLst/>
              <a:rect l="l" t="t" r="r" b="b"/>
              <a:pathLst>
                <a:path w="344170" h="294004">
                  <a:moveTo>
                    <a:pt x="343661" y="286918"/>
                  </a:moveTo>
                  <a:lnTo>
                    <a:pt x="306645" y="291562"/>
                  </a:lnTo>
                  <a:lnTo>
                    <a:pt x="272605" y="293836"/>
                  </a:lnTo>
                  <a:lnTo>
                    <a:pt x="244471" y="291372"/>
                  </a:lnTo>
                  <a:lnTo>
                    <a:pt x="225170" y="281800"/>
                  </a:lnTo>
                  <a:lnTo>
                    <a:pt x="220872" y="259855"/>
                  </a:lnTo>
                  <a:lnTo>
                    <a:pt x="228314" y="228341"/>
                  </a:lnTo>
                  <a:lnTo>
                    <a:pt x="235993" y="197020"/>
                  </a:lnTo>
                  <a:lnTo>
                    <a:pt x="232409" y="175653"/>
                  </a:lnTo>
                  <a:lnTo>
                    <a:pt x="210061" y="171039"/>
                  </a:lnTo>
                  <a:lnTo>
                    <a:pt x="176593" y="176571"/>
                  </a:lnTo>
                  <a:lnTo>
                    <a:pt x="142934" y="181908"/>
                  </a:lnTo>
                  <a:lnTo>
                    <a:pt x="120014" y="176707"/>
                  </a:lnTo>
                  <a:lnTo>
                    <a:pt x="114815" y="153796"/>
                  </a:lnTo>
                  <a:lnTo>
                    <a:pt x="120141" y="120156"/>
                  </a:lnTo>
                  <a:lnTo>
                    <a:pt x="125658" y="86709"/>
                  </a:lnTo>
                  <a:lnTo>
                    <a:pt x="121030" y="64376"/>
                  </a:lnTo>
                  <a:lnTo>
                    <a:pt x="99603" y="59338"/>
                  </a:lnTo>
                  <a:lnTo>
                    <a:pt x="68198" y="64681"/>
                  </a:lnTo>
                  <a:lnTo>
                    <a:pt x="36699" y="71680"/>
                  </a:lnTo>
                  <a:lnTo>
                    <a:pt x="14985" y="71615"/>
                  </a:lnTo>
                  <a:lnTo>
                    <a:pt x="7264" y="60380"/>
                  </a:lnTo>
                  <a:lnTo>
                    <a:pt x="7794" y="43214"/>
                  </a:lnTo>
                  <a:lnTo>
                    <a:pt x="11253" y="25434"/>
                  </a:lnTo>
                  <a:lnTo>
                    <a:pt x="12318" y="12357"/>
                  </a:lnTo>
                  <a:lnTo>
                    <a:pt x="9905" y="419"/>
                  </a:lnTo>
                  <a:lnTo>
                    <a:pt x="4952" y="21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16626" y="5643435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0" y="0"/>
                  </a:moveTo>
                  <a:lnTo>
                    <a:pt x="26924" y="80822"/>
                  </a:lnTo>
                  <a:lnTo>
                    <a:pt x="80772" y="26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8378" y="6249162"/>
              <a:ext cx="1100455" cy="0"/>
            </a:xfrm>
            <a:custGeom>
              <a:avLst/>
              <a:gdLst/>
              <a:ahLst/>
              <a:cxnLst/>
              <a:rect l="l" t="t" r="r" b="b"/>
              <a:pathLst>
                <a:path w="1100454">
                  <a:moveTo>
                    <a:pt x="0" y="0"/>
                  </a:moveTo>
                  <a:lnTo>
                    <a:pt x="1100327" y="0"/>
                  </a:lnTo>
                </a:path>
              </a:pathLst>
            </a:custGeom>
            <a:ln w="50292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8767" y="6174625"/>
              <a:ext cx="367665" cy="151130"/>
            </a:xfrm>
            <a:custGeom>
              <a:avLst/>
              <a:gdLst/>
              <a:ahLst/>
              <a:cxnLst/>
              <a:rect l="l" t="t" r="r" b="b"/>
              <a:pathLst>
                <a:path w="367664" h="151129">
                  <a:moveTo>
                    <a:pt x="216788" y="0"/>
                  </a:moveTo>
                  <a:lnTo>
                    <a:pt x="216619" y="50288"/>
                  </a:lnTo>
                  <a:lnTo>
                    <a:pt x="241808" y="50393"/>
                  </a:lnTo>
                  <a:lnTo>
                    <a:pt x="241554" y="100685"/>
                  </a:lnTo>
                  <a:lnTo>
                    <a:pt x="216449" y="100685"/>
                  </a:lnTo>
                  <a:lnTo>
                    <a:pt x="216281" y="150863"/>
                  </a:lnTo>
                  <a:lnTo>
                    <a:pt x="317658" y="100685"/>
                  </a:lnTo>
                  <a:lnTo>
                    <a:pt x="241554" y="100685"/>
                  </a:lnTo>
                  <a:lnTo>
                    <a:pt x="317869" y="100581"/>
                  </a:lnTo>
                  <a:lnTo>
                    <a:pt x="367411" y="76060"/>
                  </a:lnTo>
                  <a:lnTo>
                    <a:pt x="216788" y="0"/>
                  </a:lnTo>
                  <a:close/>
                </a:path>
                <a:path w="367664" h="151129">
                  <a:moveTo>
                    <a:pt x="216619" y="50288"/>
                  </a:moveTo>
                  <a:lnTo>
                    <a:pt x="216450" y="100581"/>
                  </a:lnTo>
                  <a:lnTo>
                    <a:pt x="241554" y="100685"/>
                  </a:lnTo>
                  <a:lnTo>
                    <a:pt x="241808" y="50393"/>
                  </a:lnTo>
                  <a:lnTo>
                    <a:pt x="216619" y="50288"/>
                  </a:lnTo>
                  <a:close/>
                </a:path>
                <a:path w="367664" h="151129">
                  <a:moveTo>
                    <a:pt x="254" y="49390"/>
                  </a:moveTo>
                  <a:lnTo>
                    <a:pt x="0" y="99682"/>
                  </a:lnTo>
                  <a:lnTo>
                    <a:pt x="216450" y="100581"/>
                  </a:lnTo>
                  <a:lnTo>
                    <a:pt x="216619" y="50288"/>
                  </a:lnTo>
                  <a:lnTo>
                    <a:pt x="254" y="4939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55993" y="5894019"/>
            <a:ext cx="338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00FF"/>
                </a:solidFill>
                <a:latin typeface="Century"/>
                <a:cs typeface="Century"/>
              </a:rPr>
              <a:t>(2)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87873" y="6264960"/>
            <a:ext cx="338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33CC33"/>
                </a:solidFill>
                <a:latin typeface="Century"/>
                <a:cs typeface="Century"/>
              </a:rPr>
              <a:t>(3)</a:t>
            </a:r>
            <a:endParaRPr sz="2000">
              <a:latin typeface="Century"/>
              <a:cs typeface="Century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81700" y="5313426"/>
            <a:ext cx="397510" cy="913765"/>
            <a:chOff x="5981700" y="5313426"/>
            <a:chExt cx="397510" cy="913765"/>
          </a:xfrm>
        </p:grpSpPr>
        <p:sp>
          <p:nvSpPr>
            <p:cNvPr id="30" name="object 30"/>
            <p:cNvSpPr/>
            <p:nvPr/>
          </p:nvSpPr>
          <p:spPr>
            <a:xfrm>
              <a:off x="6006846" y="5444490"/>
              <a:ext cx="224154" cy="707390"/>
            </a:xfrm>
            <a:custGeom>
              <a:avLst/>
              <a:gdLst/>
              <a:ahLst/>
              <a:cxnLst/>
              <a:rect l="l" t="t" r="r" b="b"/>
              <a:pathLst>
                <a:path w="224154" h="707389">
                  <a:moveTo>
                    <a:pt x="224027" y="0"/>
                  </a:moveTo>
                  <a:lnTo>
                    <a:pt x="0" y="707136"/>
                  </a:lnTo>
                </a:path>
              </a:pathLst>
            </a:custGeom>
            <a:ln w="50291">
              <a:solidFill>
                <a:srgbClr val="33CC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6846" y="6076188"/>
              <a:ext cx="372110" cy="151130"/>
            </a:xfrm>
            <a:custGeom>
              <a:avLst/>
              <a:gdLst/>
              <a:ahLst/>
              <a:cxnLst/>
              <a:rect l="l" t="t" r="r" b="b"/>
              <a:pathLst>
                <a:path w="372110" h="151129">
                  <a:moveTo>
                    <a:pt x="220979" y="0"/>
                  </a:moveTo>
                  <a:lnTo>
                    <a:pt x="220979" y="150876"/>
                  </a:lnTo>
                  <a:lnTo>
                    <a:pt x="321563" y="100584"/>
                  </a:lnTo>
                  <a:lnTo>
                    <a:pt x="246125" y="100584"/>
                  </a:lnTo>
                  <a:lnTo>
                    <a:pt x="246125" y="50292"/>
                  </a:lnTo>
                  <a:lnTo>
                    <a:pt x="321563" y="50292"/>
                  </a:lnTo>
                  <a:lnTo>
                    <a:pt x="220979" y="0"/>
                  </a:lnTo>
                  <a:close/>
                </a:path>
                <a:path w="372110" h="151129">
                  <a:moveTo>
                    <a:pt x="220979" y="50292"/>
                  </a:moveTo>
                  <a:lnTo>
                    <a:pt x="0" y="50292"/>
                  </a:lnTo>
                  <a:lnTo>
                    <a:pt x="0" y="100584"/>
                  </a:lnTo>
                  <a:lnTo>
                    <a:pt x="220979" y="100584"/>
                  </a:lnTo>
                  <a:lnTo>
                    <a:pt x="220979" y="50292"/>
                  </a:lnTo>
                  <a:close/>
                </a:path>
                <a:path w="372110" h="151129">
                  <a:moveTo>
                    <a:pt x="321563" y="50292"/>
                  </a:moveTo>
                  <a:lnTo>
                    <a:pt x="246125" y="50292"/>
                  </a:lnTo>
                  <a:lnTo>
                    <a:pt x="246125" y="100584"/>
                  </a:lnTo>
                  <a:lnTo>
                    <a:pt x="321563" y="100584"/>
                  </a:lnTo>
                  <a:lnTo>
                    <a:pt x="371855" y="75438"/>
                  </a:lnTo>
                  <a:lnTo>
                    <a:pt x="321563" y="50292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3150" y="5313426"/>
              <a:ext cx="139826" cy="19380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309105" y="5287772"/>
            <a:ext cx="338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33CC33"/>
                </a:solidFill>
                <a:latin typeface="Century"/>
                <a:cs typeface="Century"/>
              </a:rPr>
              <a:t>(3)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89508"/>
            <a:ext cx="3398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onstantia"/>
                <a:cs typeface="Constantia"/>
              </a:rPr>
              <a:t>Transmisión</a:t>
            </a:r>
            <a:r>
              <a:rPr b="1" spc="-90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de</a:t>
            </a:r>
            <a:r>
              <a:rPr b="1" spc="-40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la</a:t>
            </a:r>
            <a:r>
              <a:rPr b="1" spc="-90" dirty="0">
                <a:latin typeface="Constantia"/>
                <a:cs typeface="Constantia"/>
              </a:rPr>
              <a:t> </a:t>
            </a:r>
            <a:r>
              <a:rPr b="1" spc="-10" dirty="0">
                <a:latin typeface="Constantia"/>
                <a:cs typeface="Constantia"/>
              </a:rPr>
              <a:t>atmósfera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196086"/>
            <a:ext cx="335216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tantia"/>
                <a:cs typeface="Constantia"/>
              </a:rPr>
              <a:t>Si</a:t>
            </a:r>
            <a:r>
              <a:rPr sz="1900" spc="445" dirty="0">
                <a:latin typeface="Constantia"/>
                <a:cs typeface="Constantia"/>
              </a:rPr>
              <a:t>   </a:t>
            </a:r>
            <a:r>
              <a:rPr sz="1900" dirty="0">
                <a:latin typeface="Constantia"/>
                <a:cs typeface="Constantia"/>
              </a:rPr>
              <a:t>nos</a:t>
            </a:r>
            <a:r>
              <a:rPr sz="1900" spc="434" dirty="0">
                <a:latin typeface="Constantia"/>
                <a:cs typeface="Constantia"/>
              </a:rPr>
              <a:t>   </a:t>
            </a:r>
            <a:r>
              <a:rPr sz="1900" dirty="0">
                <a:latin typeface="Constantia"/>
                <a:cs typeface="Constantia"/>
              </a:rPr>
              <a:t>limitamos</a:t>
            </a:r>
            <a:r>
              <a:rPr sz="1900" spc="440" dirty="0">
                <a:latin typeface="Constantia"/>
                <a:cs typeface="Constantia"/>
              </a:rPr>
              <a:t>   </a:t>
            </a:r>
            <a:r>
              <a:rPr sz="1900" dirty="0">
                <a:latin typeface="Constantia"/>
                <a:cs typeface="Constantia"/>
              </a:rPr>
              <a:t>a</a:t>
            </a:r>
            <a:r>
              <a:rPr sz="1900" spc="440" dirty="0">
                <a:latin typeface="Constantia"/>
                <a:cs typeface="Constantia"/>
              </a:rPr>
              <a:t>   </a:t>
            </a:r>
            <a:r>
              <a:rPr sz="1900" spc="-25" dirty="0">
                <a:latin typeface="Constantia"/>
                <a:cs typeface="Constantia"/>
              </a:rPr>
              <a:t>la </a:t>
            </a:r>
            <a:r>
              <a:rPr sz="1900" dirty="0">
                <a:latin typeface="Constantia"/>
                <a:cs typeface="Constantia"/>
              </a:rPr>
              <a:t>teleobservación</a:t>
            </a:r>
            <a:r>
              <a:rPr sz="1900" spc="4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de</a:t>
            </a:r>
            <a:r>
              <a:rPr sz="1900" spc="1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la</a:t>
            </a:r>
            <a:r>
              <a:rPr sz="1900" spc="35" dirty="0">
                <a:latin typeface="Constantia"/>
                <a:cs typeface="Constantia"/>
              </a:rPr>
              <a:t>  </a:t>
            </a:r>
            <a:r>
              <a:rPr sz="1900" spc="-10" dirty="0">
                <a:latin typeface="Constantia"/>
                <a:cs typeface="Constantia"/>
              </a:rPr>
              <a:t>radiación </a:t>
            </a:r>
            <a:r>
              <a:rPr sz="1900" dirty="0">
                <a:latin typeface="Constantia"/>
                <a:cs typeface="Constantia"/>
              </a:rPr>
              <a:t>electromagnética</a:t>
            </a:r>
            <a:r>
              <a:rPr sz="1900" spc="275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en</a:t>
            </a:r>
            <a:r>
              <a:rPr sz="1900" spc="275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todo</a:t>
            </a:r>
            <a:r>
              <a:rPr sz="1900" spc="270" dirty="0">
                <a:latin typeface="Constantia"/>
                <a:cs typeface="Constantia"/>
              </a:rPr>
              <a:t>  </a:t>
            </a:r>
            <a:r>
              <a:rPr sz="1900" spc="-25" dirty="0">
                <a:latin typeface="Constantia"/>
                <a:cs typeface="Constantia"/>
              </a:rPr>
              <a:t>el </a:t>
            </a:r>
            <a:r>
              <a:rPr sz="1900" dirty="0">
                <a:latin typeface="Constantia"/>
                <a:cs typeface="Constantia"/>
              </a:rPr>
              <a:t>sector</a:t>
            </a:r>
            <a:r>
              <a:rPr sz="1900" spc="40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del</a:t>
            </a:r>
            <a:r>
              <a:rPr sz="1900" spc="45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espectro,</a:t>
            </a:r>
            <a:r>
              <a:rPr sz="1900" spc="45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incluso</a:t>
            </a:r>
            <a:r>
              <a:rPr sz="1900" spc="425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el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354706"/>
            <a:ext cx="236664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39750" algn="l"/>
                <a:tab pos="951230" algn="l"/>
                <a:tab pos="1332230" algn="l"/>
                <a:tab pos="1460500" algn="l"/>
              </a:tabLst>
            </a:pPr>
            <a:r>
              <a:rPr sz="1900" spc="-25" dirty="0">
                <a:latin typeface="Constantia"/>
                <a:cs typeface="Constantia"/>
              </a:rPr>
              <a:t>que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25" dirty="0">
                <a:latin typeface="Constantia"/>
                <a:cs typeface="Constantia"/>
              </a:rPr>
              <a:t>no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25" dirty="0">
                <a:latin typeface="Constantia"/>
                <a:cs typeface="Constantia"/>
              </a:rPr>
              <a:t>ven</a:t>
            </a:r>
            <a:r>
              <a:rPr sz="1900" dirty="0">
                <a:latin typeface="Constantia"/>
                <a:cs typeface="Constantia"/>
              </a:rPr>
              <a:t>		</a:t>
            </a:r>
            <a:r>
              <a:rPr sz="1900" spc="-20" dirty="0">
                <a:latin typeface="Constantia"/>
                <a:cs typeface="Constantia"/>
              </a:rPr>
              <a:t>nuestros </a:t>
            </a:r>
            <a:r>
              <a:rPr sz="1900" spc="-10" dirty="0">
                <a:latin typeface="Constantia"/>
                <a:cs typeface="Constantia"/>
              </a:rPr>
              <a:t>puede</a:t>
            </a:r>
            <a:r>
              <a:rPr sz="1900" dirty="0">
                <a:latin typeface="Constantia"/>
                <a:cs typeface="Constantia"/>
              </a:rPr>
              <a:t>		</a:t>
            </a:r>
            <a:r>
              <a:rPr sz="1900" spc="-10" dirty="0">
                <a:latin typeface="Constantia"/>
                <a:cs typeface="Constantia"/>
              </a:rPr>
              <a:t>lograr información.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3114" y="2354706"/>
            <a:ext cx="87312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 marR="8255" indent="-129539">
              <a:lnSpc>
                <a:spcPct val="100000"/>
              </a:lnSpc>
              <a:spcBef>
                <a:spcPts val="95"/>
              </a:spcBef>
              <a:tabLst>
                <a:tab pos="643890" algn="l"/>
              </a:tabLst>
            </a:pPr>
            <a:r>
              <a:rPr sz="1900" spc="-10" dirty="0">
                <a:latin typeface="Constantia"/>
                <a:cs typeface="Constantia"/>
              </a:rPr>
              <a:t>ojos,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25" dirty="0">
                <a:latin typeface="Constantia"/>
                <a:cs typeface="Constantia"/>
              </a:rPr>
              <a:t>se </a:t>
            </a:r>
            <a:r>
              <a:rPr sz="1900" spc="-10" dirty="0">
                <a:latin typeface="Constantia"/>
                <a:cs typeface="Constantia"/>
              </a:rPr>
              <a:t>mucha</a:t>
            </a:r>
            <a:endParaRPr sz="1900">
              <a:latin typeface="Constantia"/>
              <a:cs typeface="Constantia"/>
            </a:endParaRPr>
          </a:p>
          <a:p>
            <a:pPr marR="5080" algn="r">
              <a:lnSpc>
                <a:spcPct val="100000"/>
              </a:lnSpc>
            </a:pPr>
            <a:r>
              <a:rPr sz="1900" spc="-25" dirty="0">
                <a:latin typeface="Constantia"/>
                <a:cs typeface="Constantia"/>
              </a:rPr>
              <a:t>La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223386"/>
            <a:ext cx="335407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tantia"/>
                <a:cs typeface="Constantia"/>
              </a:rPr>
              <a:t>teleobservación</a:t>
            </a:r>
            <a:r>
              <a:rPr sz="1900" spc="7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se</a:t>
            </a:r>
            <a:r>
              <a:rPr sz="1900" spc="5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logra</a:t>
            </a:r>
            <a:r>
              <a:rPr sz="1900" spc="5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gracias </a:t>
            </a:r>
            <a:r>
              <a:rPr sz="1900" dirty="0">
                <a:latin typeface="Constantia"/>
                <a:cs typeface="Constantia"/>
              </a:rPr>
              <a:t>a</a:t>
            </a:r>
            <a:r>
              <a:rPr sz="1900" spc="265" dirty="0">
                <a:latin typeface="Constantia"/>
                <a:cs typeface="Constantia"/>
              </a:rPr>
              <a:t> </a:t>
            </a:r>
            <a:r>
              <a:rPr sz="19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ventanas</a:t>
            </a:r>
            <a:r>
              <a:rPr sz="1900" u="sng" spc="27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9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atmosféricas</a:t>
            </a:r>
            <a:r>
              <a:rPr sz="1900" spc="27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donde </a:t>
            </a:r>
            <a:r>
              <a:rPr sz="1900" dirty="0">
                <a:latin typeface="Constantia"/>
                <a:cs typeface="Constantia"/>
              </a:rPr>
              <a:t>la</a:t>
            </a:r>
            <a:r>
              <a:rPr sz="1900" spc="155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atmósfera</a:t>
            </a:r>
            <a:r>
              <a:rPr sz="1900" spc="170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es</a:t>
            </a:r>
            <a:r>
              <a:rPr sz="1900" spc="165" dirty="0">
                <a:latin typeface="Constantia"/>
                <a:cs typeface="Constantia"/>
              </a:rPr>
              <a:t>  </a:t>
            </a:r>
            <a:r>
              <a:rPr sz="1900" spc="-10" dirty="0">
                <a:latin typeface="Constantia"/>
                <a:cs typeface="Constantia"/>
              </a:rPr>
              <a:t>transparente. </a:t>
            </a:r>
            <a:r>
              <a:rPr sz="1900" dirty="0">
                <a:latin typeface="Constantia"/>
                <a:cs typeface="Constantia"/>
              </a:rPr>
              <a:t>Los</a:t>
            </a:r>
            <a:r>
              <a:rPr sz="1900" spc="130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sensores</a:t>
            </a:r>
            <a:r>
              <a:rPr sz="1900" spc="135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a</a:t>
            </a:r>
            <a:r>
              <a:rPr sz="1900" spc="125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bordo</a:t>
            </a:r>
            <a:r>
              <a:rPr sz="1900" spc="125" dirty="0">
                <a:latin typeface="Constantia"/>
                <a:cs typeface="Constantia"/>
              </a:rPr>
              <a:t>  </a:t>
            </a:r>
            <a:r>
              <a:rPr sz="1900" dirty="0">
                <a:latin typeface="Constantia"/>
                <a:cs typeface="Constantia"/>
              </a:rPr>
              <a:t>de</a:t>
            </a:r>
            <a:r>
              <a:rPr sz="1900" spc="120" dirty="0">
                <a:latin typeface="Constantia"/>
                <a:cs typeface="Constantia"/>
              </a:rPr>
              <a:t>  </a:t>
            </a:r>
            <a:r>
              <a:rPr sz="1900" spc="-25" dirty="0">
                <a:latin typeface="Constantia"/>
                <a:cs typeface="Constantia"/>
              </a:rPr>
              <a:t>los </a:t>
            </a:r>
            <a:r>
              <a:rPr sz="1900" dirty="0">
                <a:latin typeface="Constantia"/>
                <a:cs typeface="Constantia"/>
              </a:rPr>
              <a:t>satélite</a:t>
            </a:r>
            <a:r>
              <a:rPr sz="1900" spc="475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miden</a:t>
            </a:r>
            <a:r>
              <a:rPr sz="1900" spc="49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en</a:t>
            </a:r>
            <a:r>
              <a:rPr sz="1900" spc="48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los</a:t>
            </a:r>
            <a:r>
              <a:rPr sz="1900" spc="48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sectores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671136"/>
            <a:ext cx="929005" cy="118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tantia"/>
                <a:cs typeface="Constantia"/>
              </a:rPr>
              <a:t>en</a:t>
            </a:r>
            <a:r>
              <a:rPr sz="1900" spc="210" dirty="0">
                <a:latin typeface="Constantia"/>
                <a:cs typeface="Constantia"/>
              </a:rPr>
              <a:t>   </a:t>
            </a:r>
            <a:r>
              <a:rPr sz="1900" spc="-25" dirty="0">
                <a:latin typeface="Constantia"/>
                <a:cs typeface="Constantia"/>
              </a:rPr>
              <a:t>que 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máxima</a:t>
            </a:r>
            <a:r>
              <a:rPr sz="1900" spc="-10" dirty="0">
                <a:latin typeface="Constantia"/>
                <a:cs typeface="Constantia"/>
              </a:rPr>
              <a:t>. sensores ubican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780" y="5250941"/>
            <a:ext cx="19443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95"/>
              </a:spcBef>
              <a:tabLst>
                <a:tab pos="497205" algn="l"/>
                <a:tab pos="1002665" algn="l"/>
              </a:tabLst>
            </a:pPr>
            <a:r>
              <a:rPr sz="1900" spc="-10" dirty="0">
                <a:latin typeface="Constantia"/>
                <a:cs typeface="Constantia"/>
              </a:rPr>
              <a:t>multiespectrales </a:t>
            </a:r>
            <a:r>
              <a:rPr sz="1900" spc="-25" dirty="0">
                <a:latin typeface="Constantia"/>
                <a:cs typeface="Constantia"/>
              </a:rPr>
              <a:t>en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25" dirty="0">
                <a:latin typeface="Constantia"/>
                <a:cs typeface="Constantia"/>
              </a:rPr>
              <a:t>las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10" dirty="0">
                <a:latin typeface="Constantia"/>
                <a:cs typeface="Constantia"/>
              </a:rPr>
              <a:t>ventanas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4671136"/>
            <a:ext cx="2256155" cy="118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1947545" algn="l"/>
              </a:tabLst>
            </a:pPr>
            <a:r>
              <a:rPr sz="1900" spc="-25" dirty="0">
                <a:latin typeface="Constantia"/>
                <a:cs typeface="Constantia"/>
              </a:rPr>
              <a:t>la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transmisión</a:t>
            </a:r>
            <a:r>
              <a:rPr sz="19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	</a:t>
            </a:r>
            <a:r>
              <a:rPr sz="1900" u="sng" spc="-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es</a:t>
            </a:r>
            <a:endParaRPr sz="1900">
              <a:latin typeface="Constantia"/>
              <a:cs typeface="Constantia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  <a:tabLst>
                <a:tab pos="548005" algn="l"/>
                <a:tab pos="1485265" algn="l"/>
                <a:tab pos="1932305" algn="l"/>
              </a:tabLst>
            </a:pPr>
            <a:r>
              <a:rPr sz="1900" spc="-25" dirty="0">
                <a:latin typeface="Constantia"/>
                <a:cs typeface="Constantia"/>
              </a:rPr>
              <a:t>Las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10" dirty="0">
                <a:latin typeface="Constantia"/>
                <a:cs typeface="Constantia"/>
              </a:rPr>
              <a:t>bandas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25" dirty="0">
                <a:latin typeface="Constantia"/>
                <a:cs typeface="Constantia"/>
              </a:rPr>
              <a:t>de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25" dirty="0">
                <a:latin typeface="Constantia"/>
                <a:cs typeface="Constantia"/>
              </a:rPr>
              <a:t>los</a:t>
            </a:r>
            <a:endParaRPr sz="1900">
              <a:latin typeface="Constantia"/>
              <a:cs typeface="Constantia"/>
            </a:endParaRPr>
          </a:p>
          <a:p>
            <a:pPr marL="1989455" marR="5080" indent="39370" algn="r">
              <a:lnSpc>
                <a:spcPct val="100000"/>
              </a:lnSpc>
            </a:pPr>
            <a:r>
              <a:rPr sz="1900" spc="-25" dirty="0">
                <a:latin typeface="Constantia"/>
                <a:cs typeface="Constantia"/>
              </a:rPr>
              <a:t>se de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830011"/>
            <a:ext cx="13284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onstantia"/>
                <a:cs typeface="Constantia"/>
              </a:rPr>
              <a:t>transmisión.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1371600"/>
            <a:ext cx="5582411" cy="35341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5575" y="4878451"/>
            <a:ext cx="450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Constantia"/>
                <a:cs typeface="Constantia"/>
              </a:rPr>
              <a:t>Tomado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del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programa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Modtran</a:t>
            </a:r>
            <a:r>
              <a:rPr sz="1500" spc="-2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(para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una</a:t>
            </a:r>
            <a:r>
              <a:rPr sz="1500" spc="-8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atmósfera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de </a:t>
            </a:r>
            <a:r>
              <a:rPr sz="1500" dirty="0">
                <a:latin typeface="Constantia"/>
                <a:cs typeface="Constantia"/>
              </a:rPr>
              <a:t>latitud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media</a:t>
            </a:r>
            <a:r>
              <a:rPr sz="1500" spc="-9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de</a:t>
            </a:r>
            <a:r>
              <a:rPr sz="1500" spc="-9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verano).</a:t>
            </a:r>
            <a:endParaRPr sz="15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4019</Words>
  <Application>Microsoft Macintosh PowerPoint</Application>
  <PresentationFormat>On-screen Show (4:3)</PresentationFormat>
  <Paragraphs>407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</vt:lpstr>
      <vt:lpstr>Cambria Math</vt:lpstr>
      <vt:lpstr>Century</vt:lpstr>
      <vt:lpstr>Constantia</vt:lpstr>
      <vt:lpstr>Symbol</vt:lpstr>
      <vt:lpstr>Times New Roman</vt:lpstr>
      <vt:lpstr>Wingdings</vt:lpstr>
      <vt:lpstr>Wingdings 2</vt:lpstr>
      <vt:lpstr>Office Theme</vt:lpstr>
      <vt:lpstr>Bases físicas de la percepción remota</vt:lpstr>
      <vt:lpstr>PowerPoint Presentation</vt:lpstr>
      <vt:lpstr>Qué es una imagen satelital?</vt:lpstr>
      <vt:lpstr>Bases físicas de la teledetección</vt:lpstr>
      <vt:lpstr>Espectro electromagnético</vt:lpstr>
      <vt:lpstr>PowerPoint Presentation</vt:lpstr>
      <vt:lpstr>PowerPoint Presentation</vt:lpstr>
      <vt:lpstr>PowerPoint Presentation</vt:lpstr>
      <vt:lpstr>Transmisión de la atmósfera</vt:lpstr>
      <vt:lpstr>Desde el punto de vista de la teledetección, las bandas destacadas son:</vt:lpstr>
      <vt:lpstr>Uso de las ventanas atmosféricas</vt:lpstr>
      <vt:lpstr>Bandas de sensores en ventanas de transmisión</vt:lpstr>
      <vt:lpstr>Transmisión en distintas regiones del espectro</vt:lpstr>
      <vt:lpstr>Términos y unidades de medida de la radiación electromagnética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Otros conceptos de interés…</vt:lpstr>
      <vt:lpstr>Leyes de la radiación electromagnética</vt:lpstr>
      <vt:lpstr> 2898</vt:lpstr>
      <vt:lpstr>PowerPoint Presentation</vt:lpstr>
      <vt:lpstr>PowerPoint Presentation</vt:lpstr>
      <vt:lpstr>PowerPoint Presentation</vt:lpstr>
      <vt:lpstr>Espectro electromagnético-Espectro solar y térmico</vt:lpstr>
      <vt:lpstr>Campo espectral de trabajo</vt:lpstr>
      <vt:lpstr>Superficie especular y lambertiana</vt:lpstr>
      <vt:lpstr>Firmas espectrales</vt:lpstr>
      <vt:lpstr>Firmas espectrales de distintas superficies</vt:lpstr>
      <vt:lpstr>Vegetación</vt:lpstr>
      <vt:lpstr>PowerPoint Presentation</vt:lpstr>
      <vt:lpstr>Suelos</vt:lpstr>
      <vt:lpstr>PowerPoint Presentation</vt:lpstr>
      <vt:lpstr>Agua</vt:lpstr>
      <vt:lpstr>PowerPoint Presentation</vt:lpstr>
      <vt:lpstr>Otros materiales</vt:lpstr>
      <vt:lpstr>Espectro térmico</vt:lpstr>
      <vt:lpstr>PowerPoint Presentation</vt:lpstr>
      <vt:lpstr>La temperatura superficial de cuerpos de agua, incluso el océano, es objeto de estudio en diferentes campos (eutrofización, corrientes oceánicas, procesos océano-atmosféricos).</vt:lpstr>
      <vt:lpstr>Vegetación</vt:lpstr>
      <vt:lpstr>Captada desde satélite (IRt) Baja disponibilidad de Hs</vt:lpstr>
      <vt:lpstr>Microondas</vt:lpstr>
      <vt:lpstr>Cada píxel en la imagen de radar representa la intensidad de la radiación retrodispersada, dependiente del coeficiente de retro-dispersón de esa área. Ese coeficiente depende de varios factores: -rugosidad y morfología del terreno (pendiente y orientación del ángulo de incidencia del haz)</vt:lpstr>
      <vt:lpstr>Según la longitud de onda a la que trabajen, los radares pueden penetrar en la superficie (vegetación y suelo).</vt:lpstr>
      <vt:lpstr>PowerPoint Presentation</vt:lpstr>
      <vt:lpstr>La técnica de interferometría (señal de retorno medida por 2 antenas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</dc:creator>
  <cp:lastModifiedBy>Microsoft Office User</cp:lastModifiedBy>
  <cp:revision>1</cp:revision>
  <dcterms:created xsi:type="dcterms:W3CDTF">2023-09-11T19:02:44Z</dcterms:created>
  <dcterms:modified xsi:type="dcterms:W3CDTF">2023-09-11T19:34:59Z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2023-09-11T00:00:00Z</vt:filetime>
  </property>
  <property fmtid="{D5CDD505-2E9C-101B-9397-08002B2CF9AE}" pid="5" name="Producer">
    <vt:lpwstr>Microsoft® PowerPoint® 2016</vt:lpwstr>
  </property>
</Properties>
</file>