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embeddedFontLst>
    <p:embeddedFont>
      <p:font typeface="Open Sans ExtraBold"/>
      <p:bold r:id="rId16"/>
      <p:boldItalic r:id="rId17"/>
    </p:embeddedFont>
    <p:embeddedFont>
      <p:font typeface="Open Sans Medium"/>
      <p:regular r:id="rId18"/>
      <p:bold r:id="rId19"/>
      <p:italic r:id="rId20"/>
      <p:boldItalic r:id="rId21"/>
    </p:embeddedFont>
    <p:embeddedFont>
      <p:font typeface="Open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6" roundtripDataSignature="AMtx7mjaUK2moPAPLAw6kF+kKVK13Cju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Medium-italic.fntdata"/><Relationship Id="rId22" Type="http://schemas.openxmlformats.org/officeDocument/2006/relationships/font" Target="fonts/OpenSans-regular.fntdata"/><Relationship Id="rId21" Type="http://schemas.openxmlformats.org/officeDocument/2006/relationships/font" Target="fonts/OpenSansMedium-boldItalic.fntdata"/><Relationship Id="rId24" Type="http://schemas.openxmlformats.org/officeDocument/2006/relationships/font" Target="fonts/OpenSans-italic.fntdata"/><Relationship Id="rId23" Type="http://schemas.openxmlformats.org/officeDocument/2006/relationships/font" Target="fonts/Open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customschemas.google.com/relationships/presentationmetadata" Target="metadata"/><Relationship Id="rId25" Type="http://schemas.openxmlformats.org/officeDocument/2006/relationships/font" Target="fonts/Open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ExtraBold-boldItalic.fntdata"/><Relationship Id="rId16" Type="http://schemas.openxmlformats.org/officeDocument/2006/relationships/font" Target="fonts/OpenSansExtraBold-bold.fntdata"/><Relationship Id="rId19" Type="http://schemas.openxmlformats.org/officeDocument/2006/relationships/font" Target="fonts/OpenSansMedium-bold.fntdata"/><Relationship Id="rId18" Type="http://schemas.openxmlformats.org/officeDocument/2006/relationships/font" Target="fonts/OpenSans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Desarrollaremos una </a:t>
            </a:r>
            <a:r>
              <a:rPr b="1" lang="en-US">
                <a:solidFill>
                  <a:schemeClr val="dk1"/>
                </a:solidFill>
              </a:rPr>
              <a:t>app para Rayostrength</a:t>
            </a:r>
            <a:r>
              <a:rPr lang="en-US">
                <a:solidFill>
                  <a:schemeClr val="dk1"/>
                </a:solidFill>
              </a:rPr>
              <a:t> que mejore la gestión de rutinas y el bienestar físico de los usuarios. Permitirá ver y subir videos de ejercicios, registrar datos de forma sencilla, recibir recordatorios de pagos y videollamadas, y contará con una interfaz clara y fácil de usar, más simple y eficiente que las aplicaciones actuales.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</p:txBody>
      </p:sp>
      <p:sp>
        <p:nvSpPr>
          <p:cNvPr id="102" name="Google Shape;10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4" name="Google Shape;12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7" name="Google Shape;13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5c5ae9c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855c5ae9c5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55c5ae9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855c5ae9c5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55c5ae9c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g3855c5ae9c5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566de5fa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6" name="Google Shape;186;g38566de5fac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Relationship Id="rId6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.png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4" name="Google Shape;84;p1"/>
          <p:cNvCxnSpPr/>
          <p:nvPr/>
        </p:nvCxnSpPr>
        <p:spPr>
          <a:xfrm>
            <a:off x="1556585" y="5669778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85" name="Google Shape;85;p1"/>
          <p:cNvSpPr/>
          <p:nvPr/>
        </p:nvSpPr>
        <p:spPr>
          <a:xfrm rot="-7757409">
            <a:off x="12007383" y="-4543149"/>
            <a:ext cx="9928415" cy="8087145"/>
          </a:xfrm>
          <a:custGeom>
            <a:rect b="b" l="l" r="r" t="t"/>
            <a:pathLst>
              <a:path extrusionOk="0" h="8087145" w="9928415">
                <a:moveTo>
                  <a:pt x="0" y="0"/>
                </a:moveTo>
                <a:lnTo>
                  <a:pt x="9928415" y="0"/>
                </a:lnTo>
                <a:lnTo>
                  <a:pt x="9928415" y="8087145"/>
                </a:lnTo>
                <a:lnTo>
                  <a:pt x="0" y="80871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15428339" y="921542"/>
            <a:ext cx="1918052" cy="1918052"/>
            <a:chOff x="0" y="0"/>
            <a:chExt cx="812800" cy="8128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" name="Google Shape;89;p1"/>
          <p:cNvGrpSpPr/>
          <p:nvPr/>
        </p:nvGrpSpPr>
        <p:grpSpPr>
          <a:xfrm>
            <a:off x="14004857" y="607583"/>
            <a:ext cx="700314" cy="700314"/>
            <a:chOff x="0" y="0"/>
            <a:chExt cx="812800" cy="812800"/>
          </a:xfrm>
        </p:grpSpPr>
        <p:sp>
          <p:nvSpPr>
            <p:cNvPr id="90" name="Google Shape;90;p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2" name="Google Shape;92;p1"/>
          <p:cNvGrpSpPr/>
          <p:nvPr/>
        </p:nvGrpSpPr>
        <p:grpSpPr>
          <a:xfrm>
            <a:off x="9485639" y="7726441"/>
            <a:ext cx="7394558" cy="1313808"/>
            <a:chOff x="0" y="-47625"/>
            <a:chExt cx="3282592" cy="583226"/>
          </a:xfrm>
        </p:grpSpPr>
        <p:sp>
          <p:nvSpPr>
            <p:cNvPr id="93" name="Google Shape;93;p1"/>
            <p:cNvSpPr/>
            <p:nvPr/>
          </p:nvSpPr>
          <p:spPr>
            <a:xfrm>
              <a:off x="0" y="0"/>
              <a:ext cx="3282592" cy="535601"/>
            </a:xfrm>
            <a:custGeom>
              <a:rect b="b" l="l" r="r" t="t"/>
              <a:pathLst>
                <a:path extrusionOk="0" h="535601" w="3282592">
                  <a:moveTo>
                    <a:pt x="0" y="0"/>
                  </a:moveTo>
                  <a:lnTo>
                    <a:pt x="3282592" y="0"/>
                  </a:lnTo>
                  <a:lnTo>
                    <a:pt x="3282592" y="535601"/>
                  </a:lnTo>
                  <a:lnTo>
                    <a:pt x="0" y="535601"/>
                  </a:ln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</p:sp>
        <p:sp>
          <p:nvSpPr>
            <p:cNvPr id="94" name="Google Shape;94;p1"/>
            <p:cNvSpPr txBox="1"/>
            <p:nvPr/>
          </p:nvSpPr>
          <p:spPr>
            <a:xfrm>
              <a:off x="0" y="-47625"/>
              <a:ext cx="3282592" cy="5832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sp>
        <p:nvSpPr>
          <p:cNvPr id="96" name="Google Shape;96;p1"/>
          <p:cNvSpPr txBox="1"/>
          <p:nvPr/>
        </p:nvSpPr>
        <p:spPr>
          <a:xfrm>
            <a:off x="1195625" y="2742175"/>
            <a:ext cx="12067500" cy="26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358"/>
              <a:buFont typeface="Arial"/>
              <a:buNone/>
            </a:pPr>
            <a:r>
              <a:rPr b="1" lang="en-US" sz="88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App </a:t>
            </a:r>
            <a:r>
              <a:rPr b="1" lang="en-US" sz="88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mobile</a:t>
            </a:r>
            <a:r>
              <a:rPr b="1" lang="en-US" sz="8858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Rayostrength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9672559" y="8108248"/>
            <a:ext cx="70206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8"/>
              <a:buFont typeface="Arial"/>
              <a:buNone/>
            </a:pPr>
            <a:r>
              <a:rPr b="1" lang="en-US" sz="1958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Emilio Rubina</a:t>
            </a:r>
            <a:endParaRPr b="1" sz="1958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ctr">
              <a:lnSpc>
                <a:spcPct val="96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8"/>
              <a:buFont typeface="Arial"/>
              <a:buNone/>
            </a:pPr>
            <a:r>
              <a:rPr b="1" lang="en-US" sz="1958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Benjamin Gonzalez Valencia</a:t>
            </a:r>
            <a:endParaRPr b="1" sz="1958">
              <a:solidFill>
                <a:srgbClr val="FFFFFF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ctr">
              <a:lnSpc>
                <a:spcPct val="96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58"/>
              <a:buFont typeface="Arial"/>
              <a:buNone/>
            </a:pPr>
            <a:r>
              <a:rPr b="1" i="0" lang="en-US" sz="1958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Fabián Fernández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69750" y="3931225"/>
            <a:ext cx="14287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/>
          <p:nvPr/>
        </p:nvSpPr>
        <p:spPr>
          <a:xfrm rot="1493448">
            <a:off x="12764455" y="-4493527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9"/>
                </a:lnTo>
                <a:lnTo>
                  <a:pt x="0" y="75046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7" name="Google Shape;197;p17"/>
          <p:cNvCxnSpPr/>
          <p:nvPr/>
        </p:nvCxnSpPr>
        <p:spPr>
          <a:xfrm>
            <a:off x="1693960" y="7073953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grpSp>
        <p:nvGrpSpPr>
          <p:cNvPr id="198" name="Google Shape;198;p17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1" name="Google Shape;201;p17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202" name="Google Shape;202;p1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4" name="Google Shape;204;p17"/>
          <p:cNvSpPr txBox="1"/>
          <p:nvPr/>
        </p:nvSpPr>
        <p:spPr>
          <a:xfrm>
            <a:off x="1714574" y="3601830"/>
            <a:ext cx="14160264" cy="133041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233"/>
              <a:buFont typeface="Arial"/>
              <a:buNone/>
            </a:pPr>
            <a:r>
              <a:rPr b="1" i="0" lang="en-US" sz="10233" u="none" cap="none" strike="noStrike">
                <a:solidFill>
                  <a:srgbClr val="FFFFFF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MUCHAS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1714574" y="5102566"/>
            <a:ext cx="15936584" cy="1642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6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69"/>
              <a:buFont typeface="Arial"/>
              <a:buNone/>
            </a:pPr>
            <a:r>
              <a:rPr b="1" i="0" lang="en-US" sz="12769" u="none" cap="none" strike="noStrike">
                <a:solidFill>
                  <a:srgbClr val="FFFFFF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GRACIAS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433913" y="5333700"/>
            <a:ext cx="3297030" cy="329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51325" y="5491550"/>
            <a:ext cx="3297030" cy="329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41719" y="3990100"/>
            <a:ext cx="6662149" cy="99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7DD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 rot="7963491">
            <a:off x="12939510" y="-5089296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/>
          <p:nvPr/>
        </p:nvSpPr>
        <p:spPr>
          <a:xfrm rot="-9745943">
            <a:off x="-2987443" y="7016159"/>
            <a:ext cx="9213358" cy="7504698"/>
          </a:xfrm>
          <a:custGeom>
            <a:rect b="b" l="l" r="r" t="t"/>
            <a:pathLst>
              <a:path extrusionOk="0" h="7504698" w="9213358">
                <a:moveTo>
                  <a:pt x="0" y="0"/>
                </a:moveTo>
                <a:lnTo>
                  <a:pt x="9213358" y="0"/>
                </a:lnTo>
                <a:lnTo>
                  <a:pt x="9213358" y="7504698"/>
                </a:lnTo>
                <a:lnTo>
                  <a:pt x="0" y="75046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6" name="Google Shape;106;p2"/>
          <p:cNvSpPr txBox="1"/>
          <p:nvPr/>
        </p:nvSpPr>
        <p:spPr>
          <a:xfrm>
            <a:off x="2680656" y="4114984"/>
            <a:ext cx="12926700" cy="14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6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84"/>
              <a:buFont typeface="Arial"/>
              <a:buNone/>
            </a:pPr>
            <a:r>
              <a:rPr b="1" lang="en-US" sz="9984">
                <a:solidFill>
                  <a:srgbClr val="B48C5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Introducción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15715228" y="1298787"/>
            <a:ext cx="1830961" cy="1830961"/>
            <a:chOff x="0" y="0"/>
            <a:chExt cx="812800" cy="812800"/>
          </a:xfrm>
        </p:grpSpPr>
        <p:sp>
          <p:nvSpPr>
            <p:cNvPr id="108" name="Google Shape;108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15014915" y="756491"/>
            <a:ext cx="700314" cy="700314"/>
            <a:chOff x="0" y="0"/>
            <a:chExt cx="812800" cy="812800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" name="Google Shape;113;p2"/>
          <p:cNvGrpSpPr/>
          <p:nvPr/>
        </p:nvGrpSpPr>
        <p:grpSpPr>
          <a:xfrm rot="-7794460">
            <a:off x="447095" y="6758846"/>
            <a:ext cx="1830961" cy="1830961"/>
            <a:chOff x="0" y="0"/>
            <a:chExt cx="812800" cy="812800"/>
          </a:xfrm>
        </p:grpSpPr>
        <p:sp>
          <p:nvSpPr>
            <p:cNvPr id="114" name="Google Shape;114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" name="Google Shape;116;p2"/>
          <p:cNvGrpSpPr/>
          <p:nvPr/>
        </p:nvGrpSpPr>
        <p:grpSpPr>
          <a:xfrm rot="-7794460">
            <a:off x="2030317" y="8721370"/>
            <a:ext cx="700314" cy="700314"/>
            <a:chOff x="0" y="0"/>
            <a:chExt cx="812800" cy="812800"/>
          </a:xfrm>
        </p:grpSpPr>
        <p:sp>
          <p:nvSpPr>
            <p:cNvPr id="117" name="Google Shape;117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B48C5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19" name="Google Shape;119;p2"/>
          <p:cNvCxnSpPr/>
          <p:nvPr/>
        </p:nvCxnSpPr>
        <p:spPr>
          <a:xfrm>
            <a:off x="6301491" y="6172018"/>
            <a:ext cx="5685000" cy="0"/>
          </a:xfrm>
          <a:prstGeom prst="straightConnector1">
            <a:avLst/>
          </a:prstGeom>
          <a:noFill/>
          <a:ln cap="rnd" cmpd="sng" w="323850">
            <a:solidFill>
              <a:srgbClr val="283D60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0" name="Google Shape;120;p2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pic>
        <p:nvPicPr>
          <p:cNvPr id="121" name="Google Shape;12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E7DD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/>
          <p:nvPr/>
        </p:nvSpPr>
        <p:spPr>
          <a:xfrm rot="7722274">
            <a:off x="11624188" y="6062344"/>
            <a:ext cx="10130824" cy="8252016"/>
          </a:xfrm>
          <a:custGeom>
            <a:rect b="b" l="l" r="r" t="t"/>
            <a:pathLst>
              <a:path extrusionOk="0" h="8256042" w="10135766">
                <a:moveTo>
                  <a:pt x="0" y="0"/>
                </a:moveTo>
                <a:lnTo>
                  <a:pt x="10135766" y="0"/>
                </a:lnTo>
                <a:lnTo>
                  <a:pt x="10135766" y="8256042"/>
                </a:lnTo>
                <a:lnTo>
                  <a:pt x="0" y="82560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7" name="Google Shape;127;p3"/>
          <p:cNvCxnSpPr/>
          <p:nvPr/>
        </p:nvCxnSpPr>
        <p:spPr>
          <a:xfrm>
            <a:off x="13190662" y="1028700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8" name="Google Shape;128;p3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sp>
        <p:nvSpPr>
          <p:cNvPr id="129" name="Google Shape;129;p3"/>
          <p:cNvSpPr txBox="1"/>
          <p:nvPr/>
        </p:nvSpPr>
        <p:spPr>
          <a:xfrm>
            <a:off x="1140601" y="1860675"/>
            <a:ext cx="7200000" cy="121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83"/>
              <a:buFont typeface="Arial"/>
              <a:buNone/>
            </a:pPr>
            <a:r>
              <a:rPr b="1" lang="en-US" sz="7883">
                <a:solidFill>
                  <a:srgbClr val="022A3D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Problematica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3"/>
          <p:cNvSpPr txBox="1"/>
          <p:nvPr/>
        </p:nvSpPr>
        <p:spPr>
          <a:xfrm>
            <a:off x="1140600" y="3181325"/>
            <a:ext cx="8562000" cy="67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Actualmente, los usuarios de Rayostrength enfrentan varios desafíos: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Pagos y recordatorios: se manejan manualmente con Excel y Gmail, lo que genera olvidos.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Rutinas poco claras: las aplicaciones existentes son complejas y poco intuitivas.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Videos de ejercicios limitados: no hay una forma fácil de ver o subir tutoriales propios.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Comunicación con el entrenador: falta un sistema simple de videollamadas o explicaciones personalizadas.</a:t>
            </a:r>
            <a:endParaRPr sz="24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5699" lvl="0" marL="45720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Clr>
                <a:srgbClr val="022A3D"/>
              </a:buClr>
              <a:buSzPts val="2474"/>
              <a:buFont typeface="Open Sans"/>
              <a:buChar char="●"/>
            </a:pPr>
            <a:r>
              <a:rPr lang="en-US" sz="2474">
                <a:solidFill>
                  <a:srgbClr val="022A3D"/>
                </a:solidFill>
                <a:latin typeface="Open Sans"/>
                <a:ea typeface="Open Sans"/>
                <a:cs typeface="Open Sans"/>
                <a:sym typeface="Open Sans"/>
              </a:rPr>
              <a:t>Interfaz poco práctica: se requiere una herramienta que sea tan funcional como un Excel, pero más accesible y centralizada en el celular.</a:t>
            </a:r>
            <a:endParaRPr sz="2174">
              <a:solidFill>
                <a:srgbClr val="022A3D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1" name="Google Shape;131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646101" y="1757225"/>
            <a:ext cx="3343556" cy="3343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757326" y="3876400"/>
            <a:ext cx="2774799" cy="2774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381377" y="5588625"/>
            <a:ext cx="2222801" cy="2222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"/>
          <p:cNvSpPr txBox="1"/>
          <p:nvPr/>
        </p:nvSpPr>
        <p:spPr>
          <a:xfrm>
            <a:off x="875700" y="2600538"/>
            <a:ext cx="16536600" cy="61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Desarrollaremos una app para Rayostrength que simplifique la gestión de rutinas y el bienestar físico de los usuarios, abordando las problemáticas actuales: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Registro de rutinas sencillo: similar a un Excel, con columnas fáciles de llenar y visualización inmediata del plan diario.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Videos de ejercicios: posibilidad de ver tutoriales de la app o subir videos propios para cada ejercicio.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Recordatorios automáticos: pagos, renovaciones de plan y videollamadas programadas directamente en el celular.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Videollamadas integradas: opción de realizar o recibir explicaciones personalizadas de forma práctica.</a:t>
            </a:r>
            <a:endParaRPr b="1"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88429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17"/>
              <a:buFont typeface="Open Sans"/>
              <a:buChar char="●"/>
            </a:pPr>
            <a:r>
              <a:rPr b="1" lang="en-US" sz="2517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Interfaz clara y accesible: más simple y eficiente que las aplicaciones existentes, centralizando toda la información en un solo lugar.</a:t>
            </a:r>
            <a:endParaRPr sz="25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0" name="Google Shape;140;p4"/>
          <p:cNvSpPr txBox="1"/>
          <p:nvPr/>
        </p:nvSpPr>
        <p:spPr>
          <a:xfrm>
            <a:off x="2918400" y="1440751"/>
            <a:ext cx="12451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Propuesta de Solución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4"/>
          <p:cNvCxnSpPr/>
          <p:nvPr/>
        </p:nvCxnSpPr>
        <p:spPr>
          <a:xfrm>
            <a:off x="13190662" y="1028700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42" name="Google Shape;142;p4"/>
          <p:cNvCxnSpPr/>
          <p:nvPr/>
        </p:nvCxnSpPr>
        <p:spPr>
          <a:xfrm>
            <a:off x="-1447320" y="9096375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3" name="Google Shape;143;p4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47" l="0" r="0" t="-180979"/>
            </a:stretch>
          </a:blipFill>
          <a:ln>
            <a:noFill/>
          </a:ln>
        </p:spPr>
      </p:sp>
      <p:pic>
        <p:nvPicPr>
          <p:cNvPr id="144" name="Google Shape;144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3405600" y="1996550"/>
            <a:ext cx="1147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Tecnologías trabajadas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p10"/>
          <p:cNvCxnSpPr/>
          <p:nvPr/>
        </p:nvCxnSpPr>
        <p:spPr>
          <a:xfrm>
            <a:off x="13190662" y="1028700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51" name="Google Shape;151;p10"/>
          <p:cNvCxnSpPr/>
          <p:nvPr/>
        </p:nvCxnSpPr>
        <p:spPr>
          <a:xfrm>
            <a:off x="-1447320" y="9096375"/>
            <a:ext cx="6483182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52" name="Google Shape;152;p10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59" l="0" r="0" t="-180987"/>
            </a:stretch>
          </a:blipFill>
          <a:ln>
            <a:noFill/>
          </a:ln>
        </p:spPr>
      </p:sp>
      <p:sp>
        <p:nvSpPr>
          <p:cNvPr id="153" name="Google Shape;153;p10"/>
          <p:cNvSpPr txBox="1"/>
          <p:nvPr/>
        </p:nvSpPr>
        <p:spPr>
          <a:xfrm>
            <a:off x="2374500" y="3523000"/>
            <a:ext cx="135390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287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r>
              <a:rPr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React Native 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 / Base de datos: </a:t>
            </a:r>
            <a:r>
              <a:rPr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Firebase (Authentication, Firestore, Storage)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Control de versiones</a:t>
            </a:r>
            <a:r>
              <a:rPr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Git / GitHub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0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None/>
            </a:pPr>
            <a:r>
              <a:t/>
            </a:r>
            <a:endParaRPr sz="28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4" name="Google Shape;154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855c5ae9c5_0_5"/>
          <p:cNvSpPr txBox="1"/>
          <p:nvPr/>
        </p:nvSpPr>
        <p:spPr>
          <a:xfrm>
            <a:off x="3405600" y="1996550"/>
            <a:ext cx="1147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Metodología 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g3855c5ae9c5_0_5"/>
          <p:cNvCxnSpPr/>
          <p:nvPr/>
        </p:nvCxnSpPr>
        <p:spPr>
          <a:xfrm>
            <a:off x="13190662" y="1028700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61" name="Google Shape;161;g3855c5ae9c5_0_5"/>
          <p:cNvCxnSpPr/>
          <p:nvPr/>
        </p:nvCxnSpPr>
        <p:spPr>
          <a:xfrm>
            <a:off x="-1447320" y="9096375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62" name="Google Shape;162;g3855c5ae9c5_0_5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47" l="0" r="0" t="-180979"/>
            </a:stretch>
          </a:blipFill>
          <a:ln>
            <a:noFill/>
          </a:ln>
        </p:spPr>
      </p:sp>
      <p:sp>
        <p:nvSpPr>
          <p:cNvPr id="163" name="Google Shape;163;g3855c5ae9c5_0_5"/>
          <p:cNvSpPr txBox="1"/>
          <p:nvPr/>
        </p:nvSpPr>
        <p:spPr>
          <a:xfrm>
            <a:off x="2374500" y="3523000"/>
            <a:ext cx="13539000" cy="35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287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trabajará con sprints semanales. </a:t>
            </a:r>
            <a:endParaRPr b="1"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Reuniones diarias de scrum para seguimiento. </a:t>
            </a:r>
            <a:endParaRPr b="1"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 Owner define y prioriza el backlog de tareas. </a:t>
            </a:r>
            <a:endParaRPr b="1"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 entregan incrementos funcionales al final de cada sprint.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0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None/>
            </a:pPr>
            <a:r>
              <a:t/>
            </a:r>
            <a:endParaRPr sz="28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64" name="Google Shape;164;g3855c5ae9c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55c5ae9c5_0_14"/>
          <p:cNvSpPr txBox="1"/>
          <p:nvPr/>
        </p:nvSpPr>
        <p:spPr>
          <a:xfrm>
            <a:off x="3405600" y="1996550"/>
            <a:ext cx="114768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Roles del equipo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0" name="Google Shape;170;g3855c5ae9c5_0_14"/>
          <p:cNvCxnSpPr/>
          <p:nvPr/>
        </p:nvCxnSpPr>
        <p:spPr>
          <a:xfrm>
            <a:off x="13190662" y="1028700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71" name="Google Shape;171;g3855c5ae9c5_0_14"/>
          <p:cNvCxnSpPr/>
          <p:nvPr/>
        </p:nvCxnSpPr>
        <p:spPr>
          <a:xfrm>
            <a:off x="-1447320" y="9096375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72" name="Google Shape;172;g3855c5ae9c5_0_14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47" l="0" r="0" t="-180979"/>
            </a:stretch>
          </a:blipFill>
          <a:ln>
            <a:noFill/>
          </a:ln>
        </p:spPr>
      </p:sp>
      <p:sp>
        <p:nvSpPr>
          <p:cNvPr id="173" name="Google Shape;173;g3855c5ae9c5_0_14"/>
          <p:cNvSpPr txBox="1"/>
          <p:nvPr/>
        </p:nvSpPr>
        <p:spPr>
          <a:xfrm>
            <a:off x="2374500" y="3523000"/>
            <a:ext cx="13539000" cy="50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32879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Manager / Product Owner: </a:t>
            </a:r>
            <a:r>
              <a:rPr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encargado de la planificación, priorización de tareas y seguimiento del proyecto. (Fabián)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Frontend / UI-UX: </a:t>
            </a:r>
            <a:r>
              <a:rPr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 de la interfaz y experiencia de usuario. (Emilio) 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432879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17"/>
              <a:buFont typeface="Open Sans"/>
              <a:buChar char="●"/>
            </a:pPr>
            <a:r>
              <a:rPr b="1"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Backend / Integraciones: </a:t>
            </a:r>
            <a:r>
              <a:rPr lang="en-US" sz="3216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desarrollo de la lógica del servidor, bases de datos y conectividad entre sistemas. (Benjamin)</a:t>
            </a:r>
            <a:endParaRPr sz="3216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just">
              <a:lnSpc>
                <a:spcPct val="140009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17"/>
              <a:buFont typeface="Arial"/>
              <a:buNone/>
            </a:pPr>
            <a:r>
              <a:t/>
            </a:r>
            <a:endParaRPr sz="2817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4" name="Google Shape;174;g3855c5ae9c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55c5ae9c5_0_23"/>
          <p:cNvSpPr txBox="1"/>
          <p:nvPr/>
        </p:nvSpPr>
        <p:spPr>
          <a:xfrm>
            <a:off x="1834950" y="3750688"/>
            <a:ext cx="14618100" cy="23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Propuesta inicial de base de datos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g3855c5ae9c5_0_23"/>
          <p:cNvCxnSpPr/>
          <p:nvPr/>
        </p:nvCxnSpPr>
        <p:spPr>
          <a:xfrm>
            <a:off x="13190662" y="1028700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181" name="Google Shape;181;g3855c5ae9c5_0_23"/>
          <p:cNvCxnSpPr/>
          <p:nvPr/>
        </p:nvCxnSpPr>
        <p:spPr>
          <a:xfrm>
            <a:off x="-1447320" y="9096375"/>
            <a:ext cx="6483300" cy="0"/>
          </a:xfrm>
          <a:prstGeom prst="straightConnector1">
            <a:avLst/>
          </a:prstGeom>
          <a:noFill/>
          <a:ln cap="rnd" cmpd="sng" w="323850">
            <a:solidFill>
              <a:srgbClr val="B48C5D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82" name="Google Shape;182;g3855c5ae9c5_0_23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47" l="0" r="0" t="-180979"/>
            </a:stretch>
          </a:blipFill>
          <a:ln>
            <a:noFill/>
          </a:ln>
        </p:spPr>
      </p:sp>
      <p:pic>
        <p:nvPicPr>
          <p:cNvPr id="183" name="Google Shape;183;g3855c5ae9c5_0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83D60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8566de5fac_0_6"/>
          <p:cNvSpPr txBox="1"/>
          <p:nvPr/>
        </p:nvSpPr>
        <p:spPr>
          <a:xfrm>
            <a:off x="1834950" y="1397363"/>
            <a:ext cx="14618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5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68"/>
              <a:buFont typeface="Arial"/>
              <a:buNone/>
            </a:pPr>
            <a:r>
              <a:rPr b="1" lang="en-US" sz="785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modelo de la base de datos</a:t>
            </a:r>
            <a:endParaRPr b="0" i="0" sz="78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8566de5fac_0_6"/>
          <p:cNvSpPr/>
          <p:nvPr/>
        </p:nvSpPr>
        <p:spPr>
          <a:xfrm>
            <a:off x="294052" y="267446"/>
            <a:ext cx="2047198" cy="457448"/>
          </a:xfrm>
          <a:custGeom>
            <a:rect b="b" l="l" r="r" t="t"/>
            <a:pathLst>
              <a:path extrusionOk="0" h="457448" w="2047198">
                <a:moveTo>
                  <a:pt x="0" y="0"/>
                </a:moveTo>
                <a:lnTo>
                  <a:pt x="2047198" y="0"/>
                </a:lnTo>
                <a:lnTo>
                  <a:pt x="2047198" y="457448"/>
                </a:lnTo>
                <a:lnTo>
                  <a:pt x="0" y="45744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66447" l="0" r="0" t="-180979"/>
            </a:stretch>
          </a:blipFill>
          <a:ln>
            <a:noFill/>
          </a:ln>
        </p:spPr>
      </p:sp>
      <p:pic>
        <p:nvPicPr>
          <p:cNvPr id="190" name="Google Shape;190;g38566de5fa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048425" y="9692175"/>
            <a:ext cx="3071667" cy="45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8566de5fac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93400" y="2641700"/>
            <a:ext cx="10453175" cy="6884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