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Open Sans ExtraBold"/>
      <p:bold r:id="rId13"/>
      <p:boldItalic r:id="rId14"/>
    </p:embeddedFont>
    <p:embeddedFont>
      <p:font typeface="Open Sans Medium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gucsLVBEBXrBdivErMZUV47ZJc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OpenSansExtraBold-bold.fntdata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Medium-regular.fntdata"/><Relationship Id="rId14" Type="http://schemas.openxmlformats.org/officeDocument/2006/relationships/font" Target="fonts/OpenSansExtraBold-boldItalic.fntdata"/><Relationship Id="rId17" Type="http://schemas.openxmlformats.org/officeDocument/2006/relationships/font" Target="fonts/OpenSansMedium-italic.fntdata"/><Relationship Id="rId16" Type="http://schemas.openxmlformats.org/officeDocument/2006/relationships/font" Target="fonts/OpenSans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OpenSans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Desarrollaremos una </a:t>
            </a:r>
            <a:r>
              <a:rPr b="1" lang="en-US">
                <a:solidFill>
                  <a:schemeClr val="dk1"/>
                </a:solidFill>
              </a:rPr>
              <a:t>app para Rayostrength</a:t>
            </a:r>
            <a:r>
              <a:rPr lang="en-US">
                <a:solidFill>
                  <a:schemeClr val="dk1"/>
                </a:solidFill>
              </a:rPr>
              <a:t> que mejore la gestión de rutinas y el bienestar físico de los usuarios. Permitirá ver y subir videos de ejercicios, registrar datos de forma sencilla, recibir recordatorios de pagos y videollamadas, y contará con una interfaz clara y fácil de usar, más simple y eficiente que las aplicaciones actuales.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La app propuesta para Rayostrength ofrece una solución simple, eficiente y centralizada para la gestión de rutinas y el bienestar físico de los usuarios, permitiendo registrar y visualizar ejercicios, acceder a tutoriales y subir videos propios. Además, incorpora recordatorios automáticos y videollamadas para facilitar la comunicación y el seguimiento personalizado. A partir de ahora, el equipo trabajará en </a:t>
            </a:r>
            <a:r>
              <a:rPr b="1" lang="en-US">
                <a:solidFill>
                  <a:schemeClr val="dk1"/>
                </a:solidFill>
              </a:rPr>
              <a:t>definir las funcionalidades detalladas, diseñar la interfaz de usuario, prototipar la app y planificar su desarrollo</a:t>
            </a:r>
            <a:r>
              <a:rPr lang="en-US">
                <a:solidFill>
                  <a:schemeClr val="dk1"/>
                </a:solidFill>
              </a:rPr>
              <a:t>, asegurando que cada etapa sea evaluada y ajustada según las necesidades del cliente y la experiencia del usuario final.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D6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1556585" y="5669778"/>
            <a:ext cx="6483300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5" name="Google Shape;85;p1"/>
          <p:cNvSpPr/>
          <p:nvPr/>
        </p:nvSpPr>
        <p:spPr>
          <a:xfrm rot="-7757409">
            <a:off x="12007383" y="-4543149"/>
            <a:ext cx="9928415" cy="8087145"/>
          </a:xfrm>
          <a:custGeom>
            <a:rect b="b" l="l" r="r" t="t"/>
            <a:pathLst>
              <a:path extrusionOk="0" h="8087145" w="9928415">
                <a:moveTo>
                  <a:pt x="0" y="0"/>
                </a:moveTo>
                <a:lnTo>
                  <a:pt x="9928415" y="0"/>
                </a:lnTo>
                <a:lnTo>
                  <a:pt x="9928415" y="8087145"/>
                </a:lnTo>
                <a:lnTo>
                  <a:pt x="0" y="80871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6" name="Google Shape;86;p1"/>
          <p:cNvGrpSpPr/>
          <p:nvPr/>
        </p:nvGrpSpPr>
        <p:grpSpPr>
          <a:xfrm>
            <a:off x="15428339" y="921542"/>
            <a:ext cx="1918052" cy="1918052"/>
            <a:chOff x="0" y="0"/>
            <a:chExt cx="812800" cy="812800"/>
          </a:xfrm>
        </p:grpSpPr>
        <p:sp>
          <p:nvSpPr>
            <p:cNvPr id="87" name="Google Shape;87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"/>
          <p:cNvGrpSpPr/>
          <p:nvPr/>
        </p:nvGrpSpPr>
        <p:grpSpPr>
          <a:xfrm>
            <a:off x="14004857" y="607583"/>
            <a:ext cx="700314" cy="700314"/>
            <a:chOff x="0" y="0"/>
            <a:chExt cx="812800" cy="812800"/>
          </a:xfrm>
        </p:grpSpPr>
        <p:sp>
          <p:nvSpPr>
            <p:cNvPr id="90" name="Google Shape;90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9485639" y="7726441"/>
            <a:ext cx="7394558" cy="1313808"/>
            <a:chOff x="0" y="-47625"/>
            <a:chExt cx="3282592" cy="583226"/>
          </a:xfrm>
        </p:grpSpPr>
        <p:sp>
          <p:nvSpPr>
            <p:cNvPr id="93" name="Google Shape;93;p1"/>
            <p:cNvSpPr/>
            <p:nvPr/>
          </p:nvSpPr>
          <p:spPr>
            <a:xfrm>
              <a:off x="0" y="0"/>
              <a:ext cx="3282592" cy="535601"/>
            </a:xfrm>
            <a:custGeom>
              <a:rect b="b" l="l" r="r" t="t"/>
              <a:pathLst>
                <a:path extrusionOk="0" h="535601" w="3282592">
                  <a:moveTo>
                    <a:pt x="0" y="0"/>
                  </a:moveTo>
                  <a:lnTo>
                    <a:pt x="3282592" y="0"/>
                  </a:lnTo>
                  <a:lnTo>
                    <a:pt x="3282592" y="535601"/>
                  </a:lnTo>
                  <a:lnTo>
                    <a:pt x="0" y="535601"/>
                  </a:lnTo>
                  <a:close/>
                </a:path>
              </a:pathLst>
            </a:custGeom>
            <a:solidFill>
              <a:srgbClr val="B48C5D"/>
            </a:solidFill>
            <a:ln>
              <a:noFill/>
            </a:ln>
          </p:spPr>
        </p:sp>
        <p:sp>
          <p:nvSpPr>
            <p:cNvPr id="94" name="Google Shape;94;p1"/>
            <p:cNvSpPr txBox="1"/>
            <p:nvPr/>
          </p:nvSpPr>
          <p:spPr>
            <a:xfrm>
              <a:off x="0" y="-47625"/>
              <a:ext cx="3282592" cy="5832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294052" y="267446"/>
            <a:ext cx="2047198" cy="457448"/>
          </a:xfrm>
          <a:custGeom>
            <a:rect b="b" l="l" r="r" t="t"/>
            <a:pathLst>
              <a:path extrusionOk="0" h="457448" w="2047198">
                <a:moveTo>
                  <a:pt x="0" y="0"/>
                </a:moveTo>
                <a:lnTo>
                  <a:pt x="2047198" y="0"/>
                </a:lnTo>
                <a:lnTo>
                  <a:pt x="2047198" y="457448"/>
                </a:lnTo>
                <a:lnTo>
                  <a:pt x="0" y="457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66459" l="0" r="0" t="-180987"/>
            </a:stretch>
          </a:blipFill>
          <a:ln>
            <a:noFill/>
          </a:ln>
        </p:spPr>
      </p:sp>
      <p:sp>
        <p:nvSpPr>
          <p:cNvPr id="96" name="Google Shape;96;p1"/>
          <p:cNvSpPr txBox="1"/>
          <p:nvPr/>
        </p:nvSpPr>
        <p:spPr>
          <a:xfrm>
            <a:off x="1195625" y="2742175"/>
            <a:ext cx="12067500" cy="2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58"/>
              <a:buFont typeface="Arial"/>
              <a:buNone/>
            </a:pPr>
            <a:r>
              <a:rPr b="1" lang="en-US" sz="8858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App </a:t>
            </a:r>
            <a:r>
              <a:rPr b="1" lang="en-US" sz="8858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mobile</a:t>
            </a:r>
            <a:r>
              <a:rPr b="1" lang="en-US" sz="8858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Rayostrength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9672559" y="8108248"/>
            <a:ext cx="70206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8"/>
              <a:buFont typeface="Arial"/>
              <a:buNone/>
            </a:pPr>
            <a:r>
              <a:rPr b="1" lang="en-US" sz="1958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Emilio Rubina</a:t>
            </a:r>
            <a:endParaRPr b="1" sz="1958"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ctr">
              <a:lnSpc>
                <a:spcPct val="96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8"/>
              <a:buFont typeface="Arial"/>
              <a:buNone/>
            </a:pPr>
            <a:r>
              <a:rPr b="1" lang="en-US" sz="1958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Benjamin Gonzalez Valencia</a:t>
            </a:r>
            <a:endParaRPr b="1" sz="1958"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ctr">
              <a:lnSpc>
                <a:spcPct val="96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8"/>
              <a:buFont typeface="Arial"/>
              <a:buNone/>
            </a:pPr>
            <a:r>
              <a:rPr b="1" i="0" lang="en-US" sz="1958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Fabián Fernández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8425" y="9692175"/>
            <a:ext cx="3071667" cy="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69750" y="393122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7DD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 rot="7963491">
            <a:off x="12939510" y="-5089296"/>
            <a:ext cx="9213358" cy="7504698"/>
          </a:xfrm>
          <a:custGeom>
            <a:rect b="b" l="l" r="r" t="t"/>
            <a:pathLst>
              <a:path extrusionOk="0"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8"/>
                </a:lnTo>
                <a:lnTo>
                  <a:pt x="0" y="7504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2"/>
          <p:cNvSpPr/>
          <p:nvPr/>
        </p:nvSpPr>
        <p:spPr>
          <a:xfrm rot="-9745943">
            <a:off x="-2987443" y="7016159"/>
            <a:ext cx="9213358" cy="7504698"/>
          </a:xfrm>
          <a:custGeom>
            <a:rect b="b" l="l" r="r" t="t"/>
            <a:pathLst>
              <a:path extrusionOk="0"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8"/>
                </a:lnTo>
                <a:lnTo>
                  <a:pt x="0" y="7504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2"/>
          <p:cNvSpPr txBox="1"/>
          <p:nvPr/>
        </p:nvSpPr>
        <p:spPr>
          <a:xfrm>
            <a:off x="2680656" y="4114984"/>
            <a:ext cx="129267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84"/>
              <a:buFont typeface="Arial"/>
              <a:buNone/>
            </a:pPr>
            <a:r>
              <a:rPr b="1" lang="en-US" sz="9984">
                <a:solidFill>
                  <a:srgbClr val="B48C5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15715228" y="1298787"/>
            <a:ext cx="1830961" cy="1830961"/>
            <a:chOff x="0" y="0"/>
            <a:chExt cx="812800" cy="812800"/>
          </a:xfrm>
        </p:grpSpPr>
        <p:sp>
          <p:nvSpPr>
            <p:cNvPr id="108" name="Google Shape;108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15014915" y="756491"/>
            <a:ext cx="700314" cy="700314"/>
            <a:chOff x="0" y="0"/>
            <a:chExt cx="812800" cy="812800"/>
          </a:xfrm>
        </p:grpSpPr>
        <p:sp>
          <p:nvSpPr>
            <p:cNvPr id="111" name="Google Shape;111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2"/>
          <p:cNvGrpSpPr/>
          <p:nvPr/>
        </p:nvGrpSpPr>
        <p:grpSpPr>
          <a:xfrm rot="-7794460">
            <a:off x="447095" y="6758846"/>
            <a:ext cx="1830961" cy="1830961"/>
            <a:chOff x="0" y="0"/>
            <a:chExt cx="812800" cy="812800"/>
          </a:xfrm>
        </p:grpSpPr>
        <p:sp>
          <p:nvSpPr>
            <p:cNvPr id="114" name="Google Shape;114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 rot="-7794460">
            <a:off x="2030317" y="8721370"/>
            <a:ext cx="700314" cy="700314"/>
            <a:chOff x="0" y="0"/>
            <a:chExt cx="812800" cy="812800"/>
          </a:xfrm>
        </p:grpSpPr>
        <p:sp>
          <p:nvSpPr>
            <p:cNvPr id="117" name="Google Shape;117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9" name="Google Shape;119;p2"/>
          <p:cNvCxnSpPr/>
          <p:nvPr/>
        </p:nvCxnSpPr>
        <p:spPr>
          <a:xfrm>
            <a:off x="6301491" y="6172018"/>
            <a:ext cx="5685000" cy="0"/>
          </a:xfrm>
          <a:prstGeom prst="straightConnector1">
            <a:avLst/>
          </a:prstGeom>
          <a:noFill/>
          <a:ln cap="rnd" cmpd="sng" w="323850">
            <a:solidFill>
              <a:srgbClr val="283D6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0" name="Google Shape;120;p2"/>
          <p:cNvSpPr/>
          <p:nvPr/>
        </p:nvSpPr>
        <p:spPr>
          <a:xfrm>
            <a:off x="294052" y="267446"/>
            <a:ext cx="2047198" cy="457448"/>
          </a:xfrm>
          <a:custGeom>
            <a:rect b="b" l="l" r="r" t="t"/>
            <a:pathLst>
              <a:path extrusionOk="0" h="457448" w="2047198">
                <a:moveTo>
                  <a:pt x="0" y="0"/>
                </a:moveTo>
                <a:lnTo>
                  <a:pt x="2047198" y="0"/>
                </a:lnTo>
                <a:lnTo>
                  <a:pt x="2047198" y="457448"/>
                </a:lnTo>
                <a:lnTo>
                  <a:pt x="0" y="457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66459" l="0" r="0" t="-180987"/>
            </a:stretch>
          </a:blipFill>
          <a:ln>
            <a:noFill/>
          </a:ln>
        </p:spPr>
      </p:sp>
      <p:pic>
        <p:nvPicPr>
          <p:cNvPr id="121" name="Google Shape;12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48425" y="9692175"/>
            <a:ext cx="3071667" cy="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7DD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 rot="7722274">
            <a:off x="11624188" y="6062344"/>
            <a:ext cx="10130824" cy="8252016"/>
          </a:xfrm>
          <a:custGeom>
            <a:rect b="b" l="l" r="r" t="t"/>
            <a:pathLst>
              <a:path extrusionOk="0" h="8256042" w="10135766">
                <a:moveTo>
                  <a:pt x="0" y="0"/>
                </a:moveTo>
                <a:lnTo>
                  <a:pt x="10135766" y="0"/>
                </a:lnTo>
                <a:lnTo>
                  <a:pt x="10135766" y="8256042"/>
                </a:lnTo>
                <a:lnTo>
                  <a:pt x="0" y="82560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27" name="Google Shape;127;p3"/>
          <p:cNvCxnSpPr/>
          <p:nvPr/>
        </p:nvCxnSpPr>
        <p:spPr>
          <a:xfrm>
            <a:off x="13190662" y="1028700"/>
            <a:ext cx="6483182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8" name="Google Shape;128;p3"/>
          <p:cNvSpPr/>
          <p:nvPr/>
        </p:nvSpPr>
        <p:spPr>
          <a:xfrm>
            <a:off x="294052" y="267446"/>
            <a:ext cx="2047198" cy="457448"/>
          </a:xfrm>
          <a:custGeom>
            <a:rect b="b" l="l" r="r" t="t"/>
            <a:pathLst>
              <a:path extrusionOk="0" h="457448" w="2047198">
                <a:moveTo>
                  <a:pt x="0" y="0"/>
                </a:moveTo>
                <a:lnTo>
                  <a:pt x="2047198" y="0"/>
                </a:lnTo>
                <a:lnTo>
                  <a:pt x="2047198" y="457448"/>
                </a:lnTo>
                <a:lnTo>
                  <a:pt x="0" y="457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66459" l="0" r="0" t="-180987"/>
            </a:stretch>
          </a:blipFill>
          <a:ln>
            <a:noFill/>
          </a:ln>
        </p:spPr>
      </p:sp>
      <p:sp>
        <p:nvSpPr>
          <p:cNvPr id="129" name="Google Shape;129;p3"/>
          <p:cNvSpPr txBox="1"/>
          <p:nvPr/>
        </p:nvSpPr>
        <p:spPr>
          <a:xfrm>
            <a:off x="1140601" y="1860675"/>
            <a:ext cx="72000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3"/>
              <a:buFont typeface="Arial"/>
              <a:buNone/>
            </a:pPr>
            <a:r>
              <a:rPr b="1" lang="en-US" sz="7883">
                <a:solidFill>
                  <a:srgbClr val="022A3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Problematica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1140600" y="3181325"/>
            <a:ext cx="8562000" cy="6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74">
                <a:solidFill>
                  <a:srgbClr val="022A3D"/>
                </a:solidFill>
                <a:latin typeface="Open Sans"/>
                <a:ea typeface="Open Sans"/>
                <a:cs typeface="Open Sans"/>
                <a:sym typeface="Open Sans"/>
              </a:rPr>
              <a:t>Actualmente, los usuarios de Rayostrength enfrentan varios desafíos:</a:t>
            </a:r>
            <a:endParaRPr sz="2474">
              <a:solidFill>
                <a:srgbClr val="022A3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74">
              <a:solidFill>
                <a:srgbClr val="022A3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5699" lvl="0" marL="45720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Clr>
                <a:srgbClr val="022A3D"/>
              </a:buClr>
              <a:buSzPts val="2474"/>
              <a:buFont typeface="Open Sans"/>
              <a:buChar char="●"/>
            </a:pPr>
            <a:r>
              <a:rPr lang="en-US" sz="2474">
                <a:solidFill>
                  <a:srgbClr val="022A3D"/>
                </a:solidFill>
                <a:latin typeface="Open Sans"/>
                <a:ea typeface="Open Sans"/>
                <a:cs typeface="Open Sans"/>
                <a:sym typeface="Open Sans"/>
              </a:rPr>
              <a:t>Pagos y recordatorios: se manejan manualmente con Excel y Gmail, lo que genera olvidos.</a:t>
            </a:r>
            <a:endParaRPr sz="2474">
              <a:solidFill>
                <a:srgbClr val="022A3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5699" lvl="0" marL="45720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Clr>
                <a:srgbClr val="022A3D"/>
              </a:buClr>
              <a:buSzPts val="2474"/>
              <a:buFont typeface="Open Sans"/>
              <a:buChar char="●"/>
            </a:pPr>
            <a:r>
              <a:rPr lang="en-US" sz="2474">
                <a:solidFill>
                  <a:srgbClr val="022A3D"/>
                </a:solidFill>
                <a:latin typeface="Open Sans"/>
                <a:ea typeface="Open Sans"/>
                <a:cs typeface="Open Sans"/>
                <a:sym typeface="Open Sans"/>
              </a:rPr>
              <a:t>Rutinas poco claras: las aplicaciones existentes son complejas y poco intuitivas.</a:t>
            </a:r>
            <a:endParaRPr sz="2474">
              <a:solidFill>
                <a:srgbClr val="022A3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5699" lvl="0" marL="45720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Clr>
                <a:srgbClr val="022A3D"/>
              </a:buClr>
              <a:buSzPts val="2474"/>
              <a:buFont typeface="Open Sans"/>
              <a:buChar char="●"/>
            </a:pPr>
            <a:r>
              <a:rPr lang="en-US" sz="2474">
                <a:solidFill>
                  <a:srgbClr val="022A3D"/>
                </a:solidFill>
                <a:latin typeface="Open Sans"/>
                <a:ea typeface="Open Sans"/>
                <a:cs typeface="Open Sans"/>
                <a:sym typeface="Open Sans"/>
              </a:rPr>
              <a:t>Videos de ejercicios limitados: no hay una forma fácil de ver o subir tutoriales propios.</a:t>
            </a:r>
            <a:endParaRPr sz="2474">
              <a:solidFill>
                <a:srgbClr val="022A3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5699" lvl="0" marL="45720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Clr>
                <a:srgbClr val="022A3D"/>
              </a:buClr>
              <a:buSzPts val="2474"/>
              <a:buFont typeface="Open Sans"/>
              <a:buChar char="●"/>
            </a:pPr>
            <a:r>
              <a:rPr lang="en-US" sz="2474">
                <a:solidFill>
                  <a:srgbClr val="022A3D"/>
                </a:solidFill>
                <a:latin typeface="Open Sans"/>
                <a:ea typeface="Open Sans"/>
                <a:cs typeface="Open Sans"/>
                <a:sym typeface="Open Sans"/>
              </a:rPr>
              <a:t>Comunicación con el entrenador: falta un sistema simple de videollamadas o explicaciones personalizadas.</a:t>
            </a:r>
            <a:endParaRPr sz="2474">
              <a:solidFill>
                <a:srgbClr val="022A3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5699" lvl="0" marL="45720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Clr>
                <a:srgbClr val="022A3D"/>
              </a:buClr>
              <a:buSzPts val="2474"/>
              <a:buFont typeface="Open Sans"/>
              <a:buChar char="●"/>
            </a:pPr>
            <a:r>
              <a:rPr lang="en-US" sz="2474">
                <a:solidFill>
                  <a:srgbClr val="022A3D"/>
                </a:solidFill>
                <a:latin typeface="Open Sans"/>
                <a:ea typeface="Open Sans"/>
                <a:cs typeface="Open Sans"/>
                <a:sym typeface="Open Sans"/>
              </a:rPr>
              <a:t>Interfaz poco práctica: se requiere una herramienta que sea tan funcional como un Excel, pero más accesible y centralizada en el celular.</a:t>
            </a:r>
            <a:endParaRPr sz="2174">
              <a:solidFill>
                <a:srgbClr val="022A3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6101" y="1757225"/>
            <a:ext cx="3343556" cy="3343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57326" y="3876400"/>
            <a:ext cx="2774799" cy="277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81377" y="5588625"/>
            <a:ext cx="2222801" cy="222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048425" y="9692175"/>
            <a:ext cx="3071667" cy="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D6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/>
        </p:nvSpPr>
        <p:spPr>
          <a:xfrm>
            <a:off x="875700" y="2600538"/>
            <a:ext cx="16536600" cy="6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Desarrollaremos una app para Rayostrength que simplifique la gestión de rutinas y el bienestar físico de los usuarios, abordando las problemáticas actuales:</a:t>
            </a:r>
            <a:endParaRPr b="1" sz="25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8429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17"/>
              <a:buFont typeface="Open Sans"/>
              <a:buChar char="●"/>
            </a:pPr>
            <a:r>
              <a:rPr b="1" lang="en-US" sz="25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Registro de rutinas sencillo: similar a un Excel optimizado, con columnas fáciles de llenar y visualización inmediata del plan diario.</a:t>
            </a:r>
            <a:endParaRPr b="1" sz="25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8429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17"/>
              <a:buFont typeface="Open Sans"/>
              <a:buChar char="●"/>
            </a:pPr>
            <a:r>
              <a:rPr b="1" lang="en-US" sz="25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Videos de ejercicios: posibilidad de ver tutoriales de la app o subir videos propios para cada ejercicio.</a:t>
            </a:r>
            <a:endParaRPr b="1" sz="25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8429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17"/>
              <a:buFont typeface="Open Sans"/>
              <a:buChar char="●"/>
            </a:pPr>
            <a:r>
              <a:rPr b="1" lang="en-US" sz="25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Recordatorios automáticos: pagos, renovaciones de plan y videollamadas programadas directamente en el celular.</a:t>
            </a:r>
            <a:endParaRPr b="1" sz="25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8429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17"/>
              <a:buFont typeface="Open Sans"/>
              <a:buChar char="●"/>
            </a:pPr>
            <a:r>
              <a:rPr b="1" lang="en-US" sz="25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Videollamadas integradas: opción de realizar o recibir explicaciones personalizadas de forma práctica.</a:t>
            </a:r>
            <a:endParaRPr b="1" sz="25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8429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17"/>
              <a:buFont typeface="Open Sans"/>
              <a:buChar char="●"/>
            </a:pPr>
            <a:r>
              <a:rPr b="1" lang="en-US" sz="25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Interfaz clara y accesible: más simple y eficiente que las aplicaciones existentes, centralizando toda la información en un solo lugar.</a:t>
            </a:r>
            <a:endParaRPr sz="25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2918400" y="1440751"/>
            <a:ext cx="12451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68"/>
              <a:buFont typeface="Arial"/>
              <a:buNone/>
            </a:pPr>
            <a:r>
              <a:rPr b="1" lang="en-US" sz="78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Propuesta de Solución</a:t>
            </a:r>
            <a:endParaRPr b="0" i="0" sz="7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4"/>
          <p:cNvCxnSpPr/>
          <p:nvPr/>
        </p:nvCxnSpPr>
        <p:spPr>
          <a:xfrm>
            <a:off x="13190662" y="1028700"/>
            <a:ext cx="6483300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2" name="Google Shape;142;p4"/>
          <p:cNvCxnSpPr/>
          <p:nvPr/>
        </p:nvCxnSpPr>
        <p:spPr>
          <a:xfrm>
            <a:off x="-1447320" y="9096375"/>
            <a:ext cx="6483300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3" name="Google Shape;143;p4"/>
          <p:cNvSpPr/>
          <p:nvPr/>
        </p:nvSpPr>
        <p:spPr>
          <a:xfrm>
            <a:off x="294052" y="267446"/>
            <a:ext cx="2047198" cy="457448"/>
          </a:xfrm>
          <a:custGeom>
            <a:rect b="b" l="l" r="r" t="t"/>
            <a:pathLst>
              <a:path extrusionOk="0" h="457448" w="2047198">
                <a:moveTo>
                  <a:pt x="0" y="0"/>
                </a:moveTo>
                <a:lnTo>
                  <a:pt x="2047198" y="0"/>
                </a:lnTo>
                <a:lnTo>
                  <a:pt x="2047198" y="457448"/>
                </a:lnTo>
                <a:lnTo>
                  <a:pt x="0" y="457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447" l="0" r="0" t="-180979"/>
            </a:stretch>
          </a:blipFill>
          <a:ln>
            <a:noFill/>
          </a:ln>
        </p:spPr>
      </p:sp>
      <p:pic>
        <p:nvPicPr>
          <p:cNvPr id="144" name="Google Shape;14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8425" y="9692175"/>
            <a:ext cx="3071667" cy="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D6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/>
        </p:nvSpPr>
        <p:spPr>
          <a:xfrm>
            <a:off x="6067500" y="2013650"/>
            <a:ext cx="6153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68"/>
              <a:buFont typeface="Arial"/>
              <a:buNone/>
            </a:pPr>
            <a:r>
              <a:rPr b="1" lang="en-US" sz="78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Beneficios</a:t>
            </a:r>
            <a:endParaRPr b="0" i="0" sz="7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10"/>
          <p:cNvCxnSpPr/>
          <p:nvPr/>
        </p:nvCxnSpPr>
        <p:spPr>
          <a:xfrm>
            <a:off x="13190662" y="1028700"/>
            <a:ext cx="6483182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1" name="Google Shape;151;p10"/>
          <p:cNvCxnSpPr/>
          <p:nvPr/>
        </p:nvCxnSpPr>
        <p:spPr>
          <a:xfrm>
            <a:off x="-1447320" y="9096375"/>
            <a:ext cx="6483182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52" name="Google Shape;152;p10"/>
          <p:cNvSpPr/>
          <p:nvPr/>
        </p:nvSpPr>
        <p:spPr>
          <a:xfrm>
            <a:off x="294052" y="267446"/>
            <a:ext cx="2047198" cy="457448"/>
          </a:xfrm>
          <a:custGeom>
            <a:rect b="b" l="l" r="r" t="t"/>
            <a:pathLst>
              <a:path extrusionOk="0" h="457448" w="2047198">
                <a:moveTo>
                  <a:pt x="0" y="0"/>
                </a:moveTo>
                <a:lnTo>
                  <a:pt x="2047198" y="0"/>
                </a:lnTo>
                <a:lnTo>
                  <a:pt x="2047198" y="457448"/>
                </a:lnTo>
                <a:lnTo>
                  <a:pt x="0" y="457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459" l="0" r="0" t="-180987"/>
            </a:stretch>
          </a:blipFill>
          <a:ln>
            <a:noFill/>
          </a:ln>
        </p:spPr>
      </p:sp>
      <p:sp>
        <p:nvSpPr>
          <p:cNvPr id="153" name="Google Shape;153;p10"/>
          <p:cNvSpPr txBox="1"/>
          <p:nvPr/>
        </p:nvSpPr>
        <p:spPr>
          <a:xfrm>
            <a:off x="2374500" y="3523000"/>
            <a:ext cx="13539000" cy="5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5729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317"/>
              <a:buFont typeface="Open Sans"/>
              <a:buChar char="●"/>
            </a:pPr>
            <a:r>
              <a:rPr b="1" lang="en-US" sz="23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Simplicidad y facilidad de uso: interfaz clara y accesible, que centraliza toda la información en un solo lugar.</a:t>
            </a:r>
            <a:endParaRPr b="1" sz="23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572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17"/>
              <a:buFont typeface="Open Sans"/>
              <a:buChar char="●"/>
            </a:pPr>
            <a:r>
              <a:rPr b="1" lang="en-US" sz="23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Mejor seguimiento de rutinas: registro sencillo y visualización inmediata del plan diario.</a:t>
            </a:r>
            <a:endParaRPr b="1" sz="23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572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17"/>
              <a:buFont typeface="Open Sans"/>
              <a:buChar char="●"/>
            </a:pPr>
            <a:r>
              <a:rPr b="1" lang="en-US" sz="23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Acceso a videos de ejercicios: posibilidad de ver tutoriales de la app o subir los propios.</a:t>
            </a:r>
            <a:endParaRPr b="1" sz="23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572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17"/>
              <a:buFont typeface="Open Sans"/>
              <a:buChar char="●"/>
            </a:pPr>
            <a:r>
              <a:rPr b="1" lang="en-US" sz="23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Recordatorios automáticos: pagos, renovaciones y videollamadas, para que los usuarios no olviden nada.</a:t>
            </a:r>
            <a:endParaRPr b="1" sz="23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572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17"/>
              <a:buFont typeface="Open Sans"/>
              <a:buChar char="●"/>
            </a:pPr>
            <a:r>
              <a:rPr b="1" lang="en-US" sz="23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Comunicación directa con el entrenador: videollamadas integradas para aclarar dudas o recibir explicaciones personalizadas.</a:t>
            </a:r>
            <a:endParaRPr b="1" sz="23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572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17"/>
              <a:buFont typeface="Open Sans"/>
              <a:buChar char="●"/>
            </a:pPr>
            <a:r>
              <a:rPr b="1" lang="en-US" sz="23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Optimización del tiempo: reduce la complejidad de las apps actuales, haciendo más eficiente la gestión del bienestar físico.</a:t>
            </a:r>
            <a:endParaRPr sz="23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09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17"/>
              <a:buFont typeface="Arial"/>
              <a:buNone/>
            </a:pPr>
            <a:r>
              <a:t/>
            </a:r>
            <a:endParaRPr sz="23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8425" y="9692175"/>
            <a:ext cx="3071667" cy="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7DD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/>
          <p:nvPr/>
        </p:nvSpPr>
        <p:spPr>
          <a:xfrm rot="132068">
            <a:off x="12558574" y="-4180257"/>
            <a:ext cx="9213358" cy="7504698"/>
          </a:xfrm>
          <a:custGeom>
            <a:rect b="b" l="l" r="r" t="t"/>
            <a:pathLst>
              <a:path extrusionOk="0"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8"/>
                </a:lnTo>
                <a:lnTo>
                  <a:pt x="0" y="7504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60" name="Google Shape;160;p16"/>
          <p:cNvCxnSpPr/>
          <p:nvPr/>
        </p:nvCxnSpPr>
        <p:spPr>
          <a:xfrm>
            <a:off x="13191347" y="8454981"/>
            <a:ext cx="6396656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1" name="Google Shape;161;p16"/>
          <p:cNvSpPr txBox="1"/>
          <p:nvPr/>
        </p:nvSpPr>
        <p:spPr>
          <a:xfrm>
            <a:off x="5061000" y="4585800"/>
            <a:ext cx="81660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49"/>
              <a:buFont typeface="Arial"/>
              <a:buNone/>
            </a:pPr>
            <a:r>
              <a:rPr b="1" i="0" lang="en-US" sz="7850" u="none" cap="none" strike="noStrike">
                <a:solidFill>
                  <a:srgbClr val="022A3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CONCLUSIONES</a:t>
            </a:r>
            <a:endParaRPr b="0" i="0" sz="7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16"/>
          <p:cNvGrpSpPr/>
          <p:nvPr/>
        </p:nvGrpSpPr>
        <p:grpSpPr>
          <a:xfrm>
            <a:off x="16165155" y="1456805"/>
            <a:ext cx="1339151" cy="1339151"/>
            <a:chOff x="0" y="0"/>
            <a:chExt cx="812800" cy="812800"/>
          </a:xfrm>
        </p:grpSpPr>
        <p:sp>
          <p:nvSpPr>
            <p:cNvPr id="163" name="Google Shape;163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16"/>
          <p:cNvGrpSpPr/>
          <p:nvPr/>
        </p:nvGrpSpPr>
        <p:grpSpPr>
          <a:xfrm>
            <a:off x="15014915" y="756491"/>
            <a:ext cx="700314" cy="700314"/>
            <a:chOff x="0" y="0"/>
            <a:chExt cx="812800" cy="812800"/>
          </a:xfrm>
        </p:grpSpPr>
        <p:sp>
          <p:nvSpPr>
            <p:cNvPr id="166" name="Google Shape;166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8" name="Google Shape;168;p16"/>
          <p:cNvCxnSpPr/>
          <p:nvPr/>
        </p:nvCxnSpPr>
        <p:spPr>
          <a:xfrm>
            <a:off x="-1010949" y="1758148"/>
            <a:ext cx="6396656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9" name="Google Shape;169;p16"/>
          <p:cNvSpPr/>
          <p:nvPr/>
        </p:nvSpPr>
        <p:spPr>
          <a:xfrm>
            <a:off x="294052" y="267446"/>
            <a:ext cx="2047198" cy="457448"/>
          </a:xfrm>
          <a:custGeom>
            <a:rect b="b" l="l" r="r" t="t"/>
            <a:pathLst>
              <a:path extrusionOk="0" h="457448" w="2047198">
                <a:moveTo>
                  <a:pt x="0" y="0"/>
                </a:moveTo>
                <a:lnTo>
                  <a:pt x="2047198" y="0"/>
                </a:lnTo>
                <a:lnTo>
                  <a:pt x="2047198" y="457448"/>
                </a:lnTo>
                <a:lnTo>
                  <a:pt x="0" y="457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66459" l="0" r="0" t="-180987"/>
            </a:stretch>
          </a:blipFill>
          <a:ln>
            <a:noFill/>
          </a:ln>
        </p:spPr>
      </p:sp>
      <p:pic>
        <p:nvPicPr>
          <p:cNvPr id="170" name="Google Shape;17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8425" y="9692175"/>
            <a:ext cx="3071667" cy="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D60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 rot="1493448">
            <a:off x="12764455" y="-4493527"/>
            <a:ext cx="9213358" cy="7504698"/>
          </a:xfrm>
          <a:custGeom>
            <a:rect b="b" l="l" r="r" t="t"/>
            <a:pathLst>
              <a:path extrusionOk="0"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9"/>
                </a:lnTo>
                <a:lnTo>
                  <a:pt x="0" y="75046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76" name="Google Shape;176;p17"/>
          <p:cNvCxnSpPr/>
          <p:nvPr/>
        </p:nvCxnSpPr>
        <p:spPr>
          <a:xfrm>
            <a:off x="1693960" y="7073953"/>
            <a:ext cx="6483182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77" name="Google Shape;177;p17"/>
          <p:cNvGrpSpPr/>
          <p:nvPr/>
        </p:nvGrpSpPr>
        <p:grpSpPr>
          <a:xfrm>
            <a:off x="15715228" y="1298787"/>
            <a:ext cx="1830961" cy="1830961"/>
            <a:chOff x="0" y="0"/>
            <a:chExt cx="812800" cy="812800"/>
          </a:xfrm>
        </p:grpSpPr>
        <p:sp>
          <p:nvSpPr>
            <p:cNvPr id="178" name="Google Shape;178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15014915" y="756491"/>
            <a:ext cx="700314" cy="700314"/>
            <a:chOff x="0" y="0"/>
            <a:chExt cx="812800" cy="812800"/>
          </a:xfrm>
        </p:grpSpPr>
        <p:sp>
          <p:nvSpPr>
            <p:cNvPr id="181" name="Google Shape;181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7"/>
          <p:cNvSpPr txBox="1"/>
          <p:nvPr/>
        </p:nvSpPr>
        <p:spPr>
          <a:xfrm>
            <a:off x="1714574" y="3601830"/>
            <a:ext cx="14160264" cy="1330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33"/>
              <a:buFont typeface="Arial"/>
              <a:buNone/>
            </a:pPr>
            <a:r>
              <a:rPr b="1" i="0" lang="en-US" sz="10233" u="none" cap="none" strike="noStrik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MUCHAS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1714574" y="5102566"/>
            <a:ext cx="15936584" cy="164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69"/>
              <a:buFont typeface="Arial"/>
              <a:buNone/>
            </a:pPr>
            <a:r>
              <a:rPr b="1" i="0" lang="en-US" sz="12769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GRACIAS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33913" y="5333700"/>
            <a:ext cx="3297030" cy="329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51325" y="5491550"/>
            <a:ext cx="3297030" cy="329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41719" y="3990100"/>
            <a:ext cx="6662149" cy="9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