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62" r:id="rId6"/>
    <p:sldId id="288" r:id="rId7"/>
    <p:sldId id="294" r:id="rId8"/>
    <p:sldId id="280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90170-45AB-4507-9B84-7D2B60AEB03A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D13A6-04E9-457C-AD2B-29B4809BD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71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ce85d90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ce85d90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f7d84ce1d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f7d84ce1d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1727d1a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41727d1a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f7d84ce1d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f7d84ce1d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7d84ce1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7d84ce1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3ce85d903d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3ce85d903d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3ce85d903d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3ce85d903d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3ce85d903d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3ce85d903d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04438fca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04438fca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4CEE3-BB04-9244-4109-9D7582067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7BBE5B-129B-0B38-0360-39822419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33781-4C57-79A4-FF43-88BD5933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0D104F-D2CB-A4D6-8949-773E494A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BFEBF0-6ECB-BD30-B7DD-9ECC15CA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30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F9443-5530-7087-BD46-1E2DA7C7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606680-0105-E3F6-7A81-9026E95EA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A47F59-0305-2401-86F0-F2CDB82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165A14-F8AF-8610-698E-9041DCB4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4295E4-5A72-CE38-C720-003EF91D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14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5B217B-AC0F-B35A-8F23-164AB40C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B965F1-874B-0F04-BFCE-67A2E9148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A5437E-F68F-48BA-47B4-87F5571E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05C659-3910-6E2F-6715-55062AC0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A04F8-26FF-09DA-5BA0-CBE64605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69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Белый слайд + заголовок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67400" y="2379700"/>
            <a:ext cx="10580400" cy="1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3670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67400" y="1094951"/>
            <a:ext cx="113608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667400" y="609751"/>
            <a:ext cx="10395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20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4180567" y="3971775"/>
            <a:ext cx="7808400" cy="7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20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4180567" y="4371975"/>
            <a:ext cx="780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733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4180567" y="4883400"/>
            <a:ext cx="7808400" cy="13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733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314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>
            <a:spLocks noGrp="1"/>
          </p:cNvSpPr>
          <p:nvPr>
            <p:ph type="title"/>
          </p:nvPr>
        </p:nvSpPr>
        <p:spPr>
          <a:xfrm>
            <a:off x="667400" y="440981"/>
            <a:ext cx="11360800" cy="13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446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 1">
  <p:cSld name="Слайд с кодом 2 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667400" y="440965"/>
            <a:ext cx="11360800" cy="1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/>
          <p:nvPr/>
        </p:nvSpPr>
        <p:spPr>
          <a:xfrm>
            <a:off x="787300" y="1819967"/>
            <a:ext cx="10651200" cy="455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33"/>
          <p:cNvSpPr txBox="1">
            <a:spLocks noGrp="1"/>
          </p:cNvSpPr>
          <p:nvPr>
            <p:ph type="subTitle" idx="1"/>
          </p:nvPr>
        </p:nvSpPr>
        <p:spPr>
          <a:xfrm>
            <a:off x="1006300" y="2021928"/>
            <a:ext cx="109684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467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972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81C84-B484-21F0-F33D-8A72B964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D5BCD-1718-B489-3E0D-367BA654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AB37AF-C290-4B73-3678-C33AFB40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5E86CE-4761-C51F-9D01-F46FA7CE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B047D-7768-AFDF-658D-85CCAA87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79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BB9F4-68D0-A43C-E8E3-A17C1319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3507AD-AEC8-FC26-3DAF-6AC7FFACC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9DE70F-04A4-5216-F96B-E9A6E444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8C7275-E713-152E-34CB-ADD23183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95695F-6499-6F5D-1AEB-ADB1EE2D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6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3954E-C39C-C348-AA36-9ABFE557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01497-7300-0D58-0292-02032E608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9077E4-78CC-F7A6-7D7E-5DD626241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FC0CDF-82A3-C6BB-683B-A8F7B660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F13378-49F6-09F6-3B3D-8FA2AFA8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ED7779-9477-910F-236B-B6F38F75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2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56B59-0948-AFD3-F995-158F253C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18F90-3002-D886-7067-FFFE1CDF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1DDC47-B0D6-CE85-AF11-9FF667E51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40642B-1B19-8127-BF2E-0B84FAC08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FC1F4F-FA2C-30FE-41F2-E58996192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EC9F17-19EE-7E10-4F3E-F63B5982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EC44CF-84F8-AF0C-FD6A-86CDCFBF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F8631A-2DBC-B778-1D4F-3566F3CD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6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78464-A156-B173-88CD-231E6769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FAD909-3BCA-E9B4-F347-85C5DE9D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0A439A-3BE1-7685-97ED-BB92887E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B4490A-D7BB-8897-40C4-63A744BF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3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B3023B-4F3D-7AE9-1113-9A8C748E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8067FE-8829-26D1-27AE-D013B01E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B45BB6-DF4E-8775-F86B-995EC090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0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49513-E239-5E59-16DF-B13E3D6F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25BD33-826B-00F4-AC2C-251D0747E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50A493-F36D-C471-F746-C53E3AC60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9801DD-E5DB-9BB9-E7C5-86B606B3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676DBF-D8C9-F272-38AE-93E8C98C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E2D2F7-5FFE-9E23-DB6B-78433AB1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42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5F6AE-5D9A-265A-BBC7-611085DC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3ED854-4B12-0286-C082-E353A032F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0DC96D-8EC5-7482-1519-E692BF35D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D6B63C-5FA4-2341-391B-DF48067C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5E4213-2C49-9967-BFE5-87A41EA3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EE8FDF-6D4F-1274-EB50-F0D09CB0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82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04A9D-8F81-3421-7FB2-7F6E41E3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5A2A38-7B42-F523-5465-883FEBAD1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11C542-758F-FAAE-3E68-76557B3B5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E00C7D-24E8-D507-FF1C-7179EB842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074C0-7CF6-5234-70A2-374555C4F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5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hyperlink" Target="https://github.com/iam-Hesser/cinematc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5"/>
          <p:cNvPicPr preferRelativeResize="0"/>
          <p:nvPr/>
        </p:nvPicPr>
        <p:blipFill rotWithShape="1">
          <a:blip r:embed="rId3">
            <a:alphaModFix/>
          </a:blip>
          <a:srcRect l="18598" r="18591"/>
          <a:stretch/>
        </p:blipFill>
        <p:spPr>
          <a:xfrm>
            <a:off x="-101266" y="-4289300"/>
            <a:ext cx="12545004" cy="1114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5"/>
          <p:cNvSpPr txBox="1"/>
          <p:nvPr/>
        </p:nvSpPr>
        <p:spPr>
          <a:xfrm>
            <a:off x="577500" y="2046600"/>
            <a:ext cx="10112400" cy="248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5333" b="1" dirty="0" err="1">
                <a:solidFill>
                  <a:schemeClr val="lt1"/>
                </a:solidFill>
                <a:latin typeface="Roboto"/>
                <a:ea typeface="Roboto"/>
                <a:cs typeface="Roboto"/>
              </a:rPr>
              <a:t>Синемач</a:t>
            </a:r>
            <a:r>
              <a:rPr lang="ru-RU" sz="5333" b="1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 (</a:t>
            </a:r>
            <a:r>
              <a:rPr lang="ru-RU" sz="5333" b="1" dirty="0" err="1">
                <a:solidFill>
                  <a:schemeClr val="lt1"/>
                </a:solidFill>
                <a:latin typeface="Roboto"/>
                <a:ea typeface="Roboto"/>
                <a:cs typeface="Roboto"/>
              </a:rPr>
              <a:t>Cinematch</a:t>
            </a:r>
            <a:r>
              <a:rPr lang="ru-RU" sz="5333" b="1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): рекомендательная система фильмов</a:t>
            </a:r>
            <a:endParaRPr sz="5333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1601" y="358501"/>
            <a:ext cx="1096233" cy="3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/>
          <p:nvPr/>
        </p:nvSpPr>
        <p:spPr>
          <a:xfrm>
            <a:off x="839600" y="5517367"/>
            <a:ext cx="5075154" cy="568800"/>
          </a:xfrm>
          <a:prstGeom prst="roundRect">
            <a:avLst>
              <a:gd name="adj" fmla="val 16667"/>
            </a:avLst>
          </a:prstGeom>
          <a:solidFill>
            <a:srgbClr val="3F299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35"/>
          <p:cNvSpPr txBox="1"/>
          <p:nvPr/>
        </p:nvSpPr>
        <p:spPr>
          <a:xfrm>
            <a:off x="1020845" y="5503275"/>
            <a:ext cx="5075155" cy="59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33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</a:rPr>
              <a:t>Machine Learning. Professional</a:t>
            </a:r>
            <a:endParaRPr sz="2533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1" name="Google Shape;15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79632" y="4111591"/>
            <a:ext cx="2064601" cy="222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2880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4"/>
          <p:cNvSpPr txBox="1">
            <a:spLocks noGrp="1"/>
          </p:cNvSpPr>
          <p:nvPr>
            <p:ph type="title" idx="4294967295"/>
          </p:nvPr>
        </p:nvSpPr>
        <p:spPr>
          <a:xfrm>
            <a:off x="838667" y="2576700"/>
            <a:ext cx="9726800" cy="26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sz="6667">
                <a:solidFill>
                  <a:schemeClr val="lt1"/>
                </a:solidFill>
              </a:rPr>
              <a:t>Спасибо за внимание!</a:t>
            </a:r>
            <a:endParaRPr sz="6667">
              <a:solidFill>
                <a:schemeClr val="lt1"/>
              </a:solidFill>
            </a:endParaRPr>
          </a:p>
        </p:txBody>
      </p:sp>
      <p:pic>
        <p:nvPicPr>
          <p:cNvPr id="236" name="Google Shape;236;p44" title="marker-graduating-ca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9734" y="309162"/>
            <a:ext cx="3027833" cy="405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5" title="ролик_об_отусе_blu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2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>
            <a:spLocks noGrp="1"/>
          </p:cNvSpPr>
          <p:nvPr>
            <p:ph type="title"/>
          </p:nvPr>
        </p:nvSpPr>
        <p:spPr>
          <a:xfrm>
            <a:off x="718067" y="465299"/>
            <a:ext cx="11360800" cy="855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spAutoFit/>
          </a:bodyPr>
          <a:lstStyle/>
          <a:p>
            <a:r>
              <a:rPr lang="ru"/>
              <a:t>План защиты</a:t>
            </a:r>
            <a:endParaRPr/>
          </a:p>
        </p:txBody>
      </p:sp>
      <p:sp>
        <p:nvSpPr>
          <p:cNvPr id="172" name="Google Shape;172;p38"/>
          <p:cNvSpPr/>
          <p:nvPr/>
        </p:nvSpPr>
        <p:spPr>
          <a:xfrm>
            <a:off x="1517500" y="1988403"/>
            <a:ext cx="4513200" cy="50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16000" tIns="121900" rIns="216000" bIns="121900" anchor="ctr" anchorCtr="0">
            <a:noAutofit/>
          </a:bodyPr>
          <a:lstStyle/>
          <a:p>
            <a:r>
              <a:rPr lang="ru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Цель и задачи проекта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8"/>
          <p:cNvSpPr/>
          <p:nvPr/>
        </p:nvSpPr>
        <p:spPr>
          <a:xfrm>
            <a:off x="1517500" y="2761989"/>
            <a:ext cx="5630644" cy="50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16000" tIns="121900" rIns="216000" bIns="121900" anchor="ctr" anchorCtr="0">
            <a:noAutofit/>
          </a:bodyPr>
          <a:lstStyle/>
          <a:p>
            <a:r>
              <a:rPr lang="ru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8"/>
          <p:cNvSpPr/>
          <p:nvPr/>
        </p:nvSpPr>
        <p:spPr>
          <a:xfrm>
            <a:off x="1517500" y="3535568"/>
            <a:ext cx="4513200" cy="50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16000" tIns="121900" rIns="216000" bIns="121900" anchor="ctr" anchorCtr="0">
            <a:noAutofit/>
          </a:bodyPr>
          <a:lstStyle/>
          <a:p>
            <a:r>
              <a:rPr lang="r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8"/>
          <p:cNvSpPr/>
          <p:nvPr/>
        </p:nvSpPr>
        <p:spPr>
          <a:xfrm>
            <a:off x="1517500" y="4328300"/>
            <a:ext cx="4513200" cy="50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16000" tIns="121900" rIns="216000" bIns="121900" anchor="ctr" anchorCtr="0">
            <a:noAutofit/>
          </a:bodyPr>
          <a:lstStyle/>
          <a:p>
            <a:r>
              <a:rPr lang="r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" name="Google Shape;176;p38"/>
          <p:cNvCxnSpPr>
            <a:cxnSpLocks/>
            <a:stCxn id="172" idx="1"/>
            <a:endCxn id="173" idx="1"/>
          </p:cNvCxnSpPr>
          <p:nvPr/>
        </p:nvCxnSpPr>
        <p:spPr>
          <a:xfrm rot="10800000" flipV="1">
            <a:off x="1517500" y="2239203"/>
            <a:ext cx="12700" cy="773586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rgbClr val="3F299A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38"/>
          <p:cNvCxnSpPr>
            <a:cxnSpLocks/>
            <a:stCxn id="173" idx="1"/>
            <a:endCxn id="174" idx="1"/>
          </p:cNvCxnSpPr>
          <p:nvPr/>
        </p:nvCxnSpPr>
        <p:spPr>
          <a:xfrm rot="10800000" flipV="1">
            <a:off x="1517500" y="3012788"/>
            <a:ext cx="12700" cy="773579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rgbClr val="3F299A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38"/>
          <p:cNvCxnSpPr>
            <a:stCxn id="174" idx="1"/>
            <a:endCxn id="175" idx="1"/>
          </p:cNvCxnSpPr>
          <p:nvPr/>
        </p:nvCxnSpPr>
        <p:spPr>
          <a:xfrm>
            <a:off x="1517500" y="3786368"/>
            <a:ext cx="800" cy="792800"/>
          </a:xfrm>
          <a:prstGeom prst="bentConnector3">
            <a:avLst>
              <a:gd name="adj1" fmla="val -27812250"/>
            </a:avLst>
          </a:prstGeom>
          <a:noFill/>
          <a:ln w="9525" cap="flat" cmpd="sng">
            <a:solidFill>
              <a:srgbClr val="3F299A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38"/>
          <p:cNvCxnSpPr>
            <a:stCxn id="175" idx="1"/>
            <a:endCxn id="180" idx="1"/>
          </p:cNvCxnSpPr>
          <p:nvPr/>
        </p:nvCxnSpPr>
        <p:spPr>
          <a:xfrm>
            <a:off x="1517500" y="4579100"/>
            <a:ext cx="800" cy="702400"/>
          </a:xfrm>
          <a:prstGeom prst="bentConnector3">
            <a:avLst>
              <a:gd name="adj1" fmla="val -29296500"/>
            </a:avLst>
          </a:prstGeom>
          <a:noFill/>
          <a:ln w="9525" cap="flat" cmpd="sng">
            <a:solidFill>
              <a:srgbClr val="3F299A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0" name="Google Shape;180;p38"/>
          <p:cNvSpPr/>
          <p:nvPr/>
        </p:nvSpPr>
        <p:spPr>
          <a:xfrm>
            <a:off x="1517516" y="5030500"/>
            <a:ext cx="4513200" cy="50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16000" tIns="121900" rIns="216000" bIns="121900" anchor="ctr" anchorCtr="0">
            <a:noAutofit/>
          </a:bodyPr>
          <a:lstStyle/>
          <a:p>
            <a:r>
              <a:rPr lang="r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Вопросы и рекомендации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>
            <a:spLocks noGrp="1"/>
          </p:cNvSpPr>
          <p:nvPr>
            <p:ph type="title"/>
          </p:nvPr>
        </p:nvSpPr>
        <p:spPr>
          <a:xfrm>
            <a:off x="992167" y="2339576"/>
            <a:ext cx="10580400" cy="9847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 sz="5333" dirty="0">
                <a:solidFill>
                  <a:schemeClr val="dk1"/>
                </a:solidFill>
              </a:rPr>
              <a:t>Меня хорошо слышно?</a:t>
            </a:r>
            <a:endParaRPr sz="5333" dirty="0">
              <a:solidFill>
                <a:schemeClr val="dk1"/>
              </a:solidFill>
            </a:endParaRPr>
          </a:p>
        </p:txBody>
      </p:sp>
      <p:pic>
        <p:nvPicPr>
          <p:cNvPr id="157" name="Google Shape;1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749" y="5121434"/>
            <a:ext cx="727616" cy="72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767" y="5187853"/>
            <a:ext cx="716349" cy="716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"/>
          <p:cNvSpPr txBox="1">
            <a:spLocks noGrp="1"/>
          </p:cNvSpPr>
          <p:nvPr>
            <p:ph type="title"/>
          </p:nvPr>
        </p:nvSpPr>
        <p:spPr>
          <a:xfrm>
            <a:off x="667400" y="418165"/>
            <a:ext cx="11360800" cy="24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 sz="4000" dirty="0"/>
              <a:t>Защита проекта</a:t>
            </a:r>
            <a:endParaRPr sz="4000" dirty="0"/>
          </a:p>
          <a:p>
            <a:pPr>
              <a:buClr>
                <a:schemeClr val="dk1"/>
              </a:buClr>
              <a:buSzPts val="1100"/>
            </a:pPr>
            <a:r>
              <a:rPr lang="ru" sz="4000" dirty="0"/>
              <a:t>Тема: </a:t>
            </a:r>
            <a:r>
              <a:rPr lang="ru-RU" sz="4000" dirty="0" err="1"/>
              <a:t>Синемач</a:t>
            </a:r>
            <a:r>
              <a:rPr lang="ru-RU" sz="4000" dirty="0"/>
              <a:t> - система рекомендаций фильмов и сериалов</a:t>
            </a:r>
            <a:endParaRPr sz="4000" dirty="0"/>
          </a:p>
          <a:p>
            <a:pPr>
              <a:buClr>
                <a:schemeClr val="dk1"/>
              </a:buClr>
              <a:buSzPts val="1100"/>
            </a:pPr>
            <a:endParaRPr dirty="0"/>
          </a:p>
          <a:p>
            <a:pPr>
              <a:buClr>
                <a:schemeClr val="dk1"/>
              </a:buClr>
              <a:buSzPts val="1100"/>
            </a:pPr>
            <a:endParaRPr dirty="0"/>
          </a:p>
          <a:p>
            <a:endParaRPr dirty="0"/>
          </a:p>
        </p:txBody>
      </p:sp>
      <p:sp>
        <p:nvSpPr>
          <p:cNvPr id="165" name="Google Shape;165;p37"/>
          <p:cNvSpPr txBox="1"/>
          <p:nvPr/>
        </p:nvSpPr>
        <p:spPr>
          <a:xfrm>
            <a:off x="5199300" y="3115201"/>
            <a:ext cx="49356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" sz="3067" b="1" dirty="0">
                <a:solidFill>
                  <a:srgbClr val="3F299A"/>
                </a:solidFill>
                <a:latin typeface="Roboto"/>
                <a:ea typeface="Roboto"/>
                <a:cs typeface="Roboto"/>
                <a:sym typeface="Roboto"/>
              </a:rPr>
              <a:t>Евгений Зайцев</a:t>
            </a:r>
            <a:endParaRPr sz="3067" b="1" dirty="0">
              <a:solidFill>
                <a:srgbClr val="3F29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7"/>
          <p:cNvSpPr txBox="1"/>
          <p:nvPr/>
        </p:nvSpPr>
        <p:spPr>
          <a:xfrm>
            <a:off x="5199300" y="3857834"/>
            <a:ext cx="4257600" cy="88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ru" sz="1733" dirty="0">
                <a:latin typeface="Roboto Medium"/>
                <a:ea typeface="Roboto Medium"/>
                <a:cs typeface="Roboto Medium"/>
                <a:sym typeface="Roboto Medium"/>
              </a:rPr>
              <a:t>Старший инженер кибербезопасности, ПАО Сбербанк.</a:t>
            </a:r>
            <a:endParaRPr sz="1733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/>
        </p:nvSpPr>
        <p:spPr>
          <a:xfrm>
            <a:off x="747333" y="433175"/>
            <a:ext cx="11360800" cy="1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4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</a:t>
            </a:r>
            <a:r>
              <a:rPr lang="ru" sz="4000" b="1">
                <a:latin typeface="Roboto"/>
                <a:ea typeface="Roboto"/>
                <a:cs typeface="Roboto"/>
                <a:sym typeface="Roboto"/>
              </a:rPr>
              <a:t>ь и задачи</a:t>
            </a:r>
            <a:r>
              <a:rPr lang="ru" sz="4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проекта</a:t>
            </a:r>
            <a:endParaRPr sz="4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9"/>
          <p:cNvSpPr/>
          <p:nvPr/>
        </p:nvSpPr>
        <p:spPr>
          <a:xfrm>
            <a:off x="2171000" y="1848400"/>
            <a:ext cx="7850000" cy="882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16000" tIns="121900" rIns="216000" bIns="121900" anchor="ctr" anchorCtr="0">
            <a:noAutofit/>
          </a:bodyPr>
          <a:lstStyle/>
          <a:p>
            <a:r>
              <a:rPr lang="ru" sz="20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Цель проекта: </a:t>
            </a:r>
            <a:r>
              <a:rPr lang="ru-RU" sz="20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</a:rPr>
              <a:t>Создать систему рекомендаций фильмов для русскоязычного пользователя на основе объединённых данных </a:t>
            </a:r>
            <a:r>
              <a:rPr lang="ru-RU" sz="2000" dirty="0" err="1">
                <a:solidFill>
                  <a:schemeClr val="dk1"/>
                </a:solidFill>
                <a:latin typeface="Roboto Medium"/>
                <a:ea typeface="Roboto Medium"/>
                <a:cs typeface="Roboto Medium"/>
              </a:rPr>
              <a:t>Rotten</a:t>
            </a:r>
            <a:r>
              <a:rPr lang="ru-RU" sz="20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Roboto Medium"/>
                <a:ea typeface="Roboto Medium"/>
                <a:cs typeface="Roboto Medium"/>
              </a:rPr>
              <a:t>Tomatoes</a:t>
            </a:r>
            <a:r>
              <a:rPr lang="ru-RU" sz="20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</a:rPr>
              <a:t> и </a:t>
            </a:r>
            <a:r>
              <a:rPr lang="ru-RU" sz="2000" dirty="0" err="1">
                <a:solidFill>
                  <a:schemeClr val="dk1"/>
                </a:solidFill>
                <a:latin typeface="Roboto Medium"/>
                <a:ea typeface="Roboto Medium"/>
                <a:cs typeface="Roboto Medium"/>
              </a:rPr>
              <a:t>IMDb</a:t>
            </a:r>
            <a:r>
              <a:rPr lang="ru-RU" sz="20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</a:rPr>
              <a:t>.</a:t>
            </a:r>
            <a:endParaRPr sz="20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aphicFrame>
        <p:nvGraphicFramePr>
          <p:cNvPr id="2" name="Google Shape;186;p39">
            <a:extLst>
              <a:ext uri="{FF2B5EF4-FFF2-40B4-BE49-F238E27FC236}">
                <a16:creationId xmlns:a16="http://schemas.microsoft.com/office/drawing/2014/main" id="{0373DA37-8738-C607-6398-0AC4ED8926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702806"/>
              </p:ext>
            </p:extLst>
          </p:nvPr>
        </p:nvGraphicFramePr>
        <p:xfrm>
          <a:off x="747333" y="3112370"/>
          <a:ext cx="7239000" cy="33124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6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Собрать и объединить данные </a:t>
                      </a: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Rotten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 </a:t>
                      </a: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Tomatoes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 и </a:t>
                      </a: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IMDb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 (</a:t>
                      </a: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Kaggle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)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6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Провести очистку и нормализацию названий и годов, реализовать </a:t>
                      </a: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fuzzy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 </a:t>
                      </a: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matching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.</a:t>
                      </a:r>
                      <a:endParaRPr lang="ru-RU" sz="1800" b="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6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Построить </a:t>
                      </a: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baseline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 контентную модель рекомендаций (TF-IDF + косинусное сходство).</a:t>
                      </a:r>
                      <a:endParaRPr lang="ru-RU" sz="1800" b="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6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Подготовить визуализацию и презентацию результатов</a:t>
                      </a:r>
                      <a:endParaRPr lang="ru-RU" sz="18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9857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67400" y="440965"/>
            <a:ext cx="11360800" cy="146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sz="4000" dirty="0"/>
              <a:t>Какие технологии использовались</a:t>
            </a:r>
            <a:endParaRPr sz="4000" dirty="0"/>
          </a:p>
          <a:p>
            <a:endParaRPr sz="4000" dirty="0"/>
          </a:p>
        </p:txBody>
      </p:sp>
      <p:graphicFrame>
        <p:nvGraphicFramePr>
          <p:cNvPr id="199" name="Google Shape;199;p40"/>
          <p:cNvGraphicFramePr/>
          <p:nvPr>
            <p:extLst>
              <p:ext uri="{D42A27DB-BD31-4B8C-83A1-F6EECF244321}">
                <p14:modId xmlns:p14="http://schemas.microsoft.com/office/powerpoint/2010/main" val="2197904429"/>
              </p:ext>
            </p:extLst>
          </p:nvPr>
        </p:nvGraphicFramePr>
        <p:xfrm>
          <a:off x="1270000" y="2530367"/>
          <a:ext cx="9652000" cy="2992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2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 b="1" dirty="0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2100" b="1" dirty="0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121900" marB="121900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+ Pandas</a:t>
                      </a:r>
                      <a:endParaRPr sz="2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121900" marB="1219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21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121900" marB="121900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RapidFuzz</a:t>
                      </a:r>
                      <a:endParaRPr sz="2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121900" marB="1219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21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121900" marB="121900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Scikit-learn</a:t>
                      </a:r>
                      <a:endParaRPr sz="2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121900" marB="1219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21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121900" marB="121900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Deep-translator</a:t>
                      </a:r>
                      <a:endParaRPr sz="2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121900" marB="1219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264000" marR="121900" marT="121900" marB="121900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>
                        <a:solidFill>
                          <a:srgbClr val="9857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121900" marB="1219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468" y="2428485"/>
            <a:ext cx="2190947" cy="1006999"/>
          </a:xfrm>
          <a:prstGeom prst="rect">
            <a:avLst/>
          </a:prstGeom>
          <a:noFill/>
          <a:ln>
            <a:noFill/>
          </a:ln>
          <a:effectLst>
            <a:outerShdw blurRad="142875" dist="28575" dir="5400000" algn="bl" rotWithShape="0">
              <a:srgbClr val="000000">
                <a:alpha val="41000"/>
              </a:srgbClr>
            </a:outerShdw>
          </a:effectLst>
        </p:spPr>
      </p:pic>
      <p:pic>
        <p:nvPicPr>
          <p:cNvPr id="508" name="Google Shape;50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052" y="2428483"/>
            <a:ext cx="2190947" cy="1006999"/>
          </a:xfrm>
          <a:prstGeom prst="rect">
            <a:avLst/>
          </a:prstGeom>
          <a:noFill/>
          <a:ln>
            <a:noFill/>
          </a:ln>
          <a:effectLst>
            <a:outerShdw blurRad="142875" dist="28575" dir="5400000" algn="bl" rotWithShape="0">
              <a:srgbClr val="000000">
                <a:alpha val="41000"/>
              </a:srgbClr>
            </a:outerShdw>
          </a:effectLst>
        </p:spPr>
      </p:pic>
      <p:pic>
        <p:nvPicPr>
          <p:cNvPr id="509" name="Google Shape;509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6820" y="2428483"/>
            <a:ext cx="2190947" cy="1006999"/>
          </a:xfrm>
          <a:prstGeom prst="rect">
            <a:avLst/>
          </a:prstGeom>
          <a:noFill/>
          <a:ln>
            <a:noFill/>
          </a:ln>
          <a:effectLst>
            <a:outerShdw blurRad="142875" dist="28575" dir="5400000" algn="bl" rotWithShape="0">
              <a:srgbClr val="000000">
                <a:alpha val="41000"/>
              </a:srgbClr>
            </a:outerShdw>
          </a:effectLst>
        </p:spPr>
      </p:pic>
      <p:pic>
        <p:nvPicPr>
          <p:cNvPr id="510" name="Google Shape;510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668" y="2428483"/>
            <a:ext cx="2190947" cy="1006999"/>
          </a:xfrm>
          <a:prstGeom prst="rect">
            <a:avLst/>
          </a:prstGeom>
          <a:noFill/>
          <a:ln>
            <a:noFill/>
          </a:ln>
          <a:effectLst>
            <a:outerShdw blurRad="142875" dist="28575" dir="5400000" algn="bl" rotWithShape="0">
              <a:srgbClr val="000000">
                <a:alpha val="41000"/>
              </a:srgbClr>
            </a:outerShdw>
          </a:effectLst>
        </p:spPr>
      </p:pic>
      <p:sp>
        <p:nvSpPr>
          <p:cNvPr id="511" name="Google Shape;511;p67"/>
          <p:cNvSpPr txBox="1">
            <a:spLocks noGrp="1"/>
          </p:cNvSpPr>
          <p:nvPr>
            <p:ph type="title"/>
          </p:nvPr>
        </p:nvSpPr>
        <p:spPr>
          <a:xfrm>
            <a:off x="800533" y="584900"/>
            <a:ext cx="9990800" cy="146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sz="4000" dirty="0"/>
              <a:t>Реализация проекта</a:t>
            </a:r>
            <a:endParaRPr dirty="0"/>
          </a:p>
        </p:txBody>
      </p:sp>
      <p:sp>
        <p:nvSpPr>
          <p:cNvPr id="512" name="Google Shape;512;p67"/>
          <p:cNvSpPr txBox="1"/>
          <p:nvPr/>
        </p:nvSpPr>
        <p:spPr>
          <a:xfrm>
            <a:off x="1449355" y="2593138"/>
            <a:ext cx="150623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20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Датасет </a:t>
            </a:r>
            <a:r>
              <a:rPr lang="en-US" sz="20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RT</a:t>
            </a:r>
            <a:endParaRPr sz="20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67"/>
          <p:cNvSpPr txBox="1"/>
          <p:nvPr/>
        </p:nvSpPr>
        <p:spPr>
          <a:xfrm>
            <a:off x="3918857" y="2593138"/>
            <a:ext cx="157626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20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Датасеты </a:t>
            </a:r>
            <a:r>
              <a:rPr lang="en-US" sz="20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RT+IMDB</a:t>
            </a:r>
            <a:endParaRPr sz="20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67"/>
          <p:cNvSpPr txBox="1"/>
          <p:nvPr/>
        </p:nvSpPr>
        <p:spPr>
          <a:xfrm>
            <a:off x="6268871" y="2593138"/>
            <a:ext cx="157202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0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Переводим</a:t>
            </a:r>
            <a:endParaRPr sz="20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67"/>
          <p:cNvSpPr txBox="1"/>
          <p:nvPr/>
        </p:nvSpPr>
        <p:spPr>
          <a:xfrm>
            <a:off x="8849541" y="2593138"/>
            <a:ext cx="1417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0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Результат</a:t>
            </a:r>
            <a:endParaRPr sz="20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16" name="Google Shape;516;p67"/>
          <p:cNvGraphicFramePr/>
          <p:nvPr>
            <p:extLst>
              <p:ext uri="{D42A27DB-BD31-4B8C-83A1-F6EECF244321}">
                <p14:modId xmlns:p14="http://schemas.microsoft.com/office/powerpoint/2010/main" val="2368751842"/>
              </p:ext>
            </p:extLst>
          </p:nvPr>
        </p:nvGraphicFramePr>
        <p:xfrm>
          <a:off x="1230467" y="4155434"/>
          <a:ext cx="9652000" cy="170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3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1A1A"/>
                        </a:buClr>
                        <a:buSzPts val="1900"/>
                        <a:buFont typeface="Roboto"/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Строим проект на основе одного датасета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эмпирически проверяем – результат не устраивает.</a:t>
                      </a:r>
                      <a:endParaRPr sz="24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1A1A"/>
                        </a:buClr>
                        <a:buSzPts val="1900"/>
                        <a:buFont typeface="Roboto"/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Сращиваем два датасета, эмпирическая проверка показывает улучшение результата </a:t>
                      </a:r>
                      <a:endParaRPr lang="ru-RU" sz="24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1A1A"/>
                        </a:buClr>
                        <a:buSzPts val="1900"/>
                        <a:buFont typeface="Roboto"/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Датасеты на английском, нужно переводить</a:t>
                      </a:r>
                      <a:endParaRPr sz="24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1A1A"/>
                        </a:buClr>
                        <a:buSzPts val="1900"/>
                        <a:buFont typeface="Roboto"/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Готово</a:t>
                      </a:r>
                      <a:endParaRPr sz="24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3"/>
          <p:cNvSpPr txBox="1">
            <a:spLocks noGrp="1"/>
          </p:cNvSpPr>
          <p:nvPr>
            <p:ph type="title"/>
          </p:nvPr>
        </p:nvSpPr>
        <p:spPr>
          <a:xfrm>
            <a:off x="667400" y="440965"/>
            <a:ext cx="11360800" cy="146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dirty="0"/>
              <a:t>Что получилось</a:t>
            </a:r>
            <a:endParaRPr dirty="0"/>
          </a:p>
        </p:txBody>
      </p:sp>
      <p:sp>
        <p:nvSpPr>
          <p:cNvPr id="590" name="Google Shape;590;p73"/>
          <p:cNvSpPr txBox="1">
            <a:spLocks noGrp="1"/>
          </p:cNvSpPr>
          <p:nvPr>
            <p:ph type="subTitle" idx="1"/>
          </p:nvPr>
        </p:nvSpPr>
        <p:spPr>
          <a:xfrm>
            <a:off x="1006300" y="2021933"/>
            <a:ext cx="10909200" cy="430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ct val="100000"/>
            </a:pPr>
            <a:r>
              <a:rPr lang="en-US" dirty="0"/>
              <a:t>print(</a:t>
            </a:r>
            <a:r>
              <a:rPr lang="en-US" dirty="0" err="1"/>
              <a:t>recommend_content</a:t>
            </a:r>
            <a:r>
              <a:rPr lang="en-US" dirty="0"/>
              <a:t>('Black Hawk Down', </a:t>
            </a:r>
            <a:r>
              <a:rPr lang="en-US" dirty="0" err="1"/>
              <a:t>top_n</a:t>
            </a:r>
            <a:r>
              <a:rPr lang="en-US" dirty="0"/>
              <a:t>=5))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126A2B-8296-7B63-65B4-0AD70103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00" y="3194463"/>
            <a:ext cx="8615589" cy="2710407"/>
          </a:xfrm>
          <a:prstGeom prst="rect">
            <a:avLst/>
          </a:prstGeom>
        </p:spPr>
      </p:pic>
      <p:sp>
        <p:nvSpPr>
          <p:cNvPr id="5" name="Google Shape;577;p71">
            <a:extLst>
              <a:ext uri="{FF2B5EF4-FFF2-40B4-BE49-F238E27FC236}">
                <a16:creationId xmlns:a16="http://schemas.microsoft.com/office/drawing/2014/main" id="{BE8252BF-4F63-8442-7749-6EA20012BFCB}"/>
              </a:ext>
            </a:extLst>
          </p:cNvPr>
          <p:cNvSpPr/>
          <p:nvPr/>
        </p:nvSpPr>
        <p:spPr>
          <a:xfrm>
            <a:off x="6095999" y="2550600"/>
            <a:ext cx="2964873" cy="45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Переводит </a:t>
            </a:r>
            <a:r>
              <a:rPr lang="en-US" sz="17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API </a:t>
            </a:r>
            <a:r>
              <a:rPr lang="ru-RU" sz="17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гугла</a:t>
            </a:r>
            <a:endParaRPr sz="16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CAB8BFA-B3C8-DABF-87FC-668B0861CF26}"/>
              </a:ext>
            </a:extLst>
          </p:cNvPr>
          <p:cNvCxnSpPr>
            <a:stCxn id="5" idx="1"/>
            <a:endCxn id="4" idx="0"/>
          </p:cNvCxnSpPr>
          <p:nvPr/>
        </p:nvCxnSpPr>
        <p:spPr>
          <a:xfrm flipH="1">
            <a:off x="5314095" y="2777400"/>
            <a:ext cx="781904" cy="417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Рисунок 8">
            <a:hlinkClick r:id="rId4"/>
            <a:extLst>
              <a:ext uri="{FF2B5EF4-FFF2-40B4-BE49-F238E27FC236}">
                <a16:creationId xmlns:a16="http://schemas.microsoft.com/office/drawing/2014/main" id="{7D5832C9-AA95-0CC8-CD6A-DB59A6004A2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24" y="4667822"/>
            <a:ext cx="1320176" cy="13201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9"/>
          <p:cNvSpPr txBox="1">
            <a:spLocks noGrp="1"/>
          </p:cNvSpPr>
          <p:nvPr>
            <p:ph type="title"/>
          </p:nvPr>
        </p:nvSpPr>
        <p:spPr>
          <a:xfrm>
            <a:off x="831200" y="460799"/>
            <a:ext cx="11360800" cy="146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dirty="0">
                <a:solidFill>
                  <a:srgbClr val="050505"/>
                </a:solidFill>
              </a:rPr>
              <a:t>Выводы </a:t>
            </a:r>
            <a:endParaRPr dirty="0">
              <a:solidFill>
                <a:srgbClr val="050505"/>
              </a:solidFill>
            </a:endParaRPr>
          </a:p>
        </p:txBody>
      </p:sp>
      <p:graphicFrame>
        <p:nvGraphicFramePr>
          <p:cNvPr id="411" name="Google Shape;411;p59"/>
          <p:cNvGraphicFramePr/>
          <p:nvPr>
            <p:extLst>
              <p:ext uri="{D42A27DB-BD31-4B8C-83A1-F6EECF244321}">
                <p14:modId xmlns:p14="http://schemas.microsoft.com/office/powerpoint/2010/main" val="2979153675"/>
              </p:ext>
            </p:extLst>
          </p:nvPr>
        </p:nvGraphicFramePr>
        <p:xfrm>
          <a:off x="831200" y="1856000"/>
          <a:ext cx="9652000" cy="27089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2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b="1" dirty="0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2000" b="1" dirty="0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Рекомендательная система получена, и ее можно смело использовать как инструмент в дальнейшем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20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Тяжелее всего было придумать систему перевода.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20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 занял около 30 часов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20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Считаю этот опыт полезным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20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будущем этот инструмент будет подключен к чат-боту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2880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3"/>
          <p:cNvSpPr txBox="1"/>
          <p:nvPr/>
        </p:nvSpPr>
        <p:spPr>
          <a:xfrm>
            <a:off x="516067" y="2459501"/>
            <a:ext cx="10112400" cy="98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ru" sz="53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Вопросы и рекомендации</a:t>
            </a:r>
            <a:endParaRPr sz="6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43"/>
          <p:cNvSpPr txBox="1"/>
          <p:nvPr/>
        </p:nvSpPr>
        <p:spPr>
          <a:xfrm>
            <a:off x="1619595" y="4082634"/>
            <a:ext cx="257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есть вопросы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3"/>
          <p:cNvSpPr txBox="1"/>
          <p:nvPr/>
        </p:nvSpPr>
        <p:spPr>
          <a:xfrm>
            <a:off x="6579995" y="4082634"/>
            <a:ext cx="2861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3"/>
          <p:cNvSpPr txBox="1"/>
          <p:nvPr/>
        </p:nvSpPr>
        <p:spPr>
          <a:xfrm>
            <a:off x="964000" y="3795234"/>
            <a:ext cx="655600" cy="112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57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573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5924400" y="3795234"/>
            <a:ext cx="655600" cy="112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57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endParaRPr sz="573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261</Words>
  <Application>Microsoft Office PowerPoint</Application>
  <PresentationFormat>Широкоэкранный</PresentationFormat>
  <Paragraphs>62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Roboto</vt:lpstr>
      <vt:lpstr>Roboto Medium</vt:lpstr>
      <vt:lpstr>Тема Office</vt:lpstr>
      <vt:lpstr>Презентация PowerPoint</vt:lpstr>
      <vt:lpstr>Меня хорошо слышно?</vt:lpstr>
      <vt:lpstr>Защита проекта Тема: Синемач - система рекомендаций фильмов и сериалов   </vt:lpstr>
      <vt:lpstr>Презентация PowerPoint</vt:lpstr>
      <vt:lpstr>Какие технологии использовались </vt:lpstr>
      <vt:lpstr>Реализация проекта</vt:lpstr>
      <vt:lpstr>Что получилось</vt:lpstr>
      <vt:lpstr>Выводы </vt:lpstr>
      <vt:lpstr>Презентация PowerPoint</vt:lpstr>
      <vt:lpstr>Спасибо за внимание!</vt:lpstr>
      <vt:lpstr>Презентация PowerPoint</vt:lpstr>
      <vt:lpstr>План защиты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Евгений Евгений</dc:creator>
  <cp:lastModifiedBy>Евгений Евгений</cp:lastModifiedBy>
  <cp:revision>2</cp:revision>
  <dcterms:created xsi:type="dcterms:W3CDTF">2025-09-25T09:42:38Z</dcterms:created>
  <dcterms:modified xsi:type="dcterms:W3CDTF">2025-09-25T17:01:59Z</dcterms:modified>
</cp:coreProperties>
</file>