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7" r:id="rId2"/>
    <p:sldId id="258" r:id="rId3"/>
    <p:sldId id="328" r:id="rId4"/>
    <p:sldId id="333" r:id="rId5"/>
    <p:sldId id="341" r:id="rId6"/>
    <p:sldId id="337" r:id="rId7"/>
    <p:sldId id="336" r:id="rId8"/>
    <p:sldId id="338" r:id="rId9"/>
    <p:sldId id="340" r:id="rId10"/>
    <p:sldId id="345" r:id="rId11"/>
    <p:sldId id="343" r:id="rId12"/>
    <p:sldId id="339" r:id="rId13"/>
    <p:sldId id="342" r:id="rId14"/>
    <p:sldId id="344" r:id="rId15"/>
    <p:sldId id="334" r:id="rId16"/>
    <p:sldId id="347" r:id="rId17"/>
    <p:sldId id="348" r:id="rId18"/>
    <p:sldId id="276" r:id="rId19"/>
    <p:sldId id="277" r:id="rId20"/>
    <p:sldId id="327" r:id="rId21"/>
    <p:sldId id="350" r:id="rId22"/>
    <p:sldId id="280" r:id="rId23"/>
    <p:sldId id="329" r:id="rId24"/>
    <p:sldId id="349" r:id="rId25"/>
    <p:sldId id="322" r:id="rId26"/>
    <p:sldId id="286" r:id="rId27"/>
    <p:sldId id="287" r:id="rId28"/>
    <p:sldId id="288" r:id="rId29"/>
    <p:sldId id="289" r:id="rId30"/>
    <p:sldId id="325"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5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0DE3"/>
    <a:srgbClr val="CC9900"/>
    <a:srgbClr val="CE64D2"/>
    <a:srgbClr val="2509F1"/>
    <a:srgbClr val="996600"/>
    <a:srgbClr val="E4DF11"/>
    <a:srgbClr val="1B07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showGuides="1">
      <p:cViewPr varScale="1">
        <p:scale>
          <a:sx n="78" d="100"/>
          <a:sy n="78" d="100"/>
        </p:scale>
        <p:origin x="1541" y="67"/>
      </p:cViewPr>
      <p:guideLst>
        <p:guide orient="horz" pos="215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4/29/2024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t>4/29/2024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3D2A3619-0F3E-409F-8BBC-62CAA7C845C7}" type="slidenum">
              <a:rPr lang="en-IN" smtClean="0"/>
              <a:t>2</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3D2A3619-0F3E-409F-8BBC-62CAA7C845C7}" type="slidenum">
              <a:rPr lang="en-IN" smtClean="0"/>
              <a:t>13</a:t>
            </a:fld>
            <a:endParaRPr lang="en-IN"/>
          </a:p>
        </p:txBody>
      </p:sp>
    </p:spTree>
    <p:extLst>
      <p:ext uri="{BB962C8B-B14F-4D97-AF65-F5344CB8AC3E}">
        <p14:creationId xmlns:p14="http://schemas.microsoft.com/office/powerpoint/2010/main" val="3247018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t>26</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
        <p:nvSpPr>
          <p:cNvPr id="4" name="Slide Number Placeholder 3"/>
          <p:cNvSpPr>
            <a:spLocks noGrp="1"/>
          </p:cNvSpPr>
          <p:nvPr>
            <p:ph type="sldNum" sz="quarter" idx="5"/>
          </p:nvPr>
        </p:nvSpPr>
        <p:spPr/>
        <p:txBody>
          <a:bodyPr/>
          <a:lstStyle/>
          <a:p>
            <a:pPr>
              <a:defRPr/>
            </a:pPr>
            <a:fld id="{3D2A3619-0F3E-409F-8BBC-62CAA7C845C7}" type="slidenum">
              <a:rPr lang="en-IN"/>
              <a:t>27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t>4/29/2024</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Sign Language Recognition using Depth Data</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t>4/29/2024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t>4/29/2024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t>4/29/2024</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t>4/29/2024</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Sign Language Recognition using Depth Data</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t>4/29/2024</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t>4/29/2024</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t>4/29/2024</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t>4/29/2024</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Sign Language Recognition using Depth Data</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t>4/29/2024</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Sign Language Recognition using Depth Data</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t>4/29/2024</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Sign Language Recognition using Depth Data</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ln>
        </p:spPr>
        <p:txBody>
          <a:bodyPr vert="horz" wrap="square" lIns="91440" tIns="45720" rIns="91440" bIns="91440" numCol="1" anchor="b" anchorCtr="0" compatLnSpc="1"/>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t>4/29/2024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Sign Language Recognition using Depth Data</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anose="020B0503020102020204" pitchFamily="34" charset="0"/>
        </a:defRPr>
      </a:lvl2pPr>
      <a:lvl3pPr algn="l" rtl="0" fontAlgn="base">
        <a:spcBef>
          <a:spcPct val="0"/>
        </a:spcBef>
        <a:spcAft>
          <a:spcPct val="0"/>
        </a:spcAft>
        <a:defRPr sz="4000">
          <a:solidFill>
            <a:schemeClr val="tx2"/>
          </a:solidFill>
          <a:latin typeface="Franklin Gothic Book" panose="020B0503020102020204" pitchFamily="34" charset="0"/>
        </a:defRPr>
      </a:lvl3pPr>
      <a:lvl4pPr algn="l" rtl="0" fontAlgn="base">
        <a:spcBef>
          <a:spcPct val="0"/>
        </a:spcBef>
        <a:spcAft>
          <a:spcPct val="0"/>
        </a:spcAft>
        <a:defRPr sz="4000">
          <a:solidFill>
            <a:schemeClr val="tx2"/>
          </a:solidFill>
          <a:latin typeface="Franklin Gothic Book" panose="020B0503020102020204" pitchFamily="34" charset="0"/>
        </a:defRPr>
      </a:lvl4pPr>
      <a:lvl5pPr algn="l" rtl="0" fontAlgn="base">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fontAlgn="base">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fontAlgn="base">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fontAlgn="base">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hyperlink" Target="https://www.nature.com/articles/s41598-017-03011-5"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s://www.ncbi.nlm.nih.gov/pmc/articles/PMC7184242/"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hyperlink" Target="https://www.ncbi.nlm.nih.gov/pmc/articles/PMC7184242/"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hyperlink" Target="https://www.ncbi.nlm.nih.gov/pmc/articles/PMC7184242/" TargetMode="External"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55693193_A_Gene-Specific_Method_for_Predicting_Hemophilia-Causing_Point_Mutations"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a:solidFill>
                  <a:schemeClr val="tx1">
                    <a:lumMod val="95000"/>
                    <a:lumOff val="5000"/>
                  </a:schemeClr>
                </a:solidFill>
                <a:latin typeface="Times New Roman" panose="02020603050405020304" pitchFamily="18" charset="0"/>
                <a:cs typeface="Times New Roman" panose="02020603050405020304" pitchFamily="18" charset="0"/>
              </a:rPr>
            </a:br>
            <a:br>
              <a:rPr lang="en-IN" b="1">
                <a:solidFill>
                  <a:schemeClr val="tx1">
                    <a:lumMod val="95000"/>
                    <a:lumOff val="5000"/>
                  </a:schemeClr>
                </a:solidFill>
                <a:latin typeface="Times New Roman" panose="02020603050405020304" pitchFamily="18" charset="0"/>
                <a:cs typeface="Times New Roman" panose="02020603050405020304" pitchFamily="18" charset="0"/>
              </a:rPr>
            </a:br>
            <a:br>
              <a:rPr lang="en-IN" b="1">
                <a:solidFill>
                  <a:schemeClr val="tx1">
                    <a:lumMod val="95000"/>
                    <a:lumOff val="5000"/>
                  </a:schemeClr>
                </a:solidFill>
                <a:latin typeface="Times New Roman" panose="02020603050405020304" pitchFamily="18" charset="0"/>
                <a:cs typeface="Times New Roman" panose="02020603050405020304" pitchFamily="18" charset="0"/>
              </a:rPr>
            </a:br>
            <a:endParaRPr lang="en-IN" b="1">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quarter" idx="1"/>
          </p:nvPr>
        </p:nvSpPr>
        <p:spPr>
          <a:xfrm>
            <a:off x="381000" y="1524000"/>
            <a:ext cx="8458200" cy="4495800"/>
          </a:xfrm>
        </p:spPr>
        <p:txBody>
          <a:bodyPr>
            <a:normAutofit fontScale="25000" lnSpcReduction="20000"/>
          </a:bodyPr>
          <a:lstStyle/>
          <a:p>
            <a:pPr marL="274320" indent="-274320" algn="ctr" fontAlgn="auto">
              <a:spcBef>
                <a:spcPts val="580"/>
              </a:spcBef>
              <a:spcAft>
                <a:spcPts val="0"/>
              </a:spcAft>
              <a:buNone/>
              <a:defRPr/>
            </a:pPr>
            <a:r>
              <a:rPr lang="en-IN" sz="8000" dirty="0">
                <a:solidFill>
                  <a:srgbClr val="FF0000"/>
                </a:solidFill>
                <a:latin typeface="Times New Roman" panose="02020603050405020304" pitchFamily="18" charset="0"/>
                <a:cs typeface="Times New Roman" panose="02020603050405020304" pitchFamily="18" charset="0"/>
              </a:rPr>
              <a:t>Title: </a:t>
            </a:r>
            <a:r>
              <a:rPr lang="en-US" sz="8000" dirty="0">
                <a:solidFill>
                  <a:srgbClr val="FF0000"/>
                </a:solidFill>
                <a:latin typeface="Times New Roman" panose="02020603050405020304" pitchFamily="18" charset="0"/>
                <a:cs typeface="Times New Roman" panose="02020603050405020304" pitchFamily="18" charset="0"/>
              </a:rPr>
              <a:t>Genetic Disorder detection using Machine Learning Algorithms</a:t>
            </a:r>
          </a:p>
          <a:p>
            <a:pPr marL="274320" indent="-274320" algn="ctr" fontAlgn="auto">
              <a:spcBef>
                <a:spcPts val="580"/>
              </a:spcBef>
              <a:spcAft>
                <a:spcPts val="0"/>
              </a:spcAft>
              <a:buFont typeface="Wingdings 2" panose="05020102010507070707"/>
              <a:buNone/>
              <a:defRPr/>
            </a:pPr>
            <a:endParaRPr lang="en-US" sz="8000" dirty="0">
              <a:solidFill>
                <a:srgbClr val="FF0000"/>
              </a:solidFill>
              <a:latin typeface="Times New Roman" panose="02020603050405020304" pitchFamily="18" charset="0"/>
              <a:cs typeface="Times New Roman" panose="02020603050405020304"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Batch Number: </a:t>
            </a:r>
            <a:r>
              <a:rPr lang="en-US" altLang="en-IN" sz="8000" dirty="0">
                <a:solidFill>
                  <a:schemeClr val="tx1">
                    <a:lumMod val="95000"/>
                    <a:lumOff val="5000"/>
                  </a:schemeClr>
                </a:solidFill>
                <a:latin typeface="Times New Roman" panose="02020603050405020304" pitchFamily="18" charset="0"/>
                <a:cs typeface="Times New Roman" panose="02020603050405020304" pitchFamily="18" charset="0"/>
              </a:rPr>
              <a:t>B13</a:t>
            </a: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fontAlgn="auto">
              <a:spcBef>
                <a:spcPts val="580"/>
              </a:spcBef>
              <a:spcAft>
                <a:spcPts val="0"/>
              </a:spcAft>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Domain: Machine Learning, Optimization</a:t>
            </a:r>
          </a:p>
          <a:p>
            <a:pPr marL="0" indent="0" fontAlgn="auto">
              <a:spcBef>
                <a:spcPts val="580"/>
              </a:spcBef>
              <a:spcAft>
                <a:spcPts val="0"/>
              </a:spcAft>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fontAlgn="auto">
              <a:spcBef>
                <a:spcPts val="580"/>
              </a:spcBef>
              <a:spcAft>
                <a:spcPts val="0"/>
              </a:spcAft>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Team Members:</a:t>
            </a:r>
          </a:p>
          <a:p>
            <a:pPr marL="0" indent="0" fontAlgn="auto">
              <a:spcBef>
                <a:spcPts val="580"/>
              </a:spcBef>
              <a:spcAft>
                <a:spcPts val="0"/>
              </a:spcAft>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fontAlgn="auto">
              <a:spcBef>
                <a:spcPts val="580"/>
              </a:spcBef>
              <a:spcAft>
                <a:spcPts val="0"/>
              </a:spcAft>
              <a:buFont typeface="Wingdings 2" panose="05020102010507070707" pitchFamily="18" charset="2"/>
              <a:buAutoNum type="arabicPeriod"/>
              <a:defRPr/>
            </a:pPr>
            <a:r>
              <a:rPr lang="en-US" altLang="en-IN" sz="8000" dirty="0">
                <a:solidFill>
                  <a:schemeClr val="tx1">
                    <a:lumMod val="95000"/>
                    <a:lumOff val="5000"/>
                  </a:schemeClr>
                </a:solidFill>
                <a:latin typeface="Times New Roman" panose="02020603050405020304" pitchFamily="18" charset="0"/>
                <a:cs typeface="Times New Roman" panose="02020603050405020304" pitchFamily="18" charset="0"/>
              </a:rPr>
              <a:t>Divakar. S (20BCS034)</a:t>
            </a:r>
            <a:endParaRPr lang="x-none" alt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fontAlgn="auto">
              <a:spcBef>
                <a:spcPts val="580"/>
              </a:spcBef>
              <a:spcAft>
                <a:spcPts val="0"/>
              </a:spcAft>
              <a:buFont typeface="Wingdings 2" panose="05020102010507070707" pitchFamily="18" charset="2"/>
              <a:buAutoNum type="arabicPeriod"/>
              <a:defRPr/>
            </a:pPr>
            <a:r>
              <a:rPr lang="en-US" altLang="en-IN" sz="8000" dirty="0">
                <a:solidFill>
                  <a:schemeClr val="tx1">
                    <a:lumMod val="95000"/>
                    <a:lumOff val="5000"/>
                  </a:schemeClr>
                </a:solidFill>
                <a:latin typeface="Times New Roman" panose="02020603050405020304" pitchFamily="18" charset="0"/>
                <a:cs typeface="Times New Roman" panose="02020603050405020304" pitchFamily="18" charset="0"/>
                <a:sym typeface="+mn-ea"/>
              </a:rPr>
              <a:t>Nithya Shree. P. K (20BCS092)</a:t>
            </a:r>
            <a:endParaRPr lang="x-none" alt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fontAlgn="auto">
              <a:spcBef>
                <a:spcPts val="580"/>
              </a:spcBef>
              <a:spcAft>
                <a:spcPts val="0"/>
              </a:spcAft>
              <a:buFont typeface="Wingdings 2" panose="05020102010507070707" pitchFamily="18" charset="2"/>
              <a:buAutoNum type="arabicPeriod"/>
              <a:defRPr/>
            </a:pPr>
            <a:r>
              <a:rPr lang="en-US" altLang="en-IN" sz="8000" dirty="0">
                <a:solidFill>
                  <a:schemeClr val="tx1">
                    <a:lumMod val="95000"/>
                    <a:lumOff val="5000"/>
                  </a:schemeClr>
                </a:solidFill>
                <a:latin typeface="Times New Roman" panose="02020603050405020304" pitchFamily="18" charset="0"/>
                <a:cs typeface="Times New Roman" panose="02020603050405020304" pitchFamily="18" charset="0"/>
                <a:sym typeface="+mn-ea"/>
              </a:rPr>
              <a:t>Mohammed Rizwan. A (21BCS302)</a:t>
            </a:r>
            <a:endParaRPr lang="x-none" alt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panose="05020102010507070707"/>
              <a:buNone/>
              <a:defRPr/>
            </a:pP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74320" indent="-274320" fontAlgn="auto">
              <a:spcBef>
                <a:spcPts val="580"/>
              </a:spcBef>
              <a:spcAft>
                <a:spcPts val="0"/>
              </a:spcAft>
              <a:buFont typeface="Wingdings 2" panose="05020102010507070707"/>
              <a:buNone/>
              <a:defRPr/>
            </a:pPr>
            <a:r>
              <a:rPr lang="en-IN" sz="8000" dirty="0">
                <a:solidFill>
                  <a:schemeClr val="tx1">
                    <a:lumMod val="95000"/>
                    <a:lumOff val="5000"/>
                  </a:schemeClr>
                </a:solidFill>
                <a:latin typeface="Times New Roman" panose="02020603050405020304" pitchFamily="18" charset="0"/>
                <a:cs typeface="Times New Roman" panose="02020603050405020304" pitchFamily="18" charset="0"/>
              </a:rPr>
              <a:t>Faculty Supervisor: </a:t>
            </a:r>
            <a:r>
              <a:rPr lang="en-US" sz="8000" dirty="0" err="1">
                <a:latin typeface="Times New Roman" panose="02020603050405020304" pitchFamily="18" charset="0"/>
                <a:cs typeface="Times New Roman" panose="02020603050405020304" pitchFamily="18" charset="0"/>
              </a:rPr>
              <a:t>Ms.N.Sumathi</a:t>
            </a:r>
            <a:r>
              <a:rPr lang="en-US" sz="8000" dirty="0">
                <a:latin typeface="Times New Roman" panose="02020603050405020304" pitchFamily="18" charset="0"/>
                <a:cs typeface="Times New Roman" panose="02020603050405020304" pitchFamily="18" charset="0"/>
              </a:rPr>
              <a:t> ,</a:t>
            </a:r>
            <a:r>
              <a:rPr lang="en-US" sz="8000" dirty="0" err="1">
                <a:latin typeface="Times New Roman" panose="02020603050405020304" pitchFamily="18" charset="0"/>
                <a:cs typeface="Times New Roman" panose="02020603050405020304" pitchFamily="18" charset="0"/>
              </a:rPr>
              <a:t>AssistantProfessor</a:t>
            </a:r>
            <a:r>
              <a:rPr lang="en-US" sz="8000" dirty="0">
                <a:latin typeface="Times New Roman" panose="02020603050405020304" pitchFamily="18" charset="0"/>
                <a:cs typeface="Times New Roman" panose="02020603050405020304" pitchFamily="18" charset="0"/>
              </a:rPr>
              <a:t>(SS)/CSE</a:t>
            </a:r>
            <a:endParaRPr lang="en-IN" sz="8000"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lvl="8">
              <a:buFontTx/>
              <a:buNone/>
              <a:defRPr/>
            </a:pPr>
            <a:r>
              <a:rPr lang="en-IN" dirty="0">
                <a:solidFill>
                  <a:schemeClr val="tx1">
                    <a:lumMod val="95000"/>
                    <a:lumOff val="5000"/>
                  </a:schemeClr>
                </a:solidFill>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lvl="8">
              <a:buFontTx/>
              <a:buNone/>
              <a:defRPr/>
            </a:pPr>
            <a:endParaRPr lang="en-IN" dirty="0">
              <a:solidFill>
                <a:schemeClr val="tx1">
                  <a:lumMod val="95000"/>
                  <a:lumOff val="5000"/>
                </a:schemeClr>
              </a:solidFill>
            </a:endParaRPr>
          </a:p>
          <a:p>
            <a:pPr marL="274320" indent="-274320" fontAlgn="auto">
              <a:spcBef>
                <a:spcPts val="580"/>
              </a:spcBef>
              <a:spcAft>
                <a:spcPts val="0"/>
              </a:spcAft>
              <a:buFont typeface="Wingdings 2" panose="05020102010507070707"/>
              <a:buChar char=""/>
              <a:defRPr/>
            </a:pPr>
            <a:endParaRPr lang="en-IN" dirty="0">
              <a:solidFill>
                <a:schemeClr val="tx1">
                  <a:lumMod val="95000"/>
                  <a:lumOff val="5000"/>
                </a:schemeClr>
              </a:solidFill>
            </a:endParaRPr>
          </a:p>
        </p:txBody>
      </p:sp>
      <p:sp>
        <p:nvSpPr>
          <p:cNvPr id="6" name="Rectangle 5"/>
          <p:cNvSpPr/>
          <p:nvPr/>
        </p:nvSpPr>
        <p:spPr>
          <a:xfrm>
            <a:off x="304800" y="152400"/>
            <a:ext cx="8534400" cy="1016000"/>
          </a:xfrm>
          <a:prstGeom prst="rect">
            <a:avLst/>
          </a:prstGeom>
        </p:spPr>
        <p:txBody>
          <a:bodyPr>
            <a:spAutoFit/>
          </a:bodyPr>
          <a:lstStyle/>
          <a:p>
            <a:pPr algn="r" fontAlgn="auto">
              <a:spcBef>
                <a:spcPts val="0"/>
              </a:spcBef>
              <a:spcAft>
                <a:spcPts val="0"/>
              </a:spcAft>
              <a:defRPr/>
            </a:pPr>
            <a:r>
              <a:rPr lang="en-IN" sz="2000" b="1">
                <a:solidFill>
                  <a:schemeClr val="tx1">
                    <a:lumMod val="95000"/>
                    <a:lumOff val="5000"/>
                  </a:schemeClr>
                </a:solidFill>
                <a:latin typeface="Times New Roman" panose="02020603050405020304" pitchFamily="18" charset="0"/>
                <a:cs typeface="Times New Roman" panose="02020603050405020304" pitchFamily="18" charset="0"/>
              </a:rPr>
              <a:t>Dr Mahalingam College of Engineering &amp; Technology</a:t>
            </a:r>
          </a:p>
          <a:p>
            <a:pPr algn="ctr" fontAlgn="auto">
              <a:spcBef>
                <a:spcPts val="0"/>
              </a:spcBef>
              <a:spcAft>
                <a:spcPts val="0"/>
              </a:spcAft>
              <a:defRPr/>
            </a:pPr>
            <a:r>
              <a:rPr lang="en-IN" sz="2000" b="1">
                <a:solidFill>
                  <a:schemeClr val="tx1">
                    <a:lumMod val="95000"/>
                    <a:lumOff val="5000"/>
                  </a:schemeClr>
                </a:solidFill>
                <a:latin typeface="Times New Roman" panose="02020603050405020304" pitchFamily="18" charset="0"/>
                <a:cs typeface="Times New Roman" panose="02020603050405020304" pitchFamily="18" charset="0"/>
              </a:rPr>
              <a:t>                                       Department of Computer Science and Engineering</a:t>
            </a:r>
            <a:br>
              <a:rPr lang="en-IN" sz="2000" b="1">
                <a:solidFill>
                  <a:schemeClr val="tx1">
                    <a:lumMod val="95000"/>
                    <a:lumOff val="5000"/>
                  </a:schemeClr>
                </a:solidFill>
                <a:latin typeface="Times New Roman" panose="02020603050405020304" pitchFamily="18" charset="0"/>
                <a:cs typeface="Times New Roman" panose="02020603050405020304" pitchFamily="18" charset="0"/>
              </a:rPr>
            </a:br>
            <a:r>
              <a:rPr lang="en-IN" sz="2000" b="1">
                <a:solidFill>
                  <a:schemeClr val="tx1">
                    <a:lumMod val="95000"/>
                    <a:lumOff val="5000"/>
                  </a:schemeClr>
                </a:solidFill>
                <a:latin typeface="Times New Roman" panose="02020603050405020304" pitchFamily="18" charset="0"/>
                <a:cs typeface="Times New Roman" panose="02020603050405020304" pitchFamily="18" charset="0"/>
              </a:rPr>
              <a:t> 19CSPN6801 - Project</a:t>
            </a:r>
            <a:endParaRPr lang="en-IN" sz="200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t>1</a:t>
            </a:fld>
            <a:endParaRPr lang="en-US"/>
          </a:p>
        </p:txBody>
      </p:sp>
      <p:sp>
        <p:nvSpPr>
          <p:cNvPr id="6151" name="Footer Placeholder 7"/>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
        <p:nvSpPr>
          <p:cNvPr id="3" name="Date Placeholder 2"/>
          <p:cNvSpPr>
            <a:spLocks noGrp="1"/>
          </p:cNvSpPr>
          <p:nvPr>
            <p:ph type="dt" sz="half" idx="10"/>
          </p:nvPr>
        </p:nvSpPr>
        <p:spPr/>
        <p:txBody>
          <a:bodyPr/>
          <a:lstStyle/>
          <a:p>
            <a:pPr>
              <a:defRPr/>
            </a:pPr>
            <a:r>
              <a:rPr lang="en-US" dirty="0"/>
              <a:t>2/8/2024</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832EA-8C1A-319F-0FF3-FE416FAC52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FF5EF9-2017-B327-DC99-B2849292A351}"/>
              </a:ext>
            </a:extLst>
          </p:cNvPr>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3" name="Content Placeholder 2">
            <a:extLst>
              <a:ext uri="{FF2B5EF4-FFF2-40B4-BE49-F238E27FC236}">
                <a16:creationId xmlns:a16="http://schemas.microsoft.com/office/drawing/2014/main" id="{CCCA1717-7926-E659-CEF9-6BE3C10E39E6}"/>
              </a:ext>
            </a:extLst>
          </p:cNvPr>
          <p:cNvSpPr>
            <a:spLocks noGrp="1"/>
          </p:cNvSpPr>
          <p:nvPr>
            <p:ph sz="quarter" idx="1"/>
          </p:nvPr>
        </p:nvSpPr>
        <p:spPr>
          <a:xfrm>
            <a:off x="548640" y="161925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a:t>
            </a:r>
            <a:r>
              <a:rPr lang="en-US" sz="2000" i="0" dirty="0">
                <a:solidFill>
                  <a:srgbClr val="222222"/>
                </a:solidFill>
                <a:effectLst/>
                <a:latin typeface="Times New Roman" panose="02020603050405020304" pitchFamily="18" charset="0"/>
                <a:cs typeface="Times New Roman" panose="02020603050405020304" pitchFamily="18" charset="0"/>
              </a:rPr>
              <a:t>Imbalance-Aware Machine Learning for Predicting Rare and Common Disease-Associated Non-Coding Variants</a:t>
            </a:r>
          </a:p>
          <a:p>
            <a:pPr algn="just"/>
            <a:r>
              <a:rPr lang="en-US" sz="2000" i="0" u="sng" dirty="0">
                <a:solidFill>
                  <a:srgbClr val="CC9900"/>
                </a:solidFill>
                <a:effectLst/>
                <a:latin typeface="Times New Roman" panose="02020603050405020304" pitchFamily="18" charset="0"/>
                <a:cs typeface="Times New Roman" panose="02020603050405020304" pitchFamily="18" charset="0"/>
                <a:hlinkClick r:id="rId2"/>
              </a:rPr>
              <a:t>https://www.nature.com/articles/s41598-017-03011-5</a:t>
            </a:r>
            <a:endParaRPr lang="en-US" sz="2000" i="0" u="sng" dirty="0">
              <a:solidFill>
                <a:srgbClr val="CC9900"/>
              </a:solidFill>
              <a:effectLst/>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Inference: </a:t>
            </a:r>
            <a:r>
              <a:rPr lang="en-IN" sz="2000" b="0" i="0" dirty="0" err="1">
                <a:solidFill>
                  <a:srgbClr val="0D0D0D"/>
                </a:solidFill>
                <a:effectLst/>
                <a:latin typeface="Times New Roman" panose="02020603050405020304" pitchFamily="18" charset="0"/>
                <a:cs typeface="Times New Roman" panose="02020603050405020304" pitchFamily="18" charset="0"/>
              </a:rPr>
              <a:t>HyperSMURF</a:t>
            </a:r>
            <a:r>
              <a:rPr lang="en-IN" sz="2000" b="0" i="0" dirty="0">
                <a:solidFill>
                  <a:srgbClr val="0D0D0D"/>
                </a:solidFill>
                <a:effectLst/>
                <a:latin typeface="Times New Roman" panose="02020603050405020304" pitchFamily="18" charset="0"/>
                <a:cs typeface="Times New Roman" panose="02020603050405020304" pitchFamily="18" charset="0"/>
              </a:rPr>
              <a:t>, an imbalance-aware machine learning method, tackles the challenge of predicting disease-associated non-coding variants in genomic data with class imbalance. It utilizes hyper-ensemble techniques and resampling strategies to balance training data, enhancing sensitivity and precision in identifying pathogenic mutations.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The ensemble nature of </a:t>
            </a:r>
            <a:r>
              <a:rPr lang="en-US" sz="2000" b="0" i="0" dirty="0" err="1">
                <a:solidFill>
                  <a:srgbClr val="0D0D0D"/>
                </a:solidFill>
                <a:effectLst/>
                <a:latin typeface="Times New Roman" panose="02020603050405020304" pitchFamily="18" charset="0"/>
                <a:cs typeface="Times New Roman" panose="02020603050405020304" pitchFamily="18" charset="0"/>
              </a:rPr>
              <a:t>HyperSMURF</a:t>
            </a:r>
            <a:r>
              <a:rPr lang="en-US" sz="2000" b="0" i="0" dirty="0">
                <a:solidFill>
                  <a:srgbClr val="0D0D0D"/>
                </a:solidFill>
                <a:effectLst/>
                <a:latin typeface="Times New Roman" panose="02020603050405020304" pitchFamily="18" charset="0"/>
                <a:cs typeface="Times New Roman" panose="02020603050405020304" pitchFamily="18" charset="0"/>
              </a:rPr>
              <a:t> may sacrifice interpretability, making it challenging to understand the underlying decision-making process. Effective implementation may rely heavily on tuning hyperparameters, which could be challenging and time-consuming.</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B780D91-965F-E9A0-0383-9380DD49E575}"/>
              </a:ext>
            </a:extLst>
          </p:cNvPr>
          <p:cNvSpPr>
            <a:spLocks noGrp="1"/>
          </p:cNvSpPr>
          <p:nvPr>
            <p:ph type="dt" sz="half" idx="10"/>
          </p:nvPr>
        </p:nvSpPr>
        <p:spPr/>
        <p:txBody>
          <a:bodyPr/>
          <a:lstStyle/>
          <a:p>
            <a:pPr>
              <a:defRPr/>
            </a:pPr>
            <a:r>
              <a:rPr lang="en-US" dirty="0"/>
              <a:t>2/8/2024</a:t>
            </a:r>
          </a:p>
        </p:txBody>
      </p:sp>
      <p:sp>
        <p:nvSpPr>
          <p:cNvPr id="6" name="Slide Number Placeholder 5">
            <a:extLst>
              <a:ext uri="{FF2B5EF4-FFF2-40B4-BE49-F238E27FC236}">
                <a16:creationId xmlns:a16="http://schemas.microsoft.com/office/drawing/2014/main" id="{111929AB-86C9-ED8C-5857-4DF795DC99C6}"/>
              </a:ext>
            </a:extLst>
          </p:cNvPr>
          <p:cNvSpPr>
            <a:spLocks noGrp="1"/>
          </p:cNvSpPr>
          <p:nvPr>
            <p:ph type="sldNum" sz="quarter" idx="12"/>
          </p:nvPr>
        </p:nvSpPr>
        <p:spPr/>
        <p:txBody>
          <a:bodyPr/>
          <a:lstStyle/>
          <a:p>
            <a:pPr>
              <a:defRPr/>
            </a:pPr>
            <a:fld id="{E24E1BA5-2B3A-4BA0-82C4-250B1E03B99C}" type="slidenum">
              <a:rPr lang="en-US" smtClean="0"/>
              <a:t>10</a:t>
            </a:fld>
            <a:endParaRPr lang="en-US"/>
          </a:p>
        </p:txBody>
      </p:sp>
      <p:sp>
        <p:nvSpPr>
          <p:cNvPr id="7" name="Footer Placeholder 7">
            <a:extLst>
              <a:ext uri="{FF2B5EF4-FFF2-40B4-BE49-F238E27FC236}">
                <a16:creationId xmlns:a16="http://schemas.microsoft.com/office/drawing/2014/main" id="{FC6D74C2-7175-CCD3-8408-8E3F0C82E966}"/>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extLst>
      <p:ext uri="{BB962C8B-B14F-4D97-AF65-F5344CB8AC3E}">
        <p14:creationId xmlns:p14="http://schemas.microsoft.com/office/powerpoint/2010/main" val="76867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3" name="Content Placeholder 2"/>
          <p:cNvSpPr>
            <a:spLocks noGrp="1"/>
          </p:cNvSpPr>
          <p:nvPr>
            <p:ph sz="quarter" idx="1"/>
          </p:nvPr>
        </p:nvSpPr>
        <p:spPr>
          <a:xfrm>
            <a:off x="411480" y="131445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Hemophilia B - Diagnostic Insights, Genetic Aspects and Clinical Outcomes</a:t>
            </a:r>
          </a:p>
          <a:p>
            <a:pPr algn="just"/>
            <a:r>
              <a:rPr lang="en-US" sz="2000" u="sng" dirty="0">
                <a:solidFill>
                  <a:srgbClr val="CC9900"/>
                </a:solidFill>
                <a:latin typeface="Times New Roman" panose="02020603050405020304" pitchFamily="18" charset="0"/>
                <a:cs typeface="Times New Roman" panose="02020603050405020304" pitchFamily="18" charset="0"/>
              </a:rPr>
              <a:t>https://www.lunduniversity.lu.se/lup/publication/8ca5bdca-81b4-4564-9974-101312feb923</a:t>
            </a:r>
          </a:p>
          <a:p>
            <a:pPr algn="just"/>
            <a:r>
              <a:rPr lang="en-US" sz="2000" dirty="0">
                <a:latin typeface="Times New Roman" panose="02020603050405020304" pitchFamily="18" charset="0"/>
                <a:cs typeface="Times New Roman" panose="02020603050405020304" pitchFamily="18" charset="0"/>
              </a:rPr>
              <a:t>Inference: Hemophilia</a:t>
            </a:r>
            <a:r>
              <a:rPr lang="en-IN" sz="2000" b="0" i="0" dirty="0">
                <a:solidFill>
                  <a:srgbClr val="0D0D0D"/>
                </a:solidFill>
                <a:effectLst/>
                <a:latin typeface="Times New Roman" panose="02020603050405020304" pitchFamily="18" charset="0"/>
                <a:cs typeface="Times New Roman" panose="02020603050405020304" pitchFamily="18" charset="0"/>
              </a:rPr>
              <a:t> B (HB) presents unique challenges compared to </a:t>
            </a:r>
            <a:r>
              <a:rPr lang="en-US" sz="2000" dirty="0">
                <a:latin typeface="Times New Roman" panose="02020603050405020304" pitchFamily="18" charset="0"/>
                <a:cs typeface="Times New Roman" panose="02020603050405020304" pitchFamily="18" charset="0"/>
              </a:rPr>
              <a:t>Hemophilia</a:t>
            </a:r>
            <a:r>
              <a:rPr lang="en-IN" sz="2000" b="0" i="0" dirty="0">
                <a:solidFill>
                  <a:srgbClr val="0D0D0D"/>
                </a:solidFill>
                <a:effectLst/>
                <a:latin typeface="Times New Roman" panose="02020603050405020304" pitchFamily="18" charset="0"/>
                <a:cs typeface="Times New Roman" panose="02020603050405020304" pitchFamily="18" charset="0"/>
              </a:rPr>
              <a:t> A (HA), requiring focused research efforts. Diagnostic assays show discrepancies, indicating the need for comprehensive testing. Despite prophylactic treatment, joint bleedings persist in HB, albeit milder than in HA. High prevalence of severe gene defects and inhibitors in HB underscores complexity, but successful immune tolerance induction offers hope.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Drawbacks:</a:t>
            </a:r>
            <a:r>
              <a:rPr lang="en-US" sz="2000" b="0" i="0" dirty="0">
                <a:solidFill>
                  <a:srgbClr val="0D0D0D"/>
                </a:solidFill>
                <a:effectLst/>
                <a:latin typeface="Times New Roman" panose="02020603050405020304" pitchFamily="18" charset="0"/>
                <a:cs typeface="Times New Roman" panose="02020603050405020304" pitchFamily="18" charset="0"/>
              </a:rPr>
              <a:t> The study's small cohort size limits generalizability, its focus on Nordic countries may not represent global experiences, and its primary examination of severe cases may overlook insights into milder forms of the disorder.</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11</a:t>
            </a:fld>
            <a:endParaRPr lang="en-US"/>
          </a:p>
        </p:txBody>
      </p:sp>
      <p:sp>
        <p:nvSpPr>
          <p:cNvPr id="7" name="Footer Placeholder 7">
            <a:extLst>
              <a:ext uri="{FF2B5EF4-FFF2-40B4-BE49-F238E27FC236}">
                <a16:creationId xmlns:a16="http://schemas.microsoft.com/office/drawing/2014/main" id="{8230EDC6-F53B-0A52-5A11-DFECDA837734}"/>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0" y="59871"/>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12</a:t>
            </a:fld>
            <a:endParaRPr lang="en-US"/>
          </a:p>
        </p:txBody>
      </p:sp>
      <p:sp>
        <p:nvSpPr>
          <p:cNvPr id="8" name="Content Placeholder 7"/>
          <p:cNvSpPr>
            <a:spLocks noGrp="1"/>
          </p:cNvSpPr>
          <p:nvPr>
            <p:ph sz="quarter" idx="1"/>
          </p:nvPr>
        </p:nvSpPr>
        <p:spPr>
          <a:xfrm>
            <a:off x="374650" y="1300571"/>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 </a:t>
            </a:r>
            <a:r>
              <a:rPr lang="en-US" sz="2000" i="0" dirty="0">
                <a:solidFill>
                  <a:srgbClr val="131314"/>
                </a:solidFill>
                <a:effectLst/>
                <a:latin typeface="Times New Roman" panose="02020603050405020304" pitchFamily="18" charset="0"/>
                <a:cs typeface="Times New Roman" panose="02020603050405020304" pitchFamily="18" charset="0"/>
              </a:rPr>
              <a:t>Predicting Genetic Disorder and Types of Disorder Using Chain Classifier Approach</a:t>
            </a:r>
            <a:endParaRPr lang="en-US" sz="2000" dirty="0">
              <a:latin typeface="Times New Roman" panose="02020603050405020304" pitchFamily="18" charset="0"/>
              <a:cs typeface="Times New Roman" panose="02020603050405020304" pitchFamily="18" charset="0"/>
            </a:endParaRPr>
          </a:p>
          <a:p>
            <a:pPr algn="just"/>
            <a:r>
              <a:rPr lang="en-US" sz="2000" u="sng" dirty="0">
                <a:solidFill>
                  <a:srgbClr val="CC9900"/>
                </a:solidFill>
                <a:latin typeface="Times New Roman" panose="02020603050405020304" pitchFamily="18" charset="0"/>
                <a:cs typeface="Times New Roman" panose="02020603050405020304" pitchFamily="18" charset="0"/>
              </a:rPr>
              <a:t>https://www.researchgate.net/publication/366603860_Predicting_Genetic_Disorder_and_Types_of_Disorder_Using_Chain_Classifier_Approach</a:t>
            </a:r>
            <a:endParaRPr lang="en-US" sz="24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The study innovates genetic disorder prediction with a novel feature engineering method combining Extra Tree and Random Forest probabilities. It employs a chain classifier approach and identifies Extreme Gradient Boosting (XGB) as the top performer, achieving 92% α-evaluation score and 84% macro accuracy . This approach significantly advances genetic disorder prediction by leveraging machine learning techniques and robust evaluation metrics.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The study lacks detailed discussion on potential biases in the data or model interpretations. It doesn't address the scalability of the proposed approach to larger datasets or its generalizability to diverse populations. </a:t>
            </a:r>
            <a:endParaRPr lang="en-US" sz="2000" dirty="0">
              <a:latin typeface="Times New Roman" panose="02020603050405020304" pitchFamily="18" charset="0"/>
              <a:cs typeface="Times New Roman" panose="02020603050405020304" pitchFamily="18" charset="0"/>
            </a:endParaRPr>
          </a:p>
        </p:txBody>
      </p:sp>
      <p:sp>
        <p:nvSpPr>
          <p:cNvPr id="3" name="Footer Placeholder 7">
            <a:extLst>
              <a:ext uri="{FF2B5EF4-FFF2-40B4-BE49-F238E27FC236}">
                <a16:creationId xmlns:a16="http://schemas.microsoft.com/office/drawing/2014/main" id="{9B8220DF-D951-4BA7-D7D7-664F16CC3D2D}"/>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13</a:t>
            </a:fld>
            <a:endParaRPr lang="en-US"/>
          </a:p>
        </p:txBody>
      </p:sp>
      <p:sp>
        <p:nvSpPr>
          <p:cNvPr id="8" name="Content Placeholder 7"/>
          <p:cNvSpPr>
            <a:spLocks noGrp="1"/>
          </p:cNvSpPr>
          <p:nvPr>
            <p:ph sz="quarter" idx="1"/>
          </p:nvPr>
        </p:nvSpPr>
        <p:spPr>
          <a:xfrm>
            <a:off x="603250" y="1597867"/>
            <a:ext cx="7604760" cy="4271865"/>
          </a:xfrm>
        </p:spPr>
        <p:txBody>
          <a:bodyPr/>
          <a:lstStyle/>
          <a:p>
            <a:pPr algn="just"/>
            <a:r>
              <a:rPr lang="en-US" sz="2000" dirty="0">
                <a:latin typeface="Times New Roman" panose="02020603050405020304" pitchFamily="18" charset="0"/>
                <a:cs typeface="Times New Roman" panose="02020603050405020304" pitchFamily="18" charset="0"/>
              </a:rPr>
              <a:t>Title:</a:t>
            </a:r>
            <a:r>
              <a:rPr lang="en-US" sz="2000" dirty="0">
                <a:solidFill>
                  <a:srgbClr val="1F1F1F"/>
                </a:solidFill>
                <a:latin typeface="Times New Roman" panose="02020603050405020304" pitchFamily="18" charset="0"/>
                <a:cs typeface="Times New Roman" panose="02020603050405020304" pitchFamily="18" charset="0"/>
              </a:rPr>
              <a:t> Prediction of genetic disease based on data</a:t>
            </a:r>
          </a:p>
          <a:p>
            <a:pPr algn="just"/>
            <a:r>
              <a:rPr lang="en-US" sz="2000" b="0" i="0" u="sng" dirty="0">
                <a:solidFill>
                  <a:srgbClr val="CC9900"/>
                </a:solidFill>
                <a:effectLst/>
                <a:latin typeface="Times New Roman" panose="02020603050405020304" pitchFamily="18" charset="0"/>
                <a:cs typeface="Times New Roman" panose="02020603050405020304" pitchFamily="18" charset="0"/>
              </a:rPr>
              <a:t>https://jespublication.com/upload/2022-V13I741.pdf</a:t>
            </a:r>
            <a:endParaRPr lang="en-US" sz="2000" u="sng" dirty="0">
              <a:solidFill>
                <a:srgbClr val="CC99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The Genetic Diseases Analyzer (GDA), a supervised machine learning approach integrating PCA, Regression, Random Forest, and Decision Trees, demonstrates high accuracy and sensitivity in predicting complex disease genes, showcasing the potential of machine learning in advancing genetic and genomic dataset analysis and treatment.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Limited interpretability of machine learning models may hinder understanding of underlying genetic mechanisms. Dependency on high-quality and large-scale datasets may restrict the generalizability of the model to diverse populations.</a:t>
            </a:r>
            <a:endParaRPr lang="en-US" sz="2000" dirty="0">
              <a:latin typeface="Times New Roman" panose="02020603050405020304" pitchFamily="18" charset="0"/>
              <a:cs typeface="Times New Roman" panose="02020603050405020304" pitchFamily="18" charset="0"/>
            </a:endParaRPr>
          </a:p>
        </p:txBody>
      </p:sp>
      <p:sp>
        <p:nvSpPr>
          <p:cNvPr id="3" name="Footer Placeholder 7">
            <a:extLst>
              <a:ext uri="{FF2B5EF4-FFF2-40B4-BE49-F238E27FC236}">
                <a16:creationId xmlns:a16="http://schemas.microsoft.com/office/drawing/2014/main" id="{C84B5A02-8B95-7F80-9AD6-68EED8093CBF}"/>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3" name="Content Placeholder 2"/>
          <p:cNvSpPr>
            <a:spLocks noGrp="1"/>
          </p:cNvSpPr>
          <p:nvPr>
            <p:ph sz="quarter" idx="1"/>
          </p:nvPr>
        </p:nvSpPr>
        <p:spPr>
          <a:xfrm>
            <a:off x="548640" y="1604282"/>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 Hereditary Disease Prediction using Machine Learning</a:t>
            </a:r>
          </a:p>
          <a:p>
            <a:pPr algn="just"/>
            <a:r>
              <a:rPr lang="en-US" sz="2000" u="sng" dirty="0">
                <a:solidFill>
                  <a:srgbClr val="CC9900"/>
                </a:solidFill>
                <a:latin typeface="Times New Roman" panose="02020603050405020304" pitchFamily="18" charset="0"/>
                <a:cs typeface="Times New Roman" panose="02020603050405020304" pitchFamily="18" charset="0"/>
              </a:rPr>
              <a:t>https://www.ijmtst.com/volume8/issue03/20.IJMTST0803053.pdf</a:t>
            </a:r>
          </a:p>
          <a:p>
            <a:pPr algn="just"/>
            <a:r>
              <a:rPr lang="en-US" sz="2000" dirty="0">
                <a:latin typeface="Times New Roman" panose="02020603050405020304" pitchFamily="18" charset="0"/>
                <a:cs typeface="Times New Roman" panose="02020603050405020304" pitchFamily="18" charset="0"/>
              </a:rPr>
              <a:t>Inference: This system employs decision tree and random forest algorithms to predict hereditary diseases from genetic data, offering improved accuracy and performance compared to existing methods. By analyzing family genetic history, we aim to prevent disease inheritance in future generations. Evaluation demonstrates the efficacy of our model, providing valuable insights for disease prevention strategies.</a:t>
            </a:r>
          </a:p>
          <a:p>
            <a:pPr algn="just"/>
            <a:r>
              <a:rPr lang="en-US" sz="2000" dirty="0">
                <a:latin typeface="Times New Roman" panose="02020603050405020304" pitchFamily="18" charset="0"/>
                <a:cs typeface="Times New Roman" panose="02020603050405020304" pitchFamily="18" charset="0"/>
              </a:rPr>
              <a:t>Drawbacks: </a:t>
            </a:r>
            <a:r>
              <a:rPr lang="en-US" sz="2000" b="0" i="0" dirty="0">
                <a:solidFill>
                  <a:srgbClr val="0D0D0D"/>
                </a:solidFill>
                <a:effectLst/>
                <a:latin typeface="Times New Roman" panose="02020603050405020304" pitchFamily="18" charset="0"/>
                <a:cs typeface="Times New Roman" panose="02020603050405020304" pitchFamily="18" charset="0"/>
              </a:rPr>
              <a:t>Limitations include reliance on available genetic data, potential inaccuracies due to incomplete family medical histories, and variability in model effectiveness across different diseases and populations</a:t>
            </a:r>
            <a:r>
              <a:rPr lang="en-US" sz="1400" b="0" i="0" dirty="0">
                <a:solidFill>
                  <a:srgbClr val="0D0D0D"/>
                </a:solidFill>
                <a:effectLst/>
                <a:latin typeface="Söhne"/>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14</a:t>
            </a:fld>
            <a:endParaRPr lang="en-US"/>
          </a:p>
        </p:txBody>
      </p:sp>
      <p:sp>
        <p:nvSpPr>
          <p:cNvPr id="8" name="Footer Placeholder 7">
            <a:extLst>
              <a:ext uri="{FF2B5EF4-FFF2-40B4-BE49-F238E27FC236}">
                <a16:creationId xmlns:a16="http://schemas.microsoft.com/office/drawing/2014/main" id="{4C03D24F-1258-719A-64C4-9AAB0B3E822A}"/>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691" y="-114300"/>
            <a:ext cx="7772400" cy="1143000"/>
          </a:xfrm>
        </p:spPr>
        <p:txBody>
          <a:bodyPr/>
          <a:lstStyle/>
          <a:p>
            <a:r>
              <a:rPr lang="en-US" altLang="en-IN" dirty="0">
                <a:solidFill>
                  <a:srgbClr val="FF0000"/>
                </a:solidFill>
              </a:rPr>
              <a:t> LITERATURE SURVEY(contd.,)</a:t>
            </a:r>
            <a:endParaRPr lang="en-US" dirty="0"/>
          </a:p>
        </p:txBody>
      </p:sp>
      <p:sp>
        <p:nvSpPr>
          <p:cNvPr id="3" name="Content Placeholder 2"/>
          <p:cNvSpPr>
            <a:spLocks noGrp="1"/>
          </p:cNvSpPr>
          <p:nvPr>
            <p:ph sz="quarter" idx="1"/>
          </p:nvPr>
        </p:nvSpPr>
        <p:spPr>
          <a:xfrm>
            <a:off x="262371" y="1230863"/>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a:t>
            </a:r>
            <a:r>
              <a:rPr lang="en-US" sz="2000" i="0" dirty="0">
                <a:solidFill>
                  <a:srgbClr val="131314"/>
                </a:solidFill>
                <a:effectLst/>
                <a:latin typeface="Times New Roman" panose="02020603050405020304" pitchFamily="18" charset="0"/>
                <a:cs typeface="Times New Roman" panose="02020603050405020304" pitchFamily="18" charset="0"/>
              </a:rPr>
              <a:t>Single and Mitochondrial Gene Inheritance Disorder Prediction Using Machine Learning</a:t>
            </a:r>
            <a:r>
              <a:rPr lang="en-US" sz="2000" dirty="0">
                <a:latin typeface="Times New Roman" panose="02020603050405020304" pitchFamily="18" charset="0"/>
                <a:cs typeface="Times New Roman" panose="02020603050405020304" pitchFamily="18" charset="0"/>
              </a:rPr>
              <a:t> </a:t>
            </a:r>
          </a:p>
          <a:p>
            <a:pPr algn="just"/>
            <a:r>
              <a:rPr lang="en-US" sz="2000" u="sng" dirty="0">
                <a:solidFill>
                  <a:srgbClr val="CC9900"/>
                </a:solidFill>
                <a:latin typeface="Times New Roman" panose="02020603050405020304" pitchFamily="18" charset="0"/>
                <a:cs typeface="Times New Roman" panose="02020603050405020304" pitchFamily="18" charset="0"/>
              </a:rPr>
              <a:t>https://www.researchgate.net/publication/360674060_Single_and_Mitochondrial_Gene_Inheritance_Disorder_Prediction_Using_Machine_Learning</a:t>
            </a:r>
            <a:endParaRPr lang="en-US" sz="2400" dirty="0">
              <a:solidFill>
                <a:srgbClr val="2509F1"/>
              </a:solidFill>
              <a:latin typeface="Times New Roman" panose="02020603050405020304" pitchFamily="18" charset="0"/>
              <a:cs typeface="Times New Roman" panose="02020603050405020304" pitchFamily="18" charset="0"/>
              <a:hlinkClick r:id="rId2"/>
            </a:endParaRP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This research utilizes deep and machine learning techniques, including ANN, KNN, and SVM, to predict genetic disorders based on medical parameters. With a model performance reaching accuracy rates of 85.7%, 84.9%, and 84.3% for training, testing, and validation, respectively, the study demonstrates promising results.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IN" sz="2000" dirty="0">
                <a:solidFill>
                  <a:srgbClr val="0D0D0D"/>
                </a:solidFill>
                <a:latin typeface="Times New Roman" panose="02020603050405020304" pitchFamily="18" charset="0"/>
                <a:cs typeface="Times New Roman" panose="02020603050405020304" pitchFamily="18" charset="0"/>
              </a:rPr>
              <a:t>The</a:t>
            </a:r>
            <a:r>
              <a:rPr lang="en-IN" sz="2000" b="0" i="0" dirty="0">
                <a:solidFill>
                  <a:srgbClr val="0D0D0D"/>
                </a:solidFill>
                <a:effectLst/>
                <a:latin typeface="Times New Roman" panose="02020603050405020304" pitchFamily="18" charset="0"/>
                <a:cs typeface="Times New Roman" panose="02020603050405020304" pitchFamily="18" charset="0"/>
              </a:rPr>
              <a:t> study's exclusive focus on medical history overlooks potential genetic markers in potentially limiting accuracy. Simplifying genetic disorder classification into binary outcomes may miss nuances in diagnosis, leading to incomplete assessments</a:t>
            </a:r>
            <a:r>
              <a:rPr lang="en-IN" sz="1600" b="0" i="0" dirty="0">
                <a:solidFill>
                  <a:srgbClr val="0D0D0D"/>
                </a:solidFill>
                <a:effectLst/>
                <a:latin typeface="Söhne"/>
              </a:rPr>
              <a: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15</a:t>
            </a:fld>
            <a:endParaRPr lang="en-US"/>
          </a:p>
        </p:txBody>
      </p:sp>
      <p:sp>
        <p:nvSpPr>
          <p:cNvPr id="7" name="Footer Placeholder 7">
            <a:extLst>
              <a:ext uri="{FF2B5EF4-FFF2-40B4-BE49-F238E27FC236}">
                <a16:creationId xmlns:a16="http://schemas.microsoft.com/office/drawing/2014/main" id="{4FEA370A-785A-A3D7-E236-AD0125E595F6}"/>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E45DC-0E8C-27CC-1BF4-FD8179C853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6572F7-E656-C006-A7D0-89476E241659}"/>
              </a:ext>
            </a:extLst>
          </p:cNvPr>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3" name="Content Placeholder 2">
            <a:extLst>
              <a:ext uri="{FF2B5EF4-FFF2-40B4-BE49-F238E27FC236}">
                <a16:creationId xmlns:a16="http://schemas.microsoft.com/office/drawing/2014/main" id="{86097B87-FA84-B160-7333-E86AFEB83555}"/>
              </a:ext>
            </a:extLst>
          </p:cNvPr>
          <p:cNvSpPr>
            <a:spLocks noGrp="1"/>
          </p:cNvSpPr>
          <p:nvPr>
            <p:ph sz="quarter" idx="1"/>
          </p:nvPr>
        </p:nvSpPr>
        <p:spPr>
          <a:xfrm>
            <a:off x="290675" y="1430694"/>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Genetic Algorithm based hyper-parameters optimization for transfer Convolutional Neural Network</a:t>
            </a:r>
          </a:p>
          <a:p>
            <a:pPr algn="just"/>
            <a:r>
              <a:rPr lang="en-US" sz="2400" dirty="0">
                <a:solidFill>
                  <a:srgbClr val="2509F1"/>
                </a:solidFill>
                <a:latin typeface="Times New Roman" panose="02020603050405020304" pitchFamily="18" charset="0"/>
                <a:cs typeface="Times New Roman" panose="02020603050405020304" pitchFamily="18" charset="0"/>
                <a:hlinkClick r:id="rId2"/>
              </a:rPr>
              <a:t>https://arxiv.org/ftp/arxiv/papers/2103/2103.03875.pdf</a:t>
            </a: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The paper introduces a genetic algorithm for optimizing hyperparameters in transfer convolutional neural networks. By automatically selecting trainable layers, it achieves 97% precision in classifying Cats and Dogs datasets within 15 generations. This approach improves efficiency and sheds light on the interpretability of transfer AI models.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The computational cost of the genetic algorithm is high due to the need for a full CNN training process for each population. The method may struggle with scalability when applied to larger datasets or more complex CNN architectures. Interpretability of the GA's decisions in selecting layers may remain challenging.</a:t>
            </a:r>
          </a:p>
        </p:txBody>
      </p:sp>
      <p:sp>
        <p:nvSpPr>
          <p:cNvPr id="4" name="Date Placeholder 3">
            <a:extLst>
              <a:ext uri="{FF2B5EF4-FFF2-40B4-BE49-F238E27FC236}">
                <a16:creationId xmlns:a16="http://schemas.microsoft.com/office/drawing/2014/main" id="{F5977B88-A748-31AB-D4F0-61DC7A0EC92C}"/>
              </a:ext>
            </a:extLst>
          </p:cNvPr>
          <p:cNvSpPr>
            <a:spLocks noGrp="1"/>
          </p:cNvSpPr>
          <p:nvPr>
            <p:ph type="dt" sz="half" idx="10"/>
          </p:nvPr>
        </p:nvSpPr>
        <p:spPr/>
        <p:txBody>
          <a:bodyPr/>
          <a:lstStyle/>
          <a:p>
            <a:pPr>
              <a:defRPr/>
            </a:pPr>
            <a:r>
              <a:rPr lang="en-US" dirty="0"/>
              <a:t>2/8/2024</a:t>
            </a:r>
          </a:p>
        </p:txBody>
      </p:sp>
      <p:sp>
        <p:nvSpPr>
          <p:cNvPr id="6" name="Slide Number Placeholder 5">
            <a:extLst>
              <a:ext uri="{FF2B5EF4-FFF2-40B4-BE49-F238E27FC236}">
                <a16:creationId xmlns:a16="http://schemas.microsoft.com/office/drawing/2014/main" id="{A50986A6-F85A-9B88-58E5-184094845379}"/>
              </a:ext>
            </a:extLst>
          </p:cNvPr>
          <p:cNvSpPr>
            <a:spLocks noGrp="1"/>
          </p:cNvSpPr>
          <p:nvPr>
            <p:ph type="sldNum" sz="quarter" idx="12"/>
          </p:nvPr>
        </p:nvSpPr>
        <p:spPr/>
        <p:txBody>
          <a:bodyPr/>
          <a:lstStyle/>
          <a:p>
            <a:pPr>
              <a:defRPr/>
            </a:pPr>
            <a:fld id="{E24E1BA5-2B3A-4BA0-82C4-250B1E03B99C}" type="slidenum">
              <a:rPr lang="en-US" smtClean="0"/>
              <a:t>16</a:t>
            </a:fld>
            <a:endParaRPr lang="en-US"/>
          </a:p>
        </p:txBody>
      </p:sp>
      <p:sp>
        <p:nvSpPr>
          <p:cNvPr id="7" name="Footer Placeholder 7">
            <a:extLst>
              <a:ext uri="{FF2B5EF4-FFF2-40B4-BE49-F238E27FC236}">
                <a16:creationId xmlns:a16="http://schemas.microsoft.com/office/drawing/2014/main" id="{6C8398CD-C08D-8E6F-8318-724C44436665}"/>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extLst>
      <p:ext uri="{BB962C8B-B14F-4D97-AF65-F5344CB8AC3E}">
        <p14:creationId xmlns:p14="http://schemas.microsoft.com/office/powerpoint/2010/main" val="173438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591FA-E8EC-E159-B273-1211744658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83ED8-0F26-C557-81FD-6053973ED2DD}"/>
              </a:ext>
            </a:extLst>
          </p:cNvPr>
          <p:cNvSpPr>
            <a:spLocks noGrp="1"/>
          </p:cNvSpPr>
          <p:nvPr>
            <p:ph type="title"/>
          </p:nvPr>
        </p:nvSpPr>
        <p:spPr>
          <a:xfrm>
            <a:off x="620486" y="50541"/>
            <a:ext cx="7772400" cy="1143000"/>
          </a:xfrm>
        </p:spPr>
        <p:txBody>
          <a:bodyPr/>
          <a:lstStyle/>
          <a:p>
            <a:r>
              <a:rPr lang="en-US" altLang="en-IN" dirty="0">
                <a:solidFill>
                  <a:srgbClr val="FF0000"/>
                </a:solidFill>
              </a:rPr>
              <a:t> LITERATURE SURVEY(contd.,)</a:t>
            </a:r>
            <a:endParaRPr lang="en-US" dirty="0"/>
          </a:p>
        </p:txBody>
      </p:sp>
      <p:sp>
        <p:nvSpPr>
          <p:cNvPr id="3" name="Content Placeholder 2">
            <a:extLst>
              <a:ext uri="{FF2B5EF4-FFF2-40B4-BE49-F238E27FC236}">
                <a16:creationId xmlns:a16="http://schemas.microsoft.com/office/drawing/2014/main" id="{C5D67A24-09E6-10A4-8DCD-831F2875A1D7}"/>
              </a:ext>
            </a:extLst>
          </p:cNvPr>
          <p:cNvSpPr>
            <a:spLocks noGrp="1"/>
          </p:cNvSpPr>
          <p:nvPr>
            <p:ph sz="quarter" idx="1"/>
          </p:nvPr>
        </p:nvSpPr>
        <p:spPr>
          <a:xfrm>
            <a:off x="483326" y="127635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Genetic programming to optimize performance of Machine learning Algorithms on Unbalanced Dataset.</a:t>
            </a:r>
          </a:p>
          <a:p>
            <a:pPr algn="just"/>
            <a:r>
              <a:rPr lang="en-US" sz="2000" u="sng" dirty="0">
                <a:solidFill>
                  <a:srgbClr val="CC9900"/>
                </a:solidFill>
                <a:latin typeface="Times New Roman" panose="02020603050405020304" pitchFamily="18" charset="0"/>
                <a:cs typeface="Times New Roman" panose="02020603050405020304" pitchFamily="18" charset="0"/>
              </a:rPr>
              <a:t>https://scholarworks.lib.csusb.edu/cgi/viewcontent.cgi?article=2937&amp;context=etd</a:t>
            </a:r>
            <a:endParaRPr lang="en-US" sz="2000" dirty="0">
              <a:solidFill>
                <a:srgbClr val="2509F1"/>
              </a:solidFill>
              <a:latin typeface="Times New Roman" panose="02020603050405020304" pitchFamily="18" charset="0"/>
              <a:cs typeface="Times New Roman" panose="02020603050405020304" pitchFamily="18" charset="0"/>
              <a:hlinkClick r:id="rId2"/>
            </a:endParaRP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Balancing datasets via oversampling the minority, under sampling the majority, and Tomek-Links cleaning significantly boosts classification accuracy across all algorithms, emphasizing the necessity of addressing imbalance for predictive efficacy.</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Despite the improvements in accuracy, oversampling and under sampling can potentially lead to overfitting and loss of information from the original dataset. Additionally, the effectiveness of these techniques heavily relies on the choice of parameters and may not always generalize well to unseen data. </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D3E8A0-D25B-45C0-87FD-C0F6844588FC}"/>
              </a:ext>
            </a:extLst>
          </p:cNvPr>
          <p:cNvSpPr>
            <a:spLocks noGrp="1"/>
          </p:cNvSpPr>
          <p:nvPr>
            <p:ph type="dt" sz="half" idx="10"/>
          </p:nvPr>
        </p:nvSpPr>
        <p:spPr/>
        <p:txBody>
          <a:bodyPr/>
          <a:lstStyle/>
          <a:p>
            <a:pPr>
              <a:defRPr/>
            </a:pPr>
            <a:r>
              <a:rPr lang="en-US" dirty="0"/>
              <a:t>2/8/2024</a:t>
            </a:r>
          </a:p>
        </p:txBody>
      </p:sp>
      <p:sp>
        <p:nvSpPr>
          <p:cNvPr id="6" name="Slide Number Placeholder 5">
            <a:extLst>
              <a:ext uri="{FF2B5EF4-FFF2-40B4-BE49-F238E27FC236}">
                <a16:creationId xmlns:a16="http://schemas.microsoft.com/office/drawing/2014/main" id="{9E4E073F-BCE3-7059-0E5E-13487F1790F9}"/>
              </a:ext>
            </a:extLst>
          </p:cNvPr>
          <p:cNvSpPr>
            <a:spLocks noGrp="1"/>
          </p:cNvSpPr>
          <p:nvPr>
            <p:ph type="sldNum" sz="quarter" idx="12"/>
          </p:nvPr>
        </p:nvSpPr>
        <p:spPr/>
        <p:txBody>
          <a:bodyPr/>
          <a:lstStyle/>
          <a:p>
            <a:pPr>
              <a:defRPr/>
            </a:pPr>
            <a:fld id="{E24E1BA5-2B3A-4BA0-82C4-250B1E03B99C}" type="slidenum">
              <a:rPr lang="en-US" smtClean="0"/>
              <a:t>17</a:t>
            </a:fld>
            <a:endParaRPr lang="en-US"/>
          </a:p>
        </p:txBody>
      </p:sp>
      <p:sp>
        <p:nvSpPr>
          <p:cNvPr id="7" name="Footer Placeholder 7">
            <a:extLst>
              <a:ext uri="{FF2B5EF4-FFF2-40B4-BE49-F238E27FC236}">
                <a16:creationId xmlns:a16="http://schemas.microsoft.com/office/drawing/2014/main" id="{E7103E56-37A7-E6A3-60E9-BAC595235999}"/>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extLst>
      <p:ext uri="{BB962C8B-B14F-4D97-AF65-F5344CB8AC3E}">
        <p14:creationId xmlns:p14="http://schemas.microsoft.com/office/powerpoint/2010/main" val="3061659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4008" y="153447"/>
            <a:ext cx="7772400" cy="1143000"/>
          </a:xfrm>
        </p:spPr>
        <p:txBody>
          <a:bodyPr/>
          <a:lstStyle/>
          <a:p>
            <a:r>
              <a:rPr lang="en-US" altLang="en-IN" dirty="0">
                <a:solidFill>
                  <a:srgbClr val="FF0000"/>
                </a:solidFill>
              </a:rPr>
              <a:t> </a:t>
            </a:r>
            <a:r>
              <a:rPr lang="x-none" altLang="en-IN" dirty="0">
                <a:solidFill>
                  <a:srgbClr val="FF0000"/>
                </a:solidFill>
              </a:rPr>
              <a:t>OBJECTIVE</a:t>
            </a:r>
          </a:p>
        </p:txBody>
      </p:sp>
      <p:sp>
        <p:nvSpPr>
          <p:cNvPr id="3" name="Content Placeholder 2"/>
          <p:cNvSpPr>
            <a:spLocks noGrp="1"/>
          </p:cNvSpPr>
          <p:nvPr>
            <p:ph sz="quarter" idx="1"/>
          </p:nvPr>
        </p:nvSpPr>
        <p:spPr>
          <a:xfrm>
            <a:off x="401320" y="1762648"/>
            <a:ext cx="8341360" cy="4200525"/>
          </a:xfrm>
        </p:spPr>
        <p:txBody>
          <a:bodyPr/>
          <a:lstStyle/>
          <a:p>
            <a:pPr lvl="0" algn="just"/>
            <a:r>
              <a:rPr lang="en-US" altLang="en-IN" sz="2000" dirty="0">
                <a:latin typeface="Times New Roman" panose="02020603050405020304" pitchFamily="18" charset="0"/>
                <a:cs typeface="Times New Roman" panose="02020603050405020304" pitchFamily="18" charset="0"/>
              </a:rPr>
              <a:t>To increase the accuracy using advanced machine learning algorithms and to overcome the problem of class imbalance.</a:t>
            </a:r>
          </a:p>
          <a:p>
            <a:pPr lvl="0" algn="just"/>
            <a:r>
              <a:rPr lang="en-US" altLang="en-IN" sz="2000" dirty="0">
                <a:latin typeface="Times New Roman" panose="02020603050405020304" pitchFamily="18" charset="0"/>
                <a:cs typeface="Times New Roman" panose="02020603050405020304" pitchFamily="18" charset="0"/>
              </a:rPr>
              <a:t>To implement optimization techniques to increase accuracy and make it more precise.</a:t>
            </a:r>
          </a:p>
          <a:p>
            <a:pPr lvl="0" algn="just"/>
            <a:r>
              <a:rPr lang="en-US" altLang="en-IN" sz="2000" dirty="0">
                <a:latin typeface="Times New Roman" panose="02020603050405020304" pitchFamily="18" charset="0"/>
                <a:cs typeface="Times New Roman" panose="02020603050405020304" pitchFamily="18" charset="0"/>
              </a:rPr>
              <a:t>To implement encoding techniques to reduce the time of prediction.</a:t>
            </a:r>
          </a:p>
          <a:p>
            <a:pPr lvl="0" algn="just"/>
            <a:r>
              <a:rPr lang="en-US" altLang="en-IN" sz="2000" dirty="0">
                <a:latin typeface="Times New Roman" panose="02020603050405020304" pitchFamily="18" charset="0"/>
                <a:cs typeface="Times New Roman" panose="02020603050405020304" pitchFamily="18" charset="0"/>
              </a:rPr>
              <a:t>To predict the severity of disease either it is severe, moderate or low .</a:t>
            </a:r>
          </a:p>
          <a:p>
            <a:pPr lvl="0" algn="just"/>
            <a:endParaRPr lang="en-US" altLang="en-IN"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24E1BA5-2B3A-4BA0-82C4-250B1E03B99C}" type="slidenum">
              <a:rPr lang="en-US"/>
              <a:t>18</a:t>
            </a:fld>
            <a:endParaRPr lang="en-US"/>
          </a:p>
        </p:txBody>
      </p:sp>
      <p:sp>
        <p:nvSpPr>
          <p:cNvPr id="6" name="Date Placeholder 5"/>
          <p:cNvSpPr>
            <a:spLocks noGrp="1"/>
          </p:cNvSpPr>
          <p:nvPr>
            <p:ph type="dt" sz="half" idx="10"/>
          </p:nvPr>
        </p:nvSpPr>
        <p:spPr/>
        <p:txBody>
          <a:bodyPr/>
          <a:lstStyle/>
          <a:p>
            <a:pPr>
              <a:defRPr/>
            </a:pPr>
            <a:r>
              <a:rPr lang="en-US" dirty="0"/>
              <a:t>2/8/2024</a:t>
            </a:r>
          </a:p>
        </p:txBody>
      </p:sp>
      <p:sp>
        <p:nvSpPr>
          <p:cNvPr id="7" name="Footer Placeholder 7">
            <a:extLst>
              <a:ext uri="{FF2B5EF4-FFF2-40B4-BE49-F238E27FC236}">
                <a16:creationId xmlns:a16="http://schemas.microsoft.com/office/drawing/2014/main" id="{CFFF141C-8BF1-F65C-3004-858F8DE37E4F}"/>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960" y="385888"/>
            <a:ext cx="8109679" cy="1143000"/>
          </a:xfrm>
        </p:spPr>
        <p:txBody>
          <a:bodyPr/>
          <a:lstStyle/>
          <a:p>
            <a:r>
              <a:rPr lang="en-US" dirty="0">
                <a:solidFill>
                  <a:srgbClr val="FF0000"/>
                </a:solidFill>
              </a:rPr>
              <a:t>EXISTING </a:t>
            </a:r>
            <a:r>
              <a:rPr lang="en-IN" dirty="0">
                <a:solidFill>
                  <a:srgbClr val="FF0000"/>
                </a:solidFill>
              </a:rPr>
              <a:t>SYSTEM BLOCK DIAGRAM</a:t>
            </a:r>
          </a:p>
        </p:txBody>
      </p:sp>
      <p:sp>
        <p:nvSpPr>
          <p:cNvPr id="5" name="Slide Number Placeholder 4"/>
          <p:cNvSpPr>
            <a:spLocks noGrp="1"/>
          </p:cNvSpPr>
          <p:nvPr>
            <p:ph type="sldNum" sz="quarter" idx="12"/>
          </p:nvPr>
        </p:nvSpPr>
        <p:spPr/>
        <p:txBody>
          <a:bodyPr/>
          <a:lstStyle/>
          <a:p>
            <a:pPr>
              <a:defRPr/>
            </a:pPr>
            <a:fld id="{E24E1BA5-2B3A-4BA0-82C4-250B1E03B99C}" type="slidenum">
              <a:rPr lang="en-US" smtClean="0"/>
              <a:t>19</a:t>
            </a:fld>
            <a:endParaRPr lang="en-US"/>
          </a:p>
        </p:txBody>
      </p:sp>
      <p:sp>
        <p:nvSpPr>
          <p:cNvPr id="7" name="Date Placeholder 6"/>
          <p:cNvSpPr>
            <a:spLocks noGrp="1"/>
          </p:cNvSpPr>
          <p:nvPr>
            <p:ph type="dt" sz="half" idx="10"/>
          </p:nvPr>
        </p:nvSpPr>
        <p:spPr/>
        <p:txBody>
          <a:bodyPr/>
          <a:lstStyle/>
          <a:p>
            <a:pPr>
              <a:defRPr/>
            </a:pPr>
            <a:r>
              <a:rPr lang="en-US" dirty="0"/>
              <a:t>2/8/2024</a:t>
            </a:r>
          </a:p>
        </p:txBody>
      </p:sp>
      <p:sp>
        <p:nvSpPr>
          <p:cNvPr id="8" name="Can 7"/>
          <p:cNvSpPr/>
          <p:nvPr/>
        </p:nvSpPr>
        <p:spPr>
          <a:xfrm>
            <a:off x="575310" y="3571875"/>
            <a:ext cx="805815" cy="710565"/>
          </a:xfrm>
          <a:prstGeom prst="can">
            <a:avLst/>
          </a:prstGeom>
          <a:solidFill>
            <a:schemeClr val="bg1">
              <a:lumMod val="6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Dataset</a:t>
            </a:r>
          </a:p>
        </p:txBody>
      </p:sp>
      <p:sp>
        <p:nvSpPr>
          <p:cNvPr id="9" name="Can 8"/>
          <p:cNvSpPr/>
          <p:nvPr/>
        </p:nvSpPr>
        <p:spPr>
          <a:xfrm>
            <a:off x="7455535" y="2077085"/>
            <a:ext cx="953135" cy="775970"/>
          </a:xfrm>
          <a:prstGeom prst="can">
            <a:avLst/>
          </a:prstGeom>
          <a:solidFill>
            <a:schemeClr val="bg1">
              <a:lumMod val="6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Test Dataset</a:t>
            </a:r>
          </a:p>
        </p:txBody>
      </p:sp>
      <p:sp>
        <p:nvSpPr>
          <p:cNvPr id="10" name="Rounded Rectangle 9"/>
          <p:cNvSpPr/>
          <p:nvPr/>
        </p:nvSpPr>
        <p:spPr>
          <a:xfrm>
            <a:off x="1826260" y="3672205"/>
            <a:ext cx="1450975" cy="530225"/>
          </a:xfrm>
          <a:prstGeom prst="roundRect">
            <a:avLst/>
          </a:prstGeom>
          <a:solidFill>
            <a:srgbClr val="0070C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Preprocessing</a:t>
            </a:r>
          </a:p>
        </p:txBody>
      </p:sp>
      <p:sp>
        <p:nvSpPr>
          <p:cNvPr id="11" name="Rounded Rectangle 10"/>
          <p:cNvSpPr/>
          <p:nvPr/>
        </p:nvSpPr>
        <p:spPr>
          <a:xfrm>
            <a:off x="3484245" y="2530475"/>
            <a:ext cx="1430655" cy="2427605"/>
          </a:xfrm>
          <a:prstGeom prst="roundRect">
            <a:avLst/>
          </a:prstGeom>
        </p:spPr>
        <p:style>
          <a:lnRef idx="3">
            <a:schemeClr val="accent1"/>
          </a:lnRef>
          <a:fillRef idx="0">
            <a:srgbClr val="FFFFFF"/>
          </a:fillRef>
          <a:effectRef idx="0">
            <a:srgbClr val="FFFFFF"/>
          </a:effectRef>
          <a:fontRef idx="minor">
            <a:schemeClr val="dk1"/>
          </a:fontRef>
        </p:style>
        <p:txBody>
          <a:bodyPr rtlCol="0" anchor="ctr"/>
          <a:lstStyle/>
          <a:p>
            <a:pPr algn="ctr"/>
            <a:endParaRPr lang="en-US"/>
          </a:p>
        </p:txBody>
      </p:sp>
      <p:sp>
        <p:nvSpPr>
          <p:cNvPr id="12" name="Rectangles 11"/>
          <p:cNvSpPr/>
          <p:nvPr/>
        </p:nvSpPr>
        <p:spPr>
          <a:xfrm>
            <a:off x="3644265" y="3030855"/>
            <a:ext cx="1112520" cy="509270"/>
          </a:xfrm>
          <a:prstGeom prst="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KNN</a:t>
            </a:r>
          </a:p>
          <a:p>
            <a:pPr algn="ctr"/>
            <a:r>
              <a:rPr lang="en-US"/>
              <a:t>algorithm</a:t>
            </a:r>
          </a:p>
        </p:txBody>
      </p:sp>
      <p:sp>
        <p:nvSpPr>
          <p:cNvPr id="13" name="Rectangles 12"/>
          <p:cNvSpPr/>
          <p:nvPr/>
        </p:nvSpPr>
        <p:spPr>
          <a:xfrm>
            <a:off x="3665855" y="4051935"/>
            <a:ext cx="1112520" cy="509270"/>
          </a:xfrm>
          <a:prstGeom prst="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SVM</a:t>
            </a:r>
          </a:p>
          <a:p>
            <a:pPr algn="ctr"/>
            <a:r>
              <a:rPr lang="en-US"/>
              <a:t>algorithm</a:t>
            </a:r>
          </a:p>
        </p:txBody>
      </p:sp>
      <p:sp>
        <p:nvSpPr>
          <p:cNvPr id="14" name="Oval 13"/>
          <p:cNvSpPr/>
          <p:nvPr/>
        </p:nvSpPr>
        <p:spPr>
          <a:xfrm>
            <a:off x="5201920" y="2990215"/>
            <a:ext cx="1282700" cy="582930"/>
          </a:xfrm>
          <a:prstGeom prst="ellipse">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KNN </a:t>
            </a:r>
          </a:p>
          <a:p>
            <a:pPr algn="ctr"/>
            <a:r>
              <a:rPr lang="en-US"/>
              <a:t>model</a:t>
            </a:r>
          </a:p>
        </p:txBody>
      </p:sp>
      <p:sp>
        <p:nvSpPr>
          <p:cNvPr id="15" name="Oval 14"/>
          <p:cNvSpPr/>
          <p:nvPr/>
        </p:nvSpPr>
        <p:spPr>
          <a:xfrm>
            <a:off x="5252720" y="4018915"/>
            <a:ext cx="1282700" cy="582930"/>
          </a:xfrm>
          <a:prstGeom prst="ellipse">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t>SVM</a:t>
            </a:r>
          </a:p>
          <a:p>
            <a:pPr algn="ctr"/>
            <a:r>
              <a:rPr lang="en-US"/>
              <a:t>model</a:t>
            </a:r>
          </a:p>
        </p:txBody>
      </p:sp>
      <p:sp>
        <p:nvSpPr>
          <p:cNvPr id="16" name="Diamond 15"/>
          <p:cNvSpPr/>
          <p:nvPr/>
        </p:nvSpPr>
        <p:spPr>
          <a:xfrm>
            <a:off x="6866255" y="3412490"/>
            <a:ext cx="1999615" cy="913765"/>
          </a:xfrm>
          <a:prstGeom prst="diamond">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sz="1600" b="1"/>
              <a:t>Genetic Disorder</a:t>
            </a:r>
          </a:p>
        </p:txBody>
      </p:sp>
      <p:sp>
        <p:nvSpPr>
          <p:cNvPr id="17" name="Text Box 16"/>
          <p:cNvSpPr txBox="1"/>
          <p:nvPr/>
        </p:nvSpPr>
        <p:spPr>
          <a:xfrm>
            <a:off x="3622675" y="2585720"/>
            <a:ext cx="1229360" cy="368300"/>
          </a:xfrm>
          <a:prstGeom prst="rect">
            <a:avLst/>
          </a:prstGeom>
          <a:noFill/>
        </p:spPr>
        <p:txBody>
          <a:bodyPr wrap="square" rtlCol="0">
            <a:spAutoFit/>
          </a:bodyPr>
          <a:lstStyle/>
          <a:p>
            <a:pPr algn="ctr"/>
            <a:r>
              <a:rPr lang="en-US"/>
              <a:t>Training</a:t>
            </a:r>
          </a:p>
        </p:txBody>
      </p:sp>
      <p:cxnSp>
        <p:nvCxnSpPr>
          <p:cNvPr id="18" name="Straight Arrow Connector 17"/>
          <p:cNvCxnSpPr>
            <a:stCxn id="8" idx="4"/>
            <a:endCxn id="10" idx="1"/>
          </p:cNvCxnSpPr>
          <p:nvPr/>
        </p:nvCxnSpPr>
        <p:spPr>
          <a:xfrm>
            <a:off x="1381125" y="3927475"/>
            <a:ext cx="445135" cy="101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Straight Arrow Connector 18"/>
          <p:cNvCxnSpPr>
            <a:stCxn id="10" idx="3"/>
            <a:endCxn id="12" idx="1"/>
          </p:cNvCxnSpPr>
          <p:nvPr/>
        </p:nvCxnSpPr>
        <p:spPr>
          <a:xfrm flipV="1">
            <a:off x="3277235" y="3285490"/>
            <a:ext cx="367030" cy="6521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1" name="Straight Arrow Connector 20"/>
          <p:cNvCxnSpPr>
            <a:endCxn id="13" idx="1"/>
          </p:cNvCxnSpPr>
          <p:nvPr/>
        </p:nvCxnSpPr>
        <p:spPr>
          <a:xfrm>
            <a:off x="3283585" y="3921125"/>
            <a:ext cx="382270" cy="3854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2" name="Straight Arrow Connector 21"/>
          <p:cNvCxnSpPr>
            <a:stCxn id="12" idx="3"/>
            <a:endCxn id="14" idx="2"/>
          </p:cNvCxnSpPr>
          <p:nvPr/>
        </p:nvCxnSpPr>
        <p:spPr>
          <a:xfrm flipV="1">
            <a:off x="4756785" y="3281680"/>
            <a:ext cx="445135" cy="3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3" name="Straight Arrow Connector 22"/>
          <p:cNvCxnSpPr>
            <a:stCxn id="13" idx="3"/>
            <a:endCxn id="15" idx="2"/>
          </p:cNvCxnSpPr>
          <p:nvPr/>
        </p:nvCxnSpPr>
        <p:spPr>
          <a:xfrm>
            <a:off x="4778375" y="4306570"/>
            <a:ext cx="474345" cy="3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Curved Connector 25"/>
          <p:cNvCxnSpPr>
            <a:stCxn id="14" idx="6"/>
            <a:endCxn id="16" idx="1"/>
          </p:cNvCxnSpPr>
          <p:nvPr/>
        </p:nvCxnSpPr>
        <p:spPr>
          <a:xfrm>
            <a:off x="6484620" y="3281680"/>
            <a:ext cx="381635" cy="588010"/>
          </a:xfrm>
          <a:prstGeom prst="curvedConnector3">
            <a:avLst>
              <a:gd name="adj1" fmla="val 50083"/>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Curved Connector 26"/>
          <p:cNvCxnSpPr>
            <a:stCxn id="15" idx="6"/>
            <a:endCxn id="16" idx="1"/>
          </p:cNvCxnSpPr>
          <p:nvPr/>
        </p:nvCxnSpPr>
        <p:spPr>
          <a:xfrm flipV="1">
            <a:off x="6535420" y="3869690"/>
            <a:ext cx="330835" cy="440690"/>
          </a:xfrm>
          <a:prstGeom prst="curvedConnector3">
            <a:avLst>
              <a:gd name="adj1" fmla="val 50096"/>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Elbow Connector 27"/>
          <p:cNvCxnSpPr>
            <a:stCxn id="14" idx="0"/>
            <a:endCxn id="9" idx="2"/>
          </p:cNvCxnSpPr>
          <p:nvPr/>
        </p:nvCxnSpPr>
        <p:spPr>
          <a:xfrm rot="16200000">
            <a:off x="6386830" y="1921510"/>
            <a:ext cx="525145" cy="1612265"/>
          </a:xfrm>
          <a:prstGeom prst="bent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31" name="Straight Arrow Connector 30"/>
          <p:cNvCxnSpPr>
            <a:stCxn id="15" idx="7"/>
            <a:endCxn id="9" idx="2"/>
          </p:cNvCxnSpPr>
          <p:nvPr/>
        </p:nvCxnSpPr>
        <p:spPr>
          <a:xfrm flipV="1">
            <a:off x="6347460" y="2465070"/>
            <a:ext cx="1108075" cy="16389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 name="Footer Placeholder 7">
            <a:extLst>
              <a:ext uri="{FF2B5EF4-FFF2-40B4-BE49-F238E27FC236}">
                <a16:creationId xmlns:a16="http://schemas.microsoft.com/office/drawing/2014/main" id="{7DFF21F4-CDB1-5533-74E1-0C4D145C6BB0}"/>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914400" y="274638"/>
            <a:ext cx="7772400" cy="944562"/>
          </a:xfrm>
        </p:spPr>
        <p:txBody>
          <a:bodyPr/>
          <a:lstStyle/>
          <a:p>
            <a:r>
              <a:rPr lang="en-IN">
                <a:solidFill>
                  <a:srgbClr val="FF0000"/>
                </a:solidFill>
              </a:rPr>
              <a:t>Contents</a:t>
            </a:r>
          </a:p>
        </p:txBody>
      </p:sp>
      <p:sp>
        <p:nvSpPr>
          <p:cNvPr id="7171" name="Content Placeholder 2"/>
          <p:cNvSpPr>
            <a:spLocks noGrp="1"/>
          </p:cNvSpPr>
          <p:nvPr>
            <p:ph sz="quarter" idx="1"/>
          </p:nvPr>
        </p:nvSpPr>
        <p:spPr>
          <a:xfrm>
            <a:off x="762000" y="1327246"/>
            <a:ext cx="7772400" cy="5029200"/>
          </a:xfrm>
        </p:spPr>
        <p:txBody>
          <a:bodyPr/>
          <a:lstStyle/>
          <a:p>
            <a:r>
              <a:rPr lang="en-IN" sz="2300" dirty="0">
                <a:latin typeface="Times New Roman" panose="02020603050405020304" pitchFamily="18" charset="0"/>
                <a:cs typeface="Times New Roman" panose="02020603050405020304" pitchFamily="18" charset="0"/>
              </a:rPr>
              <a:t>Problem description</a:t>
            </a:r>
          </a:p>
          <a:p>
            <a:r>
              <a:rPr lang="en-IN" sz="2300" dirty="0">
                <a:latin typeface="Times New Roman" panose="02020603050405020304" pitchFamily="18" charset="0"/>
                <a:cs typeface="Times New Roman" panose="02020603050405020304" pitchFamily="18" charset="0"/>
              </a:rPr>
              <a:t>Literature survey</a:t>
            </a:r>
            <a:endParaRPr lang="en-IN" sz="2300" dirty="0">
              <a:solidFill>
                <a:srgbClr val="FF0000"/>
              </a:solidFill>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Objective</a:t>
            </a:r>
          </a:p>
          <a:p>
            <a:r>
              <a:rPr lang="en-US" altLang="en-IN" sz="2300" dirty="0">
                <a:solidFill>
                  <a:schemeClr val="tx1"/>
                </a:solidFill>
                <a:latin typeface="Times New Roman" panose="02020603050405020304" pitchFamily="18" charset="0"/>
                <a:cs typeface="Times New Roman" panose="02020603050405020304" pitchFamily="18" charset="0"/>
              </a:rPr>
              <a:t>Existing System Block Diagram</a:t>
            </a:r>
          </a:p>
          <a:p>
            <a:r>
              <a:rPr lang="en-US" altLang="en-IN" sz="2300" dirty="0">
                <a:solidFill>
                  <a:schemeClr val="tx1"/>
                </a:solidFill>
                <a:latin typeface="Times New Roman" panose="02020603050405020304" pitchFamily="18" charset="0"/>
                <a:cs typeface="Times New Roman" panose="02020603050405020304" pitchFamily="18" charset="0"/>
              </a:rPr>
              <a:t>Drawback</a:t>
            </a:r>
          </a:p>
          <a:p>
            <a:r>
              <a:rPr lang="en-US" altLang="en-IN" sz="2300" dirty="0">
                <a:solidFill>
                  <a:schemeClr val="tx1"/>
                </a:solidFill>
                <a:latin typeface="Times New Roman" panose="02020603050405020304" pitchFamily="18" charset="0"/>
                <a:cs typeface="Times New Roman" panose="02020603050405020304" pitchFamily="18" charset="0"/>
              </a:rPr>
              <a:t>Proposed System Block Diagram</a:t>
            </a:r>
            <a:endParaRPr lang="en-IN" sz="2300" dirty="0">
              <a:solidFill>
                <a:srgbClr val="FF0000"/>
              </a:solidFill>
              <a:latin typeface="Times New Roman" panose="02020603050405020304" pitchFamily="18" charset="0"/>
              <a:cs typeface="Times New Roman" panose="02020603050405020304" pitchFamily="18" charset="0"/>
            </a:endParaRPr>
          </a:p>
          <a:p>
            <a:r>
              <a:rPr lang="en-IN" sz="2300" dirty="0">
                <a:latin typeface="Times New Roman" panose="02020603050405020304" pitchFamily="18" charset="0"/>
                <a:cs typeface="Times New Roman" panose="02020603050405020304" pitchFamily="18" charset="0"/>
              </a:rPr>
              <a:t>List of Modules and detailed Module description </a:t>
            </a:r>
          </a:p>
          <a:p>
            <a:r>
              <a:rPr lang="en-US" sz="2300" dirty="0">
                <a:latin typeface="Times New Roman" panose="02020603050405020304" pitchFamily="18" charset="0"/>
                <a:cs typeface="Times New Roman" panose="02020603050405020304" pitchFamily="18" charset="0"/>
              </a:rPr>
              <a:t>Online Course Details</a:t>
            </a:r>
          </a:p>
          <a:p>
            <a:r>
              <a:rPr lang="en-IN" sz="2300" dirty="0">
                <a:latin typeface="Times New Roman" panose="02020603050405020304" pitchFamily="18" charset="0"/>
                <a:cs typeface="Times New Roman" panose="02020603050405020304" pitchFamily="18" charset="0"/>
              </a:rPr>
              <a:t>References</a:t>
            </a:r>
            <a:endParaRPr lang="en-IN" sz="2300" dirty="0"/>
          </a:p>
        </p:txBody>
      </p:sp>
      <p:sp>
        <p:nvSpPr>
          <p:cNvPr id="4" name="Slide Number Placeholder 3"/>
          <p:cNvSpPr>
            <a:spLocks noGrp="1"/>
          </p:cNvSpPr>
          <p:nvPr>
            <p:ph type="sldNum" sz="quarter" idx="12"/>
          </p:nvPr>
        </p:nvSpPr>
        <p:spPr/>
        <p:txBody>
          <a:bodyPr/>
          <a:lstStyle/>
          <a:p>
            <a:pPr>
              <a:defRPr/>
            </a:pPr>
            <a:fld id="{A7D647FA-9563-4D55-9C25-92B51D2C67C0}" type="slidenum">
              <a:rPr lang="en-US"/>
              <a:t>2</a:t>
            </a:fld>
            <a:endParaRPr lang="en-US"/>
          </a:p>
        </p:txBody>
      </p:sp>
      <p:sp>
        <p:nvSpPr>
          <p:cNvPr id="2" name="Date Placeholder 1"/>
          <p:cNvSpPr>
            <a:spLocks noGrp="1"/>
          </p:cNvSpPr>
          <p:nvPr>
            <p:ph type="dt" sz="half" idx="10"/>
          </p:nvPr>
        </p:nvSpPr>
        <p:spPr/>
        <p:txBody>
          <a:bodyPr/>
          <a:lstStyle/>
          <a:p>
            <a:pPr>
              <a:defRPr/>
            </a:pPr>
            <a:r>
              <a:rPr lang="en-US" dirty="0"/>
              <a:t>2/8/2024</a:t>
            </a:r>
          </a:p>
        </p:txBody>
      </p:sp>
      <p:sp>
        <p:nvSpPr>
          <p:cNvPr id="3" name="Footer Placeholder 7">
            <a:extLst>
              <a:ext uri="{FF2B5EF4-FFF2-40B4-BE49-F238E27FC236}">
                <a16:creationId xmlns:a16="http://schemas.microsoft.com/office/drawing/2014/main" id="{BEDADA6C-47C3-07CB-8FAF-7498F3BE7851}"/>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DRAWBACKS OF EXISTING SYSTEM</a:t>
            </a:r>
            <a:endParaRPr lang="en-IN" dirty="0">
              <a:solidFill>
                <a:srgbClr val="FF0000"/>
              </a:solidFill>
            </a:endParaRPr>
          </a:p>
        </p:txBody>
      </p:sp>
      <p:sp>
        <p:nvSpPr>
          <p:cNvPr id="3" name="Content Placeholder 2"/>
          <p:cNvSpPr>
            <a:spLocks noGrp="1"/>
          </p:cNvSpPr>
          <p:nvPr>
            <p:ph sz="quarter" idx="1"/>
          </p:nvPr>
        </p:nvSpPr>
        <p:spPr>
          <a:xfrm>
            <a:off x="603250" y="1550909"/>
            <a:ext cx="7772400" cy="3215005"/>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20</a:t>
            </a:fld>
            <a:endParaRPr lang="en-US"/>
          </a:p>
        </p:txBody>
      </p:sp>
      <p:sp>
        <p:nvSpPr>
          <p:cNvPr id="9" name="TextBox 8">
            <a:extLst>
              <a:ext uri="{FF2B5EF4-FFF2-40B4-BE49-F238E27FC236}">
                <a16:creationId xmlns:a16="http://schemas.microsoft.com/office/drawing/2014/main" id="{12057A56-6126-C5F3-6070-2544FEC0013C}"/>
              </a:ext>
            </a:extLst>
          </p:cNvPr>
          <p:cNvSpPr txBox="1"/>
          <p:nvPr/>
        </p:nvSpPr>
        <p:spPr>
          <a:xfrm>
            <a:off x="768350" y="1794788"/>
            <a:ext cx="7007290" cy="3893374"/>
          </a:xfrm>
          <a:prstGeom prst="rect">
            <a:avLst/>
          </a:prstGeom>
          <a:noFill/>
        </p:spPr>
        <p:txBody>
          <a:bodyPr wrap="square" rtlCol="0">
            <a:spAutoFit/>
          </a:bodyPr>
          <a:lstStyle/>
          <a:p>
            <a:pPr algn="just"/>
            <a:r>
              <a:rPr lang="en-US" sz="1900" b="1" i="0" dirty="0">
                <a:solidFill>
                  <a:srgbClr val="0D0D0D"/>
                </a:solidFill>
                <a:effectLst/>
                <a:latin typeface="Times New Roman" panose="02020603050405020304" pitchFamily="18" charset="0"/>
                <a:cs typeface="Times New Roman" panose="02020603050405020304" pitchFamily="18" charset="0"/>
              </a:rPr>
              <a:t>Data Limitations</a:t>
            </a:r>
            <a:r>
              <a:rPr lang="en-US" sz="1900" b="0" i="0" dirty="0">
                <a:solidFill>
                  <a:srgbClr val="0D0D0D"/>
                </a:solidFill>
                <a:effectLst/>
                <a:latin typeface="Times New Roman" panose="02020603050405020304" pitchFamily="18" charset="0"/>
                <a:cs typeface="Times New Roman" panose="02020603050405020304" pitchFamily="18" charset="0"/>
              </a:rPr>
              <a:t>: In domains with limited data availability, predictive models may struggle due to insufficient examples to learn from, potentially leading to biased or unreliable predictions.</a:t>
            </a:r>
          </a:p>
          <a:p>
            <a:pPr algn="just"/>
            <a:endParaRPr lang="en-US" sz="1900" b="0" i="0" dirty="0">
              <a:solidFill>
                <a:srgbClr val="0D0D0D"/>
              </a:solidFill>
              <a:effectLst/>
              <a:latin typeface="Times New Roman" panose="02020603050405020304" pitchFamily="18" charset="0"/>
              <a:cs typeface="Times New Roman" panose="02020603050405020304" pitchFamily="18" charset="0"/>
            </a:endParaRPr>
          </a:p>
          <a:p>
            <a:pPr algn="just"/>
            <a:r>
              <a:rPr lang="en-US" sz="1900" b="1" i="0" dirty="0">
                <a:solidFill>
                  <a:srgbClr val="0D0D0D"/>
                </a:solidFill>
                <a:effectLst/>
                <a:latin typeface="Times New Roman" panose="02020603050405020304" pitchFamily="18" charset="0"/>
                <a:cs typeface="Times New Roman" panose="02020603050405020304" pitchFamily="18" charset="0"/>
              </a:rPr>
              <a:t>Sample Size Impact</a:t>
            </a:r>
            <a:r>
              <a:rPr lang="en-US" sz="1900" b="0" i="0" dirty="0">
                <a:solidFill>
                  <a:srgbClr val="0D0D0D"/>
                </a:solidFill>
                <a:effectLst/>
                <a:latin typeface="Times New Roman" panose="02020603050405020304" pitchFamily="18" charset="0"/>
                <a:cs typeface="Times New Roman" panose="02020603050405020304" pitchFamily="18" charset="0"/>
              </a:rPr>
              <a:t>: Increasing the number of samples can sometimes have a counterintuitive effect on accuracy. In some cases, adding more data may introduce noise or irrelevant information, which could confuse the model and reduce its performance.</a:t>
            </a:r>
          </a:p>
          <a:p>
            <a:pPr algn="just"/>
            <a:endParaRPr lang="en-US" sz="1900" b="0" i="0" dirty="0">
              <a:solidFill>
                <a:srgbClr val="0D0D0D"/>
              </a:solidFill>
              <a:effectLst/>
              <a:latin typeface="Times New Roman" panose="02020603050405020304" pitchFamily="18" charset="0"/>
              <a:cs typeface="Times New Roman" panose="02020603050405020304" pitchFamily="18" charset="0"/>
            </a:endParaRPr>
          </a:p>
          <a:p>
            <a:pPr algn="just"/>
            <a:r>
              <a:rPr lang="en-US" sz="1900" b="1" i="0" dirty="0">
                <a:solidFill>
                  <a:srgbClr val="0D0D0D"/>
                </a:solidFill>
                <a:effectLst/>
                <a:latin typeface="Times New Roman" panose="02020603050405020304" pitchFamily="18" charset="0"/>
                <a:cs typeface="Times New Roman" panose="02020603050405020304" pitchFamily="18" charset="0"/>
              </a:rPr>
              <a:t>Data Imbalance Effects</a:t>
            </a:r>
            <a:r>
              <a:rPr lang="en-US" sz="1900" b="0" i="0" dirty="0">
                <a:solidFill>
                  <a:srgbClr val="0D0D0D"/>
                </a:solidFill>
                <a:effectLst/>
                <a:latin typeface="Times New Roman" panose="02020603050405020304" pitchFamily="18" charset="0"/>
                <a:cs typeface="Times New Roman" panose="02020603050405020304" pitchFamily="18" charset="0"/>
              </a:rPr>
              <a:t>: When dealing with imbalanced data across severity levels or classes, accurate prediction becomes challenging. Models may tend to prioritize the majority class, leading to poor performance on predicting minority classes or lower severity levels.</a:t>
            </a:r>
          </a:p>
        </p:txBody>
      </p:sp>
      <p:sp>
        <p:nvSpPr>
          <p:cNvPr id="7" name="Footer Placeholder 7">
            <a:extLst>
              <a:ext uri="{FF2B5EF4-FFF2-40B4-BE49-F238E27FC236}">
                <a16:creationId xmlns:a16="http://schemas.microsoft.com/office/drawing/2014/main" id="{B0140088-81A8-594B-1106-0505447392D8}"/>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849E-29C2-38DA-9448-A0DCD73C1072}"/>
              </a:ext>
            </a:extLst>
          </p:cNvPr>
          <p:cNvSpPr>
            <a:spLocks noGrp="1"/>
          </p:cNvSpPr>
          <p:nvPr>
            <p:ph type="title"/>
          </p:nvPr>
        </p:nvSpPr>
        <p:spPr/>
        <p:txBody>
          <a:bodyPr/>
          <a:lstStyle/>
          <a:p>
            <a:r>
              <a:rPr lang="en-US" altLang="en-IN" dirty="0">
                <a:solidFill>
                  <a:srgbClr val="FF0000"/>
                </a:solidFill>
              </a:rPr>
              <a:t>PROPOSED</a:t>
            </a:r>
            <a:r>
              <a:rPr lang="en-IN" dirty="0">
                <a:solidFill>
                  <a:srgbClr val="FF0000"/>
                </a:solidFill>
              </a:rPr>
              <a:t> SYSTEM BLOCK DIAGRAM</a:t>
            </a:r>
            <a:endParaRPr lang="en-IN" dirty="0"/>
          </a:p>
        </p:txBody>
      </p:sp>
      <p:pic>
        <p:nvPicPr>
          <p:cNvPr id="8" name="Content Placeholder 7">
            <a:extLst>
              <a:ext uri="{FF2B5EF4-FFF2-40B4-BE49-F238E27FC236}">
                <a16:creationId xmlns:a16="http://schemas.microsoft.com/office/drawing/2014/main" id="{3499CE29-C868-E115-C1DC-9D4C1D7D8263}"/>
              </a:ext>
            </a:extLst>
          </p:cNvPr>
          <p:cNvPicPr>
            <a:picLocks noGrp="1" noChangeAspect="1"/>
          </p:cNvPicPr>
          <p:nvPr>
            <p:ph sz="quarter" idx="1"/>
          </p:nvPr>
        </p:nvPicPr>
        <p:blipFill>
          <a:blip r:embed="rId2"/>
          <a:stretch>
            <a:fillRect/>
          </a:stretch>
        </p:blipFill>
        <p:spPr>
          <a:xfrm>
            <a:off x="1697447" y="1504488"/>
            <a:ext cx="5419725" cy="4124325"/>
          </a:xfrm>
        </p:spPr>
      </p:pic>
      <p:sp>
        <p:nvSpPr>
          <p:cNvPr id="4" name="Date Placeholder 3">
            <a:extLst>
              <a:ext uri="{FF2B5EF4-FFF2-40B4-BE49-F238E27FC236}">
                <a16:creationId xmlns:a16="http://schemas.microsoft.com/office/drawing/2014/main" id="{501E1C9C-9174-106B-F703-3AF5222EFCF8}"/>
              </a:ext>
            </a:extLst>
          </p:cNvPr>
          <p:cNvSpPr>
            <a:spLocks noGrp="1"/>
          </p:cNvSpPr>
          <p:nvPr>
            <p:ph type="dt" sz="half" idx="10"/>
          </p:nvPr>
        </p:nvSpPr>
        <p:spPr/>
        <p:txBody>
          <a:bodyPr/>
          <a:lstStyle/>
          <a:p>
            <a:pPr>
              <a:defRPr/>
            </a:pPr>
            <a:fld id="{FE829F57-285B-411A-8431-DD00E211A745}" type="datetime1">
              <a:rPr lang="en-US" smtClean="0"/>
              <a:t>4/29/2024</a:t>
            </a:fld>
            <a:endParaRPr lang="en-US"/>
          </a:p>
        </p:txBody>
      </p:sp>
      <p:sp>
        <p:nvSpPr>
          <p:cNvPr id="5" name="Footer Placeholder 4">
            <a:extLst>
              <a:ext uri="{FF2B5EF4-FFF2-40B4-BE49-F238E27FC236}">
                <a16:creationId xmlns:a16="http://schemas.microsoft.com/office/drawing/2014/main" id="{B01CD178-16FF-7629-27F9-CF0814648619}"/>
              </a:ext>
            </a:extLst>
          </p:cNvPr>
          <p:cNvSpPr>
            <a:spLocks noGrp="1"/>
          </p:cNvSpPr>
          <p:nvPr>
            <p:ph type="ftr" sz="quarter" idx="11"/>
          </p:nvPr>
        </p:nvSpPr>
        <p:spPr/>
        <p:txBody>
          <a:bodyPr/>
          <a:lstStyle/>
          <a:p>
            <a:pPr>
              <a:defRPr/>
            </a:pPr>
            <a:r>
              <a:rPr lang="en-US"/>
              <a:t>Sign Language Recognition using Depth Data</a:t>
            </a:r>
          </a:p>
        </p:txBody>
      </p:sp>
      <p:sp>
        <p:nvSpPr>
          <p:cNvPr id="6" name="Slide Number Placeholder 5">
            <a:extLst>
              <a:ext uri="{FF2B5EF4-FFF2-40B4-BE49-F238E27FC236}">
                <a16:creationId xmlns:a16="http://schemas.microsoft.com/office/drawing/2014/main" id="{EE0C15FE-77AD-57DB-4430-0B1E7381CF24}"/>
              </a:ext>
            </a:extLst>
          </p:cNvPr>
          <p:cNvSpPr>
            <a:spLocks noGrp="1"/>
          </p:cNvSpPr>
          <p:nvPr>
            <p:ph type="sldNum" sz="quarter" idx="12"/>
          </p:nvPr>
        </p:nvSpPr>
        <p:spPr/>
        <p:txBody>
          <a:bodyPr/>
          <a:lstStyle/>
          <a:p>
            <a:pPr>
              <a:defRPr/>
            </a:pPr>
            <a:fld id="{E24E1BA5-2B3A-4BA0-82C4-250B1E03B99C}" type="slidenum">
              <a:rPr lang="en-US" smtClean="0"/>
              <a:t>21</a:t>
            </a:fld>
            <a:endParaRPr lang="en-US"/>
          </a:p>
        </p:txBody>
      </p:sp>
    </p:spTree>
    <p:extLst>
      <p:ext uri="{BB962C8B-B14F-4D97-AF65-F5344CB8AC3E}">
        <p14:creationId xmlns:p14="http://schemas.microsoft.com/office/powerpoint/2010/main" val="863657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43890" y="1447800"/>
            <a:ext cx="8083550" cy="4572000"/>
          </a:xfrm>
        </p:spPr>
        <p:txBody>
          <a:bodyPr/>
          <a:lstStyle/>
          <a:p>
            <a:pPr marL="0" indent="0" algn="just">
              <a:buFont typeface="+mj-lt"/>
              <a:buNone/>
            </a:pPr>
            <a:r>
              <a:rPr lang="en-US" altLang="en-US" sz="2000" dirty="0">
                <a:latin typeface="Times New Roman" panose="02020603050405020304" pitchFamily="18" charset="0"/>
                <a:cs typeface="Times New Roman" panose="02020603050405020304" pitchFamily="18" charset="0"/>
              </a:rPr>
              <a:t>Data Collection module:</a:t>
            </a:r>
          </a:p>
          <a:p>
            <a:pPr marL="0" indent="0" algn="just">
              <a:buFont typeface="+mj-lt"/>
              <a:buNone/>
            </a:pPr>
            <a:r>
              <a:rPr lang="en-US" altLang="en-US" sz="20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The dataset utilized in this research comprises a comprehensive array of bioinformatics and molecular biology parameters relevant to mutations in the Factor IX protein, which is significant in the context of hemophilia B. Within the analytical framework, this dataset forms the basis for training various machine learning models to predict the clinical severity of mutations in Factor IX : Feature Selection: Initial steps in the code involve selecting features that are most relevant to predicting mutation impacts. Techniques such as correlation analysis are employed to reduce dimensionality while retaining critical information.</a:t>
            </a:r>
          </a:p>
          <a:p>
            <a:pPr marL="0" indent="0" algn="just">
              <a:buFont typeface="+mj-lt"/>
              <a:buNone/>
            </a:pPr>
            <a:endParaRPr lang="en-US" altLang="en-US" sz="1800" dirty="0">
              <a:latin typeface="Times New Roman" panose="02020603050405020304" pitchFamily="18" charset="0"/>
              <a:cs typeface="Times New Roman" panose="02020603050405020304" pitchFamily="18" charset="0"/>
            </a:endParaRPr>
          </a:p>
          <a:p>
            <a:pPr marL="0" indent="0" algn="just">
              <a:buFont typeface="+mj-lt"/>
              <a:buNone/>
            </a:pPr>
            <a:r>
              <a:rPr lang="en-US" altLang="en-US" sz="2000" dirty="0">
                <a:latin typeface="Times New Roman" panose="02020603050405020304" pitchFamily="18" charset="0"/>
                <a:cs typeface="Times New Roman" panose="02020603050405020304" pitchFamily="18" charset="0"/>
              </a:rPr>
              <a:t>Preprocessing: </a:t>
            </a:r>
          </a:p>
          <a:p>
            <a:pPr marL="0" indent="0" algn="just">
              <a:buFont typeface="+mj-lt"/>
              <a:buNone/>
            </a:pPr>
            <a:r>
              <a:rPr lang="en-US" altLang="en-US" sz="2000"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Data preprocessing is an important step before applying machine learning algorithms especially in the context of protein mutation severity classification which is the case with </a:t>
            </a:r>
            <a:r>
              <a:rPr lang="en-US" altLang="en-US" sz="1800" dirty="0" err="1">
                <a:latin typeface="Times New Roman" panose="02020603050405020304" pitchFamily="18" charset="0"/>
                <a:cs typeface="Times New Roman" panose="02020603050405020304" pitchFamily="18" charset="0"/>
              </a:rPr>
              <a:t>Haemophilia</a:t>
            </a:r>
            <a:r>
              <a:rPr lang="en-US" altLang="en-US" sz="1800" dirty="0">
                <a:latin typeface="Times New Roman" panose="02020603050405020304" pitchFamily="18" charset="0"/>
                <a:cs typeface="Times New Roman" panose="02020603050405020304" pitchFamily="18" charset="0"/>
              </a:rPr>
              <a:t> B. It ensures that the data is in a format suitable for the models to learn in the best way possible.</a:t>
            </a:r>
          </a:p>
          <a:p>
            <a:pPr marL="0" indent="0" algn="just">
              <a:buFont typeface="+mj-lt"/>
              <a:buNone/>
            </a:pPr>
            <a:endParaRPr lang="en-US" alt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t>22</a:t>
            </a:fld>
            <a:endParaRPr lang="en-US"/>
          </a:p>
        </p:txBody>
      </p:sp>
      <p:sp>
        <p:nvSpPr>
          <p:cNvPr id="8" name="Title 1"/>
          <p:cNvSpPr>
            <a:spLocks noGrp="1"/>
          </p:cNvSpPr>
          <p:nvPr/>
        </p:nvSpPr>
        <p:spPr>
          <a:xfrm>
            <a:off x="479323" y="76200"/>
            <a:ext cx="7772400" cy="1143000"/>
          </a:xfrm>
          <a:prstGeom prst="rect">
            <a:avLst/>
          </a:prstGeom>
          <a:noFill/>
          <a:ln w="9525">
            <a:noFill/>
            <a:miter lim="800000"/>
          </a:ln>
        </p:spPr>
        <p:txBody>
          <a:bodyPr vert="horz" wrap="square" lIns="91440" tIns="45720" rIns="91440" bIns="91440" numCol="1" anchor="b" anchorCtr="0" compatLnSpc="1"/>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anose="020B0503020102020204" pitchFamily="34" charset="0"/>
              </a:defRPr>
            </a:lvl2pPr>
            <a:lvl3pPr algn="l" rtl="0" fontAlgn="base">
              <a:spcBef>
                <a:spcPct val="0"/>
              </a:spcBef>
              <a:spcAft>
                <a:spcPct val="0"/>
              </a:spcAft>
              <a:defRPr sz="4000">
                <a:solidFill>
                  <a:schemeClr val="tx2"/>
                </a:solidFill>
                <a:latin typeface="Franklin Gothic Book" panose="020B0503020102020204" pitchFamily="34" charset="0"/>
              </a:defRPr>
            </a:lvl3pPr>
            <a:lvl4pPr algn="l" rtl="0" fontAlgn="base">
              <a:spcBef>
                <a:spcPct val="0"/>
              </a:spcBef>
              <a:spcAft>
                <a:spcPct val="0"/>
              </a:spcAft>
              <a:defRPr sz="4000">
                <a:solidFill>
                  <a:schemeClr val="tx2"/>
                </a:solidFill>
                <a:latin typeface="Franklin Gothic Book" panose="020B0503020102020204" pitchFamily="34" charset="0"/>
              </a:defRPr>
            </a:lvl4pPr>
            <a:lvl5pPr algn="l" rtl="0" fontAlgn="base">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a:lstStyle>
          <a:p>
            <a:r>
              <a:rPr lang="x-none" altLang="en-IN" dirty="0">
                <a:solidFill>
                  <a:srgbClr val="FF0000"/>
                </a:solidFill>
              </a:rPr>
              <a:t>MODULE DESCRIPTION</a:t>
            </a:r>
            <a:endParaRPr lang="en-US" dirty="0"/>
          </a:p>
        </p:txBody>
      </p:sp>
      <p:sp>
        <p:nvSpPr>
          <p:cNvPr id="2" name="Footer Placeholder 7">
            <a:extLst>
              <a:ext uri="{FF2B5EF4-FFF2-40B4-BE49-F238E27FC236}">
                <a16:creationId xmlns:a16="http://schemas.microsoft.com/office/drawing/2014/main" id="{B268909B-C807-7EA5-DD82-4D337FCFD786}"/>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
            <a:ext cx="7772400" cy="1143000"/>
          </a:xfrm>
        </p:spPr>
        <p:txBody>
          <a:bodyPr/>
          <a:lstStyle/>
          <a:p>
            <a:r>
              <a:rPr lang="x-none" altLang="en-IN" dirty="0">
                <a:solidFill>
                  <a:srgbClr val="FF0000"/>
                </a:solidFill>
              </a:rPr>
              <a:t>MODULE DESCRIPTION</a:t>
            </a:r>
            <a:r>
              <a:rPr lang="en-US" altLang="en-IN" dirty="0">
                <a:solidFill>
                  <a:srgbClr val="FF0000"/>
                </a:solidFill>
              </a:rPr>
              <a:t>(contd.,)</a:t>
            </a:r>
            <a:endParaRPr lang="en-US" dirty="0"/>
          </a:p>
        </p:txBody>
      </p:sp>
      <p:sp>
        <p:nvSpPr>
          <p:cNvPr id="3" name="Content Placeholder 2"/>
          <p:cNvSpPr>
            <a:spLocks noGrp="1"/>
          </p:cNvSpPr>
          <p:nvPr>
            <p:ph sz="quarter" idx="1"/>
          </p:nvPr>
        </p:nvSpPr>
        <p:spPr>
          <a:xfrm>
            <a:off x="571500" y="1356579"/>
            <a:ext cx="8001000" cy="4572000"/>
          </a:xfrm>
        </p:spPr>
        <p:txBody>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Feature Scaling :</a:t>
            </a:r>
          </a:p>
          <a:p>
            <a:pPr marL="0" indent="0" algn="just">
              <a:buNone/>
            </a:pPr>
            <a:r>
              <a:rPr lang="en-US" sz="1800" dirty="0">
                <a:latin typeface="Times New Roman" panose="02020603050405020304" pitchFamily="18" charset="0"/>
                <a:cs typeface="Times New Roman" panose="02020603050405020304" pitchFamily="18" charset="0"/>
              </a:rPr>
              <a:t>           Features often have different scales, which can bias the learning process. Techniques  like normalization (  scaling  features  to a range like 0-1  ) </a:t>
            </a: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23</a:t>
            </a:fld>
            <a:endParaRPr lang="en-US"/>
          </a:p>
        </p:txBody>
      </p:sp>
      <p:sp>
        <p:nvSpPr>
          <p:cNvPr id="7" name="Footer Placeholder 7">
            <a:extLst>
              <a:ext uri="{FF2B5EF4-FFF2-40B4-BE49-F238E27FC236}">
                <a16:creationId xmlns:a16="http://schemas.microsoft.com/office/drawing/2014/main" id="{CD2077C0-7B22-9268-0952-31F01ADB5ADB}"/>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
        <p:nvSpPr>
          <p:cNvPr id="5" name="TextBox 4">
            <a:extLst>
              <a:ext uri="{FF2B5EF4-FFF2-40B4-BE49-F238E27FC236}">
                <a16:creationId xmlns:a16="http://schemas.microsoft.com/office/drawing/2014/main" id="{D3375421-635F-666C-0D45-FAE87BB0BA7B}"/>
              </a:ext>
            </a:extLst>
          </p:cNvPr>
          <p:cNvSpPr txBox="1"/>
          <p:nvPr/>
        </p:nvSpPr>
        <p:spPr>
          <a:xfrm>
            <a:off x="571500" y="1348461"/>
            <a:ext cx="7795752" cy="236988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Handling Missing Values </a:t>
            </a:r>
            <a:r>
              <a:rPr lang="en-US" dirty="0"/>
              <a:t>:</a:t>
            </a:r>
          </a:p>
          <a:p>
            <a:r>
              <a:rPr lang="en-US" dirty="0"/>
              <a:t>           </a:t>
            </a:r>
            <a:r>
              <a:rPr lang="en-US" dirty="0">
                <a:latin typeface="Times New Roman" panose="02020603050405020304" pitchFamily="18" charset="0"/>
                <a:cs typeface="Times New Roman" panose="02020603050405020304" pitchFamily="18" charset="0"/>
              </a:rPr>
              <a:t>Missing data points can be imputed using various techniques like mean/median imputation. In this case, it’s mean imputation.    </a:t>
            </a:r>
          </a:p>
          <a:p>
            <a:endParaRPr lang="en-US"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Encoding Categorical Variables :</a:t>
            </a:r>
          </a:p>
          <a:p>
            <a:r>
              <a:rPr lang="en-US" dirty="0"/>
              <a:t>           </a:t>
            </a:r>
            <a:r>
              <a:rPr lang="en-US" dirty="0">
                <a:latin typeface="Times New Roman" panose="02020603050405020304" pitchFamily="18" charset="0"/>
                <a:cs typeface="Times New Roman" panose="02020603050405020304" pitchFamily="18" charset="0"/>
              </a:rPr>
              <a:t>Categorical features representing amino acids or other classifications need to be converted into numerical representations that machine learning models can understand. This involves label encoding</a:t>
            </a:r>
            <a:r>
              <a:rPr lang="en-US" dirty="0"/>
              <a:t>.</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A14F-27A8-AF3E-C364-86F7230A46C6}"/>
              </a:ext>
            </a:extLst>
          </p:cNvPr>
          <p:cNvSpPr>
            <a:spLocks noGrp="1"/>
          </p:cNvSpPr>
          <p:nvPr>
            <p:ph type="title"/>
          </p:nvPr>
        </p:nvSpPr>
        <p:spPr/>
        <p:txBody>
          <a:bodyPr/>
          <a:lstStyle/>
          <a:p>
            <a:r>
              <a:rPr lang="x-none" altLang="en-IN" dirty="0">
                <a:solidFill>
                  <a:srgbClr val="FF0000"/>
                </a:solidFill>
              </a:rPr>
              <a:t>MODULE DESCRIPTION</a:t>
            </a:r>
            <a:r>
              <a:rPr lang="en-US" altLang="en-IN" dirty="0">
                <a:solidFill>
                  <a:srgbClr val="FF0000"/>
                </a:solidFill>
              </a:rPr>
              <a:t>(contd.,)</a:t>
            </a:r>
            <a:endParaRPr lang="en-IN" dirty="0"/>
          </a:p>
        </p:txBody>
      </p:sp>
      <p:sp>
        <p:nvSpPr>
          <p:cNvPr id="3" name="Content Placeholder 2">
            <a:extLst>
              <a:ext uri="{FF2B5EF4-FFF2-40B4-BE49-F238E27FC236}">
                <a16:creationId xmlns:a16="http://schemas.microsoft.com/office/drawing/2014/main" id="{6E9D0967-1FFB-9B5D-4D3B-94785EAB330C}"/>
              </a:ext>
            </a:extLst>
          </p:cNvPr>
          <p:cNvSpPr>
            <a:spLocks noGrp="1"/>
          </p:cNvSpPr>
          <p:nvPr>
            <p:ph sz="quarter" idx="1"/>
          </p:nvPr>
        </p:nvSpPr>
        <p:spPr/>
        <p:txBody>
          <a:bodyPr/>
          <a:lstStyle/>
          <a:p>
            <a:pPr marL="0" indent="0" algn="just">
              <a:buNone/>
            </a:pPr>
            <a:r>
              <a:rPr lang="en-US" sz="2000" dirty="0">
                <a:latin typeface="Times New Roman" panose="02020603050405020304" pitchFamily="18" charset="0"/>
                <a:cs typeface="Times New Roman" panose="02020603050405020304" pitchFamily="18" charset="0"/>
              </a:rPr>
              <a:t>Standardization </a:t>
            </a:r>
          </a:p>
          <a:p>
            <a:pPr marL="0" indent="0" algn="just">
              <a:buNone/>
            </a:pPr>
            <a:r>
              <a:rPr lang="en-US" sz="2000" dirty="0">
                <a:latin typeface="Times New Roman" panose="02020603050405020304" pitchFamily="18" charset="0"/>
                <a:cs typeface="Times New Roman" panose="02020603050405020304" pitchFamily="18" charset="0"/>
              </a:rPr>
              <a:t>          standardization are used to ensure all features contribute to the model’s learning. By executing these steps, we create a clean and standardized dataset which allows the machine learning algorithm to focus on identifying the patterns that differentiate between severe and non-severe mutations.</a:t>
            </a:r>
          </a:p>
          <a:p>
            <a:pPr marL="0" indent="0" algn="just">
              <a:buNone/>
            </a:pPr>
            <a:r>
              <a:rPr lang="en-US" sz="2000" dirty="0">
                <a:latin typeface="Times New Roman" panose="02020603050405020304" pitchFamily="18" charset="0"/>
                <a:cs typeface="Times New Roman" panose="02020603050405020304" pitchFamily="18" charset="0"/>
              </a:rPr>
              <a:t>Genetic Algorithm</a:t>
            </a:r>
          </a:p>
          <a:p>
            <a:pPr marL="0" indent="0" algn="just">
              <a:buNone/>
            </a:pPr>
            <a:r>
              <a:rPr lang="en-US" sz="2000" dirty="0">
                <a:latin typeface="Times New Roman" panose="02020603050405020304" pitchFamily="18" charset="0"/>
                <a:cs typeface="Times New Roman" panose="02020603050405020304" pitchFamily="18" charset="0"/>
              </a:rPr>
              <a:t>           Incorporating a mutation genetic algorithm can enhance model performance by introducing diversity in the population of potential solutions. The algorithm iteratively evolves a set of candidate solutions, mimicking biological evolution, to search for an optimal or near-optimal solution. Mutation, a crucial component of genetic algorithms, introduces randomness by altering a small portion of the solutions.</a:t>
            </a:r>
          </a:p>
        </p:txBody>
      </p:sp>
      <p:sp>
        <p:nvSpPr>
          <p:cNvPr id="4" name="Date Placeholder 3">
            <a:extLst>
              <a:ext uri="{FF2B5EF4-FFF2-40B4-BE49-F238E27FC236}">
                <a16:creationId xmlns:a16="http://schemas.microsoft.com/office/drawing/2014/main" id="{8C0BE7BF-434B-7634-430F-98DA490457A5}"/>
              </a:ext>
            </a:extLst>
          </p:cNvPr>
          <p:cNvSpPr>
            <a:spLocks noGrp="1"/>
          </p:cNvSpPr>
          <p:nvPr>
            <p:ph type="dt" sz="half" idx="10"/>
          </p:nvPr>
        </p:nvSpPr>
        <p:spPr/>
        <p:txBody>
          <a:bodyPr/>
          <a:lstStyle/>
          <a:p>
            <a:pPr>
              <a:defRPr/>
            </a:pPr>
            <a:fld id="{FE829F57-285B-411A-8431-DD00E211A745}" type="datetime1">
              <a:rPr lang="en-US" smtClean="0"/>
              <a:t>4/29/2024</a:t>
            </a:fld>
            <a:endParaRPr lang="en-US"/>
          </a:p>
        </p:txBody>
      </p:sp>
      <p:sp>
        <p:nvSpPr>
          <p:cNvPr id="5" name="Footer Placeholder 4">
            <a:extLst>
              <a:ext uri="{FF2B5EF4-FFF2-40B4-BE49-F238E27FC236}">
                <a16:creationId xmlns:a16="http://schemas.microsoft.com/office/drawing/2014/main" id="{357B5E86-DF51-9EE3-89FA-A04F33190D4C}"/>
              </a:ext>
            </a:extLst>
          </p:cNvPr>
          <p:cNvSpPr>
            <a:spLocks noGrp="1"/>
          </p:cNvSpPr>
          <p:nvPr>
            <p:ph type="ftr" sz="quarter" idx="11"/>
          </p:nvPr>
        </p:nvSpPr>
        <p:spPr/>
        <p:txBody>
          <a:bodyPr/>
          <a:lstStyle/>
          <a:p>
            <a:pPr>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a:defRPr/>
            </a:pPr>
            <a:endParaRPr lang="en-US" dirty="0"/>
          </a:p>
        </p:txBody>
      </p:sp>
      <p:sp>
        <p:nvSpPr>
          <p:cNvPr id="6" name="Slide Number Placeholder 5">
            <a:extLst>
              <a:ext uri="{FF2B5EF4-FFF2-40B4-BE49-F238E27FC236}">
                <a16:creationId xmlns:a16="http://schemas.microsoft.com/office/drawing/2014/main" id="{4D3396CC-26DF-50C9-C65C-E6DF030E67AE}"/>
              </a:ext>
            </a:extLst>
          </p:cNvPr>
          <p:cNvSpPr>
            <a:spLocks noGrp="1"/>
          </p:cNvSpPr>
          <p:nvPr>
            <p:ph type="sldNum" sz="quarter" idx="12"/>
          </p:nvPr>
        </p:nvSpPr>
        <p:spPr/>
        <p:txBody>
          <a:bodyPr/>
          <a:lstStyle/>
          <a:p>
            <a:pPr>
              <a:defRPr/>
            </a:pPr>
            <a:fld id="{E24E1BA5-2B3A-4BA0-82C4-250B1E03B99C}" type="slidenum">
              <a:rPr lang="en-US" smtClean="0"/>
              <a:t>24</a:t>
            </a:fld>
            <a:endParaRPr lang="en-US"/>
          </a:p>
        </p:txBody>
      </p:sp>
    </p:spTree>
    <p:extLst>
      <p:ext uri="{BB962C8B-B14F-4D97-AF65-F5344CB8AC3E}">
        <p14:creationId xmlns:p14="http://schemas.microsoft.com/office/powerpoint/2010/main" val="2443250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solidFill>
                  <a:srgbClr val="FF0000"/>
                </a:solidFill>
              </a:rPr>
              <a:t>ONLINE COURSE DETAILS</a:t>
            </a: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25</a:t>
            </a:fld>
            <a:endParaRPr lang="en-US"/>
          </a:p>
        </p:txBody>
      </p:sp>
      <p:graphicFrame>
        <p:nvGraphicFramePr>
          <p:cNvPr id="9" name="Content Placeholder 8"/>
          <p:cNvGraphicFramePr>
            <a:graphicFrameLocks noGrp="1"/>
          </p:cNvGraphicFramePr>
          <p:nvPr>
            <p:ph sz="quarter" idx="1"/>
          </p:nvPr>
        </p:nvGraphicFramePr>
        <p:xfrm>
          <a:off x="914400" y="1447800"/>
          <a:ext cx="7452360" cy="4023360"/>
        </p:xfrm>
        <a:graphic>
          <a:graphicData uri="http://schemas.openxmlformats.org/drawingml/2006/table">
            <a:tbl>
              <a:tblPr firstRow="1" bandRow="1">
                <a:tableStyleId>{5C22544A-7EE6-4342-B048-85BDC9FD1C3A}</a:tableStyleId>
              </a:tblPr>
              <a:tblGrid>
                <a:gridCol w="1894968">
                  <a:extLst>
                    <a:ext uri="{9D8B030D-6E8A-4147-A177-3AD203B41FA5}">
                      <a16:colId xmlns:a16="http://schemas.microsoft.com/office/drawing/2014/main" val="20000"/>
                    </a:ext>
                  </a:extLst>
                </a:gridCol>
                <a:gridCol w="2133335">
                  <a:extLst>
                    <a:ext uri="{9D8B030D-6E8A-4147-A177-3AD203B41FA5}">
                      <a16:colId xmlns:a16="http://schemas.microsoft.com/office/drawing/2014/main" val="20001"/>
                    </a:ext>
                  </a:extLst>
                </a:gridCol>
                <a:gridCol w="1560967">
                  <a:extLst>
                    <a:ext uri="{9D8B030D-6E8A-4147-A177-3AD203B41FA5}">
                      <a16:colId xmlns:a16="http://schemas.microsoft.com/office/drawing/2014/main" val="20002"/>
                    </a:ext>
                  </a:extLst>
                </a:gridCol>
                <a:gridCol w="1863090">
                  <a:extLst>
                    <a:ext uri="{9D8B030D-6E8A-4147-A177-3AD203B41FA5}">
                      <a16:colId xmlns:a16="http://schemas.microsoft.com/office/drawing/2014/main" val="20003"/>
                    </a:ext>
                  </a:extLst>
                </a:gridCol>
              </a:tblGrid>
              <a:tr h="370840">
                <a:tc>
                  <a:txBody>
                    <a:bodyPr/>
                    <a:lstStyle/>
                    <a:p>
                      <a:r>
                        <a:rPr lang="en-IN" sz="1800">
                          <a:latin typeface="Times New Roman" panose="02020603050405020304" pitchFamily="18" charset="0"/>
                          <a:cs typeface="Times New Roman" panose="02020603050405020304" pitchFamily="18" charset="0"/>
                        </a:rPr>
                        <a:t>NAME</a:t>
                      </a:r>
                    </a:p>
                    <a:p>
                      <a:r>
                        <a:rPr lang="en-IN" sz="1800">
                          <a:latin typeface="Times New Roman" panose="02020603050405020304" pitchFamily="18" charset="0"/>
                          <a:cs typeface="Times New Roman" panose="02020603050405020304" pitchFamily="18" charset="0"/>
                        </a:rPr>
                        <a:t>(ROLL NO)</a:t>
                      </a:r>
                    </a:p>
                  </a:txBody>
                  <a:tcPr/>
                </a:tc>
                <a:tc>
                  <a:txBody>
                    <a:bodyPr/>
                    <a:lstStyle/>
                    <a:p>
                      <a:r>
                        <a:rPr lang="en-IN" sz="1800">
                          <a:latin typeface="Times New Roman" panose="02020603050405020304" pitchFamily="18" charset="0"/>
                          <a:cs typeface="Times New Roman" panose="02020603050405020304" pitchFamily="18" charset="0"/>
                        </a:rPr>
                        <a:t>COURSE NAME</a:t>
                      </a:r>
                    </a:p>
                  </a:txBody>
                  <a:tcPr/>
                </a:tc>
                <a:tc>
                  <a:txBody>
                    <a:bodyPr/>
                    <a:lstStyle/>
                    <a:p>
                      <a:r>
                        <a:rPr lang="en-IN" sz="1800">
                          <a:latin typeface="Times New Roman" panose="02020603050405020304" pitchFamily="18" charset="0"/>
                          <a:cs typeface="Times New Roman" panose="02020603050405020304" pitchFamily="18" charset="0"/>
                        </a:rPr>
                        <a:t>PLATFORM</a:t>
                      </a:r>
                    </a:p>
                  </a:txBody>
                  <a:tcPr/>
                </a:tc>
                <a:tc>
                  <a:txBody>
                    <a:bodyPr/>
                    <a:lstStyle/>
                    <a:p>
                      <a:r>
                        <a:rPr lang="en-IN" sz="1800" dirty="0">
                          <a:latin typeface="Times New Roman" panose="02020603050405020304" pitchFamily="18" charset="0"/>
                          <a:cs typeface="Times New Roman" panose="02020603050405020304" pitchFamily="18" charset="0"/>
                        </a:rPr>
                        <a:t>No. OF</a:t>
                      </a:r>
                      <a:r>
                        <a:rPr lang="en-IN" sz="1800" baseline="0" dirty="0">
                          <a:latin typeface="Times New Roman" panose="02020603050405020304" pitchFamily="18" charset="0"/>
                          <a:cs typeface="Times New Roman" panose="02020603050405020304" pitchFamily="18" charset="0"/>
                        </a:rPr>
                        <a:t> </a:t>
                      </a:r>
                    </a:p>
                    <a:p>
                      <a:r>
                        <a:rPr lang="en-IN" sz="1800" baseline="0" dirty="0">
                          <a:latin typeface="Times New Roman" panose="02020603050405020304" pitchFamily="18" charset="0"/>
                          <a:cs typeface="Times New Roman" panose="02020603050405020304" pitchFamily="18" charset="0"/>
                        </a:rPr>
                        <a:t>WEEKS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r>
                        <a:rPr lang="en-IN" sz="1800" baseline="0" dirty="0">
                          <a:latin typeface="Times New Roman" panose="02020603050405020304" pitchFamily="18" charset="0"/>
                          <a:cs typeface="Times New Roman" panose="02020603050405020304" pitchFamily="18" charset="0"/>
                        </a:rPr>
                        <a:t>S </a:t>
                      </a:r>
                      <a:r>
                        <a:rPr lang="en-US" altLang="en-IN" sz="1800" baseline="0" dirty="0">
                          <a:latin typeface="Times New Roman" panose="02020603050405020304" pitchFamily="18" charset="0"/>
                          <a:cs typeface="Times New Roman" panose="02020603050405020304" pitchFamily="18" charset="0"/>
                        </a:rPr>
                        <a:t>Divakar</a:t>
                      </a:r>
                      <a:r>
                        <a:rPr lang="en-IN" sz="1800" baseline="0" dirty="0">
                          <a:latin typeface="Times New Roman" panose="02020603050405020304" pitchFamily="18" charset="0"/>
                          <a:cs typeface="Times New Roman" panose="02020603050405020304" pitchFamily="18" charset="0"/>
                        </a:rPr>
                        <a:t> (20BCS0</a:t>
                      </a:r>
                      <a:r>
                        <a:rPr lang="en-US" altLang="en-IN" sz="1800" baseline="0" dirty="0">
                          <a:latin typeface="Times New Roman" panose="02020603050405020304" pitchFamily="18" charset="0"/>
                          <a:cs typeface="Times New Roman" panose="02020603050405020304" pitchFamily="18" charset="0"/>
                        </a:rPr>
                        <a:t>34</a:t>
                      </a:r>
                      <a:r>
                        <a:rPr lang="en-IN" sz="1800" baseline="0" dirty="0">
                          <a:latin typeface="Times New Roman" panose="02020603050405020304" pitchFamily="18" charset="0"/>
                          <a:cs typeface="Times New Roman" panose="02020603050405020304" pitchFamily="18" charset="0"/>
                        </a:rPr>
                        <a:t>)</a:t>
                      </a:r>
                    </a:p>
                    <a:p>
                      <a:endParaRPr lang="en-IN" sz="1800" baseline="0" dirty="0">
                        <a:latin typeface="Times New Roman" panose="02020603050405020304" pitchFamily="18" charset="0"/>
                        <a:cs typeface="Times New Roman" panose="02020603050405020304" pitchFamily="18" charset="0"/>
                      </a:endParaRPr>
                    </a:p>
                    <a:p>
                      <a:endParaRPr lang="en-IN" sz="1800" baseline="0" dirty="0">
                        <a:latin typeface="Times New Roman" panose="02020603050405020304" pitchFamily="18" charset="0"/>
                        <a:cs typeface="Times New Roman" panose="02020603050405020304" pitchFamily="18" charset="0"/>
                      </a:endParaRPr>
                    </a:p>
                    <a:p>
                      <a:r>
                        <a:rPr lang="en-US" altLang="en-IN" sz="1800" baseline="0" dirty="0" err="1">
                          <a:latin typeface="Times New Roman" panose="02020603050405020304" pitchFamily="18" charset="0"/>
                          <a:cs typeface="Times New Roman" panose="02020603050405020304" pitchFamily="18" charset="0"/>
                        </a:rPr>
                        <a:t>P. K. Nithya Shree</a:t>
                      </a:r>
                      <a:r>
                        <a:rPr lang="en-IN" sz="1800" baseline="0" dirty="0">
                          <a:latin typeface="Times New Roman" panose="02020603050405020304" pitchFamily="18" charset="0"/>
                          <a:cs typeface="Times New Roman" panose="02020603050405020304" pitchFamily="18" charset="0"/>
                        </a:rPr>
                        <a:t> (20BCS0</a:t>
                      </a:r>
                      <a:r>
                        <a:rPr lang="en-US" altLang="en-IN" sz="1800" baseline="0" dirty="0">
                          <a:latin typeface="Times New Roman" panose="02020603050405020304" pitchFamily="18" charset="0"/>
                          <a:cs typeface="Times New Roman" panose="02020603050405020304" pitchFamily="18" charset="0"/>
                        </a:rPr>
                        <a:t>92</a:t>
                      </a:r>
                      <a:r>
                        <a:rPr lang="en-IN" sz="1800" baseline="0" dirty="0">
                          <a:latin typeface="Times New Roman" panose="02020603050405020304" pitchFamily="18" charset="0"/>
                          <a:cs typeface="Times New Roman" panose="02020603050405020304" pitchFamily="18" charset="0"/>
                        </a:rPr>
                        <a:t>)</a:t>
                      </a:r>
                    </a:p>
                    <a:p>
                      <a:endParaRPr lang="en-IN" sz="1800" baseline="0" dirty="0">
                        <a:latin typeface="Times New Roman" panose="02020603050405020304" pitchFamily="18" charset="0"/>
                        <a:cs typeface="Times New Roman" panose="02020603050405020304" pitchFamily="18" charset="0"/>
                      </a:endParaRPr>
                    </a:p>
                    <a:p>
                      <a:endParaRPr lang="en-IN" sz="1800" baseline="0" dirty="0">
                        <a:latin typeface="Times New Roman" panose="02020603050405020304" pitchFamily="18" charset="0"/>
                        <a:cs typeface="Times New Roman" panose="02020603050405020304" pitchFamily="18" charset="0"/>
                      </a:endParaRPr>
                    </a:p>
                    <a:p>
                      <a:r>
                        <a:rPr lang="en-US" altLang="en-IN" sz="1800" baseline="0" dirty="0">
                          <a:latin typeface="Times New Roman" panose="02020603050405020304" pitchFamily="18" charset="0"/>
                          <a:cs typeface="Times New Roman" panose="02020603050405020304" pitchFamily="18" charset="0"/>
                        </a:rPr>
                        <a:t>A. Mohammed Rizwan</a:t>
                      </a:r>
                      <a:endParaRPr lang="en-IN" sz="1800" baseline="0" dirty="0">
                        <a:latin typeface="Times New Roman" panose="02020603050405020304" pitchFamily="18" charset="0"/>
                        <a:cs typeface="Times New Roman" panose="02020603050405020304" pitchFamily="18" charset="0"/>
                      </a:endParaRPr>
                    </a:p>
                    <a:p>
                      <a:r>
                        <a:rPr lang="en-IN" sz="1800" baseline="0" dirty="0">
                          <a:latin typeface="Times New Roman" panose="02020603050405020304" pitchFamily="18" charset="0"/>
                          <a:cs typeface="Times New Roman" panose="02020603050405020304" pitchFamily="18" charset="0"/>
                        </a:rPr>
                        <a:t>(21BCS30</a:t>
                      </a:r>
                      <a:r>
                        <a:rPr lang="en-US" altLang="en-IN" sz="1800" baseline="0" dirty="0">
                          <a:latin typeface="Times New Roman" panose="02020603050405020304" pitchFamily="18" charset="0"/>
                          <a:cs typeface="Times New Roman" panose="02020603050405020304" pitchFamily="18" charset="0"/>
                        </a:rPr>
                        <a:t>2</a:t>
                      </a:r>
                      <a:r>
                        <a:rPr lang="en-IN" sz="1800" baseline="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R programming environment</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Data analysing with R program</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Practical using Machine Learning</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Coursera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Coursera</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Coursera</a:t>
                      </a:r>
                    </a:p>
                  </a:txBody>
                  <a:tcPr/>
                </a:tc>
                <a:tc>
                  <a:txBody>
                    <a:bodyPr/>
                    <a:lstStyle/>
                    <a:p>
                      <a:r>
                        <a:rPr lang="en-IN" sz="1800" dirty="0">
                          <a:latin typeface="Times New Roman" panose="02020603050405020304" pitchFamily="18" charset="0"/>
                          <a:cs typeface="Times New Roman" panose="02020603050405020304" pitchFamily="18" charset="0"/>
                        </a:rPr>
                        <a:t>4 Weeks to 6 Weeks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4 Weeks to 8 Weeks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5 Weeks to 6 Weeks</a:t>
                      </a:r>
                    </a:p>
                  </a:txBody>
                  <a:tcPr/>
                </a:tc>
                <a:extLst>
                  <a:ext uri="{0D108BD9-81ED-4DB2-BD59-A6C34878D82A}">
                    <a16:rowId xmlns:a16="http://schemas.microsoft.com/office/drawing/2014/main" val="10001"/>
                  </a:ext>
                </a:extLst>
              </a:tr>
            </a:tbl>
          </a:graphicData>
        </a:graphic>
      </p:graphicFrame>
      <p:sp>
        <p:nvSpPr>
          <p:cNvPr id="3" name="Footer Placeholder 7">
            <a:extLst>
              <a:ext uri="{FF2B5EF4-FFF2-40B4-BE49-F238E27FC236}">
                <a16:creationId xmlns:a16="http://schemas.microsoft.com/office/drawing/2014/main" id="{112678AE-90F7-9DD0-3948-E7A102D24A73}"/>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a:solidFill>
                  <a:srgbClr val="FF0000"/>
                </a:solidFill>
              </a:rPr>
              <a:t>REFERENCES</a:t>
            </a:r>
          </a:p>
        </p:txBody>
      </p:sp>
      <p:sp>
        <p:nvSpPr>
          <p:cNvPr id="3" name="Content Placeholder 2"/>
          <p:cNvSpPr>
            <a:spLocks noGrp="1"/>
          </p:cNvSpPr>
          <p:nvPr>
            <p:ph sz="quarter" idx="1"/>
          </p:nvPr>
        </p:nvSpPr>
        <p:spPr>
          <a:xfrm>
            <a:off x="603885" y="1447800"/>
            <a:ext cx="8082915" cy="4572000"/>
          </a:xfrm>
        </p:spPr>
        <p:txBody>
          <a:bodyPr/>
          <a:lstStyle/>
          <a:p>
            <a:pPr marL="514350" indent="-514350">
              <a:buAutoNum type="arabicPeriod"/>
            </a:pPr>
            <a:r>
              <a:rPr lang="en-IN" altLang="en-US" sz="2300" dirty="0">
                <a:solidFill>
                  <a:srgbClr val="4B0FE1"/>
                </a:solidFill>
                <a:latin typeface="Times New Roman" panose="02020603050405020304" pitchFamily="18" charset="0"/>
                <a:cs typeface="Times New Roman" panose="02020603050405020304" pitchFamily="18" charset="0"/>
                <a:sym typeface="+mn-ea"/>
              </a:rPr>
              <a:t>Leonor Teixeira, Member Vasco Saavedra, Carlos Ferreira, Beatriz Sousa Santos Member, IEEE, </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"Improvement of Surveillance of </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Hemophilia</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Treatment through ICTs" ,2016</a:t>
            </a:r>
          </a:p>
          <a:p>
            <a:pPr marL="514350" indent="-514350">
              <a:buAutoNum type="arabicPeriod"/>
            </a:pPr>
            <a:r>
              <a:rPr lang="en-IN" altLang="en-US" sz="2300" dirty="0">
                <a:solidFill>
                  <a:srgbClr val="4B0FE1"/>
                </a:solidFill>
                <a:latin typeface="Times New Roman" panose="02020603050405020304" pitchFamily="18" charset="0"/>
                <a:cs typeface="Times New Roman" panose="02020603050405020304" pitchFamily="18" charset="0"/>
                <a:sym typeface="+mn-ea"/>
              </a:rPr>
              <a:t>Timothy C. Nichols and Elizabeth P. Merricks and Rebecca E. Geist  and Caterina M.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Gallippi</a:t>
            </a:r>
            <a:r>
              <a:rPr lang="en-IN" altLang="en-US" sz="2300" dirty="0">
                <a:solidFill>
                  <a:srgbClr val="4B0FE1"/>
                </a:solidFill>
                <a:latin typeface="Times New Roman" panose="02020603050405020304" pitchFamily="18" charset="0"/>
                <a:cs typeface="Times New Roman" panose="02020603050405020304" pitchFamily="18" charset="0"/>
                <a:sym typeface="+mn-ea"/>
              </a:rPr>
              <a:t>, IEEE,</a:t>
            </a:r>
            <a:r>
              <a:rPr lang="en-IN" altLang="en-US" sz="2300" dirty="0">
                <a:solidFill>
                  <a:srgbClr val="CC9900"/>
                </a:solidFill>
                <a:latin typeface="Times New Roman" panose="02020603050405020304" pitchFamily="18" charset="0"/>
                <a:cs typeface="Times New Roman" panose="02020603050405020304" pitchFamily="18" charset="0"/>
                <a:sym typeface="+mn-ea"/>
              </a:rPr>
              <a:t> </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“In vivo ARFI surveillance of subcutaneous </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hemorrhage</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(ASSH) for monitoring </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rcFVIII</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dose response in </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Hemophilia B</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dogs”, 2015 </a:t>
            </a:r>
          </a:p>
          <a:p>
            <a:pPr marL="514350" indent="-514350">
              <a:buAutoNum type="arabicPeriod"/>
            </a:pPr>
            <a:r>
              <a:rPr lang="en-US" altLang="en-IN" sz="2300" dirty="0">
                <a:solidFill>
                  <a:srgbClr val="2509F1"/>
                </a:solidFill>
                <a:latin typeface="Times New Roman" panose="02020603050405020304" pitchFamily="18" charset="0"/>
                <a:cs typeface="Times New Roman" panose="02020603050405020304" pitchFamily="18" charset="0"/>
              </a:rPr>
              <a:t>Leonor Teixeira, Vasco Saavedra, Carlos Ferreira, Beatriz Sousa Santos, IEEE </a:t>
            </a:r>
            <a:r>
              <a:rPr lang="en-US" altLang="en-IN" sz="2300" dirty="0">
                <a:latin typeface="Times New Roman" panose="02020603050405020304" pitchFamily="18" charset="0"/>
                <a:cs typeface="Times New Roman" panose="02020603050405020304" pitchFamily="18" charset="0"/>
              </a:rPr>
              <a:t>,</a:t>
            </a:r>
            <a:r>
              <a:rPr lang="en-US" altLang="en-IN" sz="2300" i="1" u="sng" dirty="0">
                <a:solidFill>
                  <a:srgbClr val="CC9900"/>
                </a:solidFill>
                <a:latin typeface="Times New Roman" panose="02020603050405020304" pitchFamily="18" charset="0"/>
                <a:cs typeface="Times New Roman" panose="02020603050405020304" pitchFamily="18" charset="0"/>
              </a:rPr>
              <a:t>"Improving the management of chronic diseases using web-based technologies: an application in hemophilia care", 2016</a:t>
            </a:r>
            <a:endParaRPr lang="x-none" altLang="en-IN" sz="2300" i="1" u="sng" dirty="0">
              <a:solidFill>
                <a:srgbClr val="CC99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24E1BA5-2B3A-4BA0-82C4-250B1E03B99C}" type="slidenum">
              <a:rPr lang="en-US"/>
              <a:t>26</a:t>
            </a:fld>
            <a:endParaRPr lang="en-US"/>
          </a:p>
        </p:txBody>
      </p:sp>
      <p:sp>
        <p:nvSpPr>
          <p:cNvPr id="6" name="Date Placeholder 5"/>
          <p:cNvSpPr>
            <a:spLocks noGrp="1"/>
          </p:cNvSpPr>
          <p:nvPr>
            <p:ph type="dt" sz="half" idx="10"/>
          </p:nvPr>
        </p:nvSpPr>
        <p:spPr/>
        <p:txBody>
          <a:bodyPr/>
          <a:lstStyle/>
          <a:p>
            <a:pPr>
              <a:defRPr/>
            </a:pPr>
            <a:r>
              <a:rPr lang="en-US" dirty="0"/>
              <a:t>2/8/2024</a:t>
            </a:r>
          </a:p>
        </p:txBody>
      </p:sp>
      <p:sp>
        <p:nvSpPr>
          <p:cNvPr id="7" name="Footer Placeholder 7">
            <a:extLst>
              <a:ext uri="{FF2B5EF4-FFF2-40B4-BE49-F238E27FC236}">
                <a16:creationId xmlns:a16="http://schemas.microsoft.com/office/drawing/2014/main" id="{EDFAC4E6-6D61-8668-ADD9-749767B6F670}"/>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dirty="0">
                <a:solidFill>
                  <a:srgbClr val="FF0000"/>
                </a:solidFill>
              </a:rPr>
              <a:t>REFERENCES</a:t>
            </a:r>
            <a:r>
              <a:rPr lang="en-US" altLang="en-IN" dirty="0">
                <a:solidFill>
                  <a:srgbClr val="FF0000"/>
                </a:solidFill>
              </a:rPr>
              <a:t>(contd.,)</a:t>
            </a:r>
            <a:endParaRPr lang="x-none" altLang="en-IN" dirty="0">
              <a:solidFill>
                <a:srgbClr val="FF0000"/>
              </a:solidFill>
            </a:endParaRPr>
          </a:p>
        </p:txBody>
      </p:sp>
      <p:sp>
        <p:nvSpPr>
          <p:cNvPr id="3" name="Content Placeholder 2"/>
          <p:cNvSpPr>
            <a:spLocks noGrp="1"/>
          </p:cNvSpPr>
          <p:nvPr>
            <p:ph sz="quarter" idx="1"/>
          </p:nvPr>
        </p:nvSpPr>
        <p:spPr>
          <a:xfrm>
            <a:off x="603250" y="1447800"/>
            <a:ext cx="8083550" cy="4572000"/>
          </a:xfrm>
        </p:spPr>
        <p:txBody>
          <a:bodyPr/>
          <a:lstStyle/>
          <a:p>
            <a:pPr marL="514350" indent="-514350">
              <a:buClr>
                <a:schemeClr val="accent1"/>
              </a:buClr>
              <a:buFont typeface="+mj-lt"/>
              <a:buAutoNum type="arabicPeriod" startAt="4"/>
            </a:pPr>
            <a:r>
              <a:rPr lang="en-IN" altLang="en-US" sz="2300" dirty="0">
                <a:solidFill>
                  <a:srgbClr val="4B0FE1"/>
                </a:solidFill>
                <a:latin typeface="Times New Roman" panose="02020603050405020304" pitchFamily="18" charset="0"/>
                <a:cs typeface="Times New Roman" panose="02020603050405020304" pitchFamily="18" charset="0"/>
                <a:sym typeface="+mn-ea"/>
              </a:rPr>
              <a:t>Roberta Mayumi Matsunaga, Regina Lucia de Oliveira Moraes, Marcos Augusto Francisco Borges, Marcia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Aparecica</a:t>
            </a:r>
            <a:r>
              <a:rPr lang="en-IN" altLang="en-US" sz="2300" dirty="0">
                <a:solidFill>
                  <a:srgbClr val="4B0FE1"/>
                </a:solidFill>
                <a:latin typeface="Times New Roman" panose="02020603050405020304" pitchFamily="18" charset="0"/>
                <a:cs typeface="Times New Roman" panose="02020603050405020304" pitchFamily="18" charset="0"/>
                <a:sym typeface="+mn-ea"/>
              </a:rPr>
              <a:t>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Piccolotto</a:t>
            </a:r>
            <a:r>
              <a:rPr lang="en-IN" altLang="en-US" sz="2300" dirty="0">
                <a:solidFill>
                  <a:srgbClr val="4B0FE1"/>
                </a:solidFill>
                <a:latin typeface="Times New Roman" panose="02020603050405020304" pitchFamily="18" charset="0"/>
                <a:cs typeface="Times New Roman" panose="02020603050405020304" pitchFamily="18" charset="0"/>
                <a:sym typeface="+mn-ea"/>
              </a:rPr>
              <a:t> Matta ,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Margareth</a:t>
            </a:r>
            <a:r>
              <a:rPr lang="en-IN" altLang="en-US" sz="2300" dirty="0">
                <a:solidFill>
                  <a:srgbClr val="4B0FE1"/>
                </a:solidFill>
                <a:latin typeface="Times New Roman" panose="02020603050405020304" pitchFamily="18" charset="0"/>
                <a:cs typeface="Times New Roman" panose="02020603050405020304" pitchFamily="18" charset="0"/>
                <a:sym typeface="+mn-ea"/>
              </a:rPr>
              <a:t> Castro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Ozelo</a:t>
            </a:r>
            <a:r>
              <a:rPr lang="en-IN" altLang="en-US" sz="2300" dirty="0">
                <a:solidFill>
                  <a:srgbClr val="4B0FE1"/>
                </a:solidFill>
                <a:latin typeface="Times New Roman" panose="02020603050405020304" pitchFamily="18" charset="0"/>
                <a:cs typeface="Times New Roman" panose="02020603050405020304" pitchFamily="18" charset="0"/>
                <a:sym typeface="+mn-ea"/>
              </a:rPr>
              <a:t>, IEEE ,</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"Development of a serious game for children with </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hemophilia</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2017 </a:t>
            </a:r>
          </a:p>
          <a:p>
            <a:pPr marL="514350" indent="-514350">
              <a:buFont typeface="+mj-lt"/>
              <a:buAutoNum type="arabicPeriod" startAt="4"/>
            </a:pPr>
            <a:r>
              <a:rPr lang="en-IN" altLang="en-US" sz="2300" dirty="0">
                <a:solidFill>
                  <a:srgbClr val="4B0FE1"/>
                </a:solidFill>
                <a:latin typeface="Times New Roman" panose="02020603050405020304" pitchFamily="18" charset="0"/>
                <a:cs typeface="Times New Roman" panose="02020603050405020304" pitchFamily="18" charset="0"/>
                <a:sym typeface="+mn-ea"/>
              </a:rPr>
              <a:t>Natalia Martins, Beatriz Sousa Santos, Carlos Ferreira, Leonor Teixeira, IEEE, </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Modeling</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a Web-based Information System for Managing Clinical Information in </a:t>
            </a:r>
            <a:r>
              <a:rPr lang="en-IN" altLang="en-US" sz="2300" i="1" u="sng" dirty="0" err="1">
                <a:solidFill>
                  <a:srgbClr val="CC9900"/>
                </a:solidFill>
                <a:latin typeface="Times New Roman" panose="02020603050405020304" pitchFamily="18" charset="0"/>
                <a:cs typeface="Times New Roman" panose="02020603050405020304" pitchFamily="18" charset="0"/>
                <a:sym typeface="+mn-ea"/>
              </a:rPr>
              <a:t>Hemophilia</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 Care",2016 </a:t>
            </a:r>
          </a:p>
          <a:p>
            <a:pPr marL="514350" indent="-514350">
              <a:buFont typeface="+mj-lt"/>
              <a:buAutoNum type="arabicPeriod" startAt="4"/>
            </a:pPr>
            <a:r>
              <a:rPr lang="en-IN" altLang="en-US" sz="2300" dirty="0">
                <a:solidFill>
                  <a:srgbClr val="4B0FE1"/>
                </a:solidFill>
                <a:latin typeface="Times New Roman" panose="02020603050405020304" pitchFamily="18" charset="0"/>
                <a:cs typeface="Times New Roman" panose="02020603050405020304" pitchFamily="18" charset="0"/>
                <a:sym typeface="+mn-ea"/>
              </a:rPr>
              <a:t>Alberto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Landi</a:t>
            </a:r>
            <a:r>
              <a:rPr lang="en-IN" altLang="en-US" sz="2300" dirty="0">
                <a:solidFill>
                  <a:srgbClr val="4B0FE1"/>
                </a:solidFill>
                <a:latin typeface="Times New Roman" panose="02020603050405020304" pitchFamily="18" charset="0"/>
                <a:cs typeface="Times New Roman" panose="02020603050405020304" pitchFamily="18" charset="0"/>
                <a:sym typeface="+mn-ea"/>
              </a:rPr>
              <a:t>, Monica Betta, Alessandro Stella, Tommaso Menara, Marco </a:t>
            </a:r>
            <a:r>
              <a:rPr lang="en-IN" altLang="en-US" sz="2300" dirty="0" err="1">
                <a:solidFill>
                  <a:srgbClr val="4B0FE1"/>
                </a:solidFill>
                <a:latin typeface="Times New Roman" panose="02020603050405020304" pitchFamily="18" charset="0"/>
                <a:cs typeface="Times New Roman" panose="02020603050405020304" pitchFamily="18" charset="0"/>
                <a:sym typeface="+mn-ea"/>
              </a:rPr>
              <a:t>Laurino</a:t>
            </a:r>
            <a:r>
              <a:rPr lang="en-IN" altLang="en-US" sz="2300" dirty="0">
                <a:solidFill>
                  <a:srgbClr val="4B0FE1"/>
                </a:solidFill>
                <a:latin typeface="Times New Roman" panose="02020603050405020304" pitchFamily="18" charset="0"/>
                <a:cs typeface="Times New Roman" panose="02020603050405020304" pitchFamily="18" charset="0"/>
                <a:sym typeface="+mn-ea"/>
              </a:rPr>
              <a:t> , IEEE, </a:t>
            </a:r>
            <a:r>
              <a:rPr lang="en-IN" altLang="en-US" sz="2300" i="1" u="sng" dirty="0">
                <a:solidFill>
                  <a:srgbClr val="CC9900"/>
                </a:solidFill>
                <a:latin typeface="Times New Roman" panose="02020603050405020304" pitchFamily="18" charset="0"/>
                <a:cs typeface="Times New Roman" panose="02020603050405020304" pitchFamily="18" charset="0"/>
                <a:sym typeface="+mn-ea"/>
              </a:rPr>
              <a:t>"Procoagulant control strategies for the human blood clotting process ", 2015 </a:t>
            </a:r>
          </a:p>
          <a:p>
            <a:pPr marL="514350" indent="-514350">
              <a:buFont typeface="+mj-lt"/>
              <a:buAutoNum type="arabicPeriod" startAt="4"/>
            </a:pPr>
            <a:endParaRPr lang="x-none" altLang="en-IN" sz="2300" dirty="0">
              <a:solidFill>
                <a:srgbClr val="FF33CC"/>
              </a:solidFill>
              <a:latin typeface="Times New Roman" panose="02020603050405020304" pitchFamily="18" charset="0"/>
              <a:cs typeface="Times New Roman" panose="02020603050405020304" pitchFamily="18" charset="0"/>
            </a:endParaRPr>
          </a:p>
          <a:p>
            <a:pPr marL="514350" indent="-514350">
              <a:buClr>
                <a:schemeClr val="accent1"/>
              </a:buClr>
              <a:buFont typeface="+mj-lt"/>
              <a:buAutoNum type="arabicPeriod" startAt="4"/>
            </a:pPr>
            <a:endParaRPr lang="en-IN" altLang="en-US" sz="2300" dirty="0">
              <a:solidFill>
                <a:srgbClr val="FF33CC"/>
              </a:solidFill>
              <a:latin typeface="Times New Roman" panose="02020603050405020304" pitchFamily="18" charset="0"/>
              <a:cs typeface="Times New Roman" panose="02020603050405020304" pitchFamily="18" charset="0"/>
            </a:endParaRPr>
          </a:p>
          <a:p>
            <a:pPr marL="0" indent="0">
              <a:buClr>
                <a:schemeClr val="accent1"/>
              </a:buClr>
              <a:buFont typeface="+mj-lt"/>
              <a:buNone/>
            </a:pPr>
            <a:r>
              <a:rPr lang="en-IN" altLang="en-US" sz="2300" i="1" dirty="0">
                <a:latin typeface="Times New Roman" panose="02020603050405020304" pitchFamily="18" charset="0"/>
                <a:cs typeface="Times New Roman" panose="02020603050405020304" pitchFamily="18" charset="0"/>
                <a:sym typeface="+mn-ea"/>
              </a:rPr>
              <a:t> </a:t>
            </a:r>
            <a:endParaRPr lang="en-IN" altLang="en-US" sz="2300" dirty="0">
              <a:solidFill>
                <a:srgbClr val="FF33CC"/>
              </a:solidFill>
              <a:latin typeface="Times New Roman" panose="02020603050405020304" pitchFamily="18" charset="0"/>
              <a:cs typeface="Times New Roman" panose="02020603050405020304" pitchFamily="18" charset="0"/>
            </a:endParaRPr>
          </a:p>
          <a:p>
            <a:pPr marL="514350" indent="-514350">
              <a:buClr>
                <a:schemeClr val="accent1"/>
              </a:buClr>
              <a:buFont typeface="+mj-lt"/>
              <a:buAutoNum type="arabicPeriod" startAt="3"/>
            </a:pPr>
            <a:endParaRPr lang="en-IN" altLang="en-US" sz="2300" i="1" dirty="0">
              <a:latin typeface="Times New Roman" panose="02020603050405020304" pitchFamily="18" charset="0"/>
              <a:cs typeface="Times New Roman" panose="02020603050405020304" pitchFamily="18" charset="0"/>
              <a:sym typeface="+mn-ea"/>
            </a:endParaRPr>
          </a:p>
          <a:p>
            <a:pPr marL="514350" indent="-514350">
              <a:buClr>
                <a:schemeClr val="accent1"/>
              </a:buClr>
              <a:buFont typeface="+mj-lt"/>
              <a:buAutoNum type="arabicPeriod" startAt="3"/>
            </a:pPr>
            <a:endParaRPr lang="en-IN" altLang="en-US" sz="2300" dirty="0">
              <a:solidFill>
                <a:srgbClr val="FF33CC"/>
              </a:solidFill>
              <a:latin typeface="Times New Roman" panose="02020603050405020304" pitchFamily="18" charset="0"/>
              <a:cs typeface="Times New Roman" panose="02020603050405020304" pitchFamily="18" charset="0"/>
            </a:endParaRPr>
          </a:p>
          <a:p>
            <a:pPr marL="514350" indent="-514350">
              <a:buClr>
                <a:schemeClr val="accent1"/>
              </a:buClr>
              <a:buFont typeface="+mj-lt"/>
              <a:buAutoNum type="arabicPeriod" startAt="3"/>
            </a:pPr>
            <a:endParaRPr lang="x-none" altLang="en-IN" sz="23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24E1BA5-2B3A-4BA0-82C4-250B1E03B99C}" type="slidenum">
              <a:rPr lang="en-US"/>
              <a:t>27</a:t>
            </a:fld>
            <a:endParaRPr lang="en-US"/>
          </a:p>
        </p:txBody>
      </p:sp>
      <p:sp>
        <p:nvSpPr>
          <p:cNvPr id="6" name="Date Placeholder 5"/>
          <p:cNvSpPr>
            <a:spLocks noGrp="1"/>
          </p:cNvSpPr>
          <p:nvPr>
            <p:ph type="dt" sz="half" idx="10"/>
          </p:nvPr>
        </p:nvSpPr>
        <p:spPr/>
        <p:txBody>
          <a:bodyPr/>
          <a:lstStyle/>
          <a:p>
            <a:pPr>
              <a:defRPr/>
            </a:pPr>
            <a:r>
              <a:rPr lang="en-US" dirty="0"/>
              <a:t>2/8/2024</a:t>
            </a:r>
          </a:p>
        </p:txBody>
      </p:sp>
      <p:sp>
        <p:nvSpPr>
          <p:cNvPr id="7" name="Footer Placeholder 7">
            <a:extLst>
              <a:ext uri="{FF2B5EF4-FFF2-40B4-BE49-F238E27FC236}">
                <a16:creationId xmlns:a16="http://schemas.microsoft.com/office/drawing/2014/main" id="{027D1D01-D10D-2D5F-E72F-2CCC7A57CEAC}"/>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23570" y="1045210"/>
            <a:ext cx="8045450" cy="4572000"/>
          </a:xfrm>
        </p:spPr>
        <p:txBody>
          <a:bodyPr/>
          <a:lstStyle/>
          <a:p>
            <a:pPr marL="514350" indent="-514350">
              <a:buClr>
                <a:schemeClr val="accent1"/>
              </a:buClr>
              <a:buFont typeface="+mj-lt"/>
              <a:buAutoNum type="arabicPeriod" startAt="6"/>
            </a:pPr>
            <a:endParaRPr lang="en-IN" altLang="en-US" sz="2300" i="1" dirty="0">
              <a:latin typeface="Times New Roman" panose="02020603050405020304" pitchFamily="18" charset="0"/>
              <a:cs typeface="Times New Roman" panose="02020603050405020304" pitchFamily="18" charset="0"/>
              <a:sym typeface="+mn-ea"/>
            </a:endParaRPr>
          </a:p>
          <a:p>
            <a:pPr marL="457200" indent="-457200">
              <a:buClr>
                <a:schemeClr val="accent1"/>
              </a:buClr>
              <a:buFont typeface="+mj-lt"/>
              <a:buAutoNum type="arabicPeriod" startAt="7"/>
            </a:pPr>
            <a:r>
              <a:rPr lang="en-IN" sz="2300" dirty="0">
                <a:solidFill>
                  <a:srgbClr val="4B0FE1"/>
                </a:solidFill>
                <a:latin typeface="Times New Roman" panose="02020603050405020304" pitchFamily="18" charset="0"/>
                <a:cs typeface="Times New Roman" panose="02020603050405020304" pitchFamily="18" charset="0"/>
                <a:sym typeface="+mn-ea"/>
              </a:rPr>
              <a:t>Joao Pedro </a:t>
            </a:r>
            <a:r>
              <a:rPr lang="en-IN" sz="2300" dirty="0" err="1">
                <a:solidFill>
                  <a:srgbClr val="4B0FE1"/>
                </a:solidFill>
                <a:latin typeface="Times New Roman" panose="02020603050405020304" pitchFamily="18" charset="0"/>
                <a:cs typeface="Times New Roman" panose="02020603050405020304" pitchFamily="18" charset="0"/>
                <a:sym typeface="+mn-ea"/>
              </a:rPr>
              <a:t>Simoes</a:t>
            </a:r>
            <a:r>
              <a:rPr lang="en-IN" sz="2300" dirty="0">
                <a:solidFill>
                  <a:srgbClr val="4B0FE1"/>
                </a:solidFill>
                <a:latin typeface="Times New Roman" panose="02020603050405020304" pitchFamily="18" charset="0"/>
                <a:cs typeface="Times New Roman" panose="02020603050405020304" pitchFamily="18" charset="0"/>
                <a:sym typeface="+mn-ea"/>
              </a:rPr>
              <a:t>, Vasco Saavedra, Beatriz Sousa Santos, Carlos Ferreira, Leonor Teixeira, IEEE , </a:t>
            </a:r>
            <a:r>
              <a:rPr lang="en-IN" sz="2300" i="1" u="sng" dirty="0">
                <a:solidFill>
                  <a:srgbClr val="CC9900"/>
                </a:solidFill>
                <a:latin typeface="Times New Roman" panose="02020603050405020304" pitchFamily="18" charset="0"/>
                <a:cs typeface="Times New Roman" panose="02020603050405020304" pitchFamily="18" charset="0"/>
                <a:sym typeface="+mn-ea"/>
              </a:rPr>
              <a:t>"National Patient Registry with </a:t>
            </a:r>
            <a:r>
              <a:rPr lang="en-IN" sz="2300" i="1" u="sng" dirty="0" err="1">
                <a:solidFill>
                  <a:srgbClr val="CC9900"/>
                </a:solidFill>
                <a:latin typeface="Times New Roman" panose="02020603050405020304" pitchFamily="18" charset="0"/>
                <a:cs typeface="Times New Roman" panose="02020603050405020304" pitchFamily="18" charset="0"/>
                <a:sym typeface="+mn-ea"/>
              </a:rPr>
              <a:t>Hemophilia B</a:t>
            </a:r>
            <a:r>
              <a:rPr lang="en-IN" sz="2300" i="1" u="sng" dirty="0">
                <a:solidFill>
                  <a:srgbClr val="CC9900"/>
                </a:solidFill>
                <a:latin typeface="Times New Roman" panose="02020603050405020304" pitchFamily="18" charset="0"/>
                <a:cs typeface="Times New Roman" panose="02020603050405020304" pitchFamily="18" charset="0"/>
                <a:sym typeface="+mn-ea"/>
              </a:rPr>
              <a:t>nd other Congenital Coagulopathies: The Portuguese system" , 2015 </a:t>
            </a:r>
          </a:p>
          <a:p>
            <a:pPr marL="457200" indent="-457200">
              <a:buClr>
                <a:schemeClr val="accent1"/>
              </a:buClr>
              <a:buFont typeface="+mj-lt"/>
              <a:buAutoNum type="arabicPeriod" startAt="8"/>
            </a:pPr>
            <a:r>
              <a:rPr lang="en-IN" sz="2300" dirty="0" err="1">
                <a:solidFill>
                  <a:srgbClr val="4B0FE1"/>
                </a:solidFill>
                <a:latin typeface="Times New Roman" panose="02020603050405020304" pitchFamily="18" charset="0"/>
                <a:cs typeface="Times New Roman" panose="02020603050405020304" pitchFamily="18" charset="0"/>
                <a:sym typeface="+mn-ea"/>
              </a:rPr>
              <a:t>Tatiane</a:t>
            </a:r>
            <a:r>
              <a:rPr lang="en-IN" sz="2300" dirty="0">
                <a:solidFill>
                  <a:srgbClr val="4B0FE1"/>
                </a:solidFill>
                <a:latin typeface="Times New Roman" panose="02020603050405020304" pitchFamily="18" charset="0"/>
                <a:cs typeface="Times New Roman" panose="02020603050405020304" pitchFamily="18" charset="0"/>
                <a:sym typeface="+mn-ea"/>
              </a:rPr>
              <a:t> N. Rios, Ricardo A. Rios, Tiago J. S. Lopes, Marcos V. Ferreira, IEEE, </a:t>
            </a:r>
            <a:r>
              <a:rPr lang="en-IN" sz="2300" i="1" u="sng" dirty="0">
                <a:solidFill>
                  <a:srgbClr val="CC9900"/>
                </a:solidFill>
                <a:latin typeface="Times New Roman" panose="02020603050405020304" pitchFamily="18" charset="0"/>
                <a:cs typeface="Times New Roman" panose="02020603050405020304" pitchFamily="18" charset="0"/>
                <a:sym typeface="+mn-ea"/>
              </a:rPr>
              <a:t>"</a:t>
            </a:r>
            <a:r>
              <a:rPr lang="en-IN" sz="2300" i="1" u="sng" dirty="0" err="1">
                <a:solidFill>
                  <a:srgbClr val="CC9900"/>
                </a:solidFill>
                <a:latin typeface="Times New Roman" panose="02020603050405020304" pitchFamily="18" charset="0"/>
                <a:cs typeface="Times New Roman" panose="02020603050405020304" pitchFamily="18" charset="0"/>
                <a:sym typeface="+mn-ea"/>
              </a:rPr>
              <a:t>Modeling</a:t>
            </a:r>
            <a:r>
              <a:rPr lang="en-IN" sz="2300" i="1" u="sng" dirty="0">
                <a:solidFill>
                  <a:srgbClr val="CC9900"/>
                </a:solidFill>
                <a:latin typeface="Times New Roman" panose="02020603050405020304" pitchFamily="18" charset="0"/>
                <a:cs typeface="Times New Roman" panose="02020603050405020304" pitchFamily="18" charset="0"/>
                <a:sym typeface="+mn-ea"/>
              </a:rPr>
              <a:t> Protein Activities and Mutations with Graph Neural Networks: Insights into </a:t>
            </a:r>
            <a:r>
              <a:rPr lang="en-IN" sz="2300" i="1" u="sng" dirty="0" err="1">
                <a:solidFill>
                  <a:srgbClr val="CC9900"/>
                </a:solidFill>
                <a:latin typeface="Times New Roman" panose="02020603050405020304" pitchFamily="18" charset="0"/>
                <a:cs typeface="Times New Roman" panose="02020603050405020304" pitchFamily="18" charset="0"/>
                <a:sym typeface="+mn-ea"/>
              </a:rPr>
              <a:t>Hemophilia</a:t>
            </a:r>
            <a:r>
              <a:rPr lang="en-IN" sz="2300" i="1" u="sng" dirty="0">
                <a:solidFill>
                  <a:srgbClr val="CC9900"/>
                </a:solidFill>
                <a:latin typeface="Times New Roman" panose="02020603050405020304" pitchFamily="18" charset="0"/>
                <a:cs typeface="Times New Roman" panose="02020603050405020304" pitchFamily="18" charset="0"/>
                <a:sym typeface="+mn-ea"/>
              </a:rPr>
              <a:t>", 2023 </a:t>
            </a:r>
          </a:p>
          <a:p>
            <a:pPr marL="457200" indent="-457200">
              <a:buClr>
                <a:schemeClr val="accent1"/>
              </a:buClr>
              <a:buFont typeface="+mj-lt"/>
              <a:buAutoNum type="arabicPeriod" startAt="9"/>
            </a:pPr>
            <a:r>
              <a:rPr lang="en-US" altLang="en-US" sz="2300" dirty="0">
                <a:solidFill>
                  <a:srgbClr val="2509F1"/>
                </a:solidFill>
                <a:latin typeface="Times New Roman" panose="02020603050405020304" pitchFamily="18" charset="0"/>
                <a:cs typeface="Times New Roman" panose="02020603050405020304" pitchFamily="18" charset="0"/>
              </a:rPr>
              <a:t>Nagendra Pratap Singh, Marcos V. Ferreira, Prem Kumari Verma, IEEE, </a:t>
            </a:r>
            <a:r>
              <a:rPr lang="en-US" altLang="en-US" sz="2300" i="1" u="sng" dirty="0">
                <a:solidFill>
                  <a:srgbClr val="CC9900"/>
                </a:solidFill>
                <a:latin typeface="Times New Roman" panose="02020603050405020304" pitchFamily="18" charset="0"/>
                <a:cs typeface="Times New Roman" panose="02020603050405020304" pitchFamily="18" charset="0"/>
              </a:rPr>
              <a:t>"A Comparatively Study of Machine Learning Approaches to Predict Service of Disease </a:t>
            </a:r>
            <a:r>
              <a:rPr lang="en-US" altLang="en-US" sz="2300" i="1" u="sng" dirty="0" err="1">
                <a:solidFill>
                  <a:srgbClr val="CC9900"/>
                </a:solidFill>
                <a:latin typeface="Times New Roman" panose="02020603050405020304" pitchFamily="18" charset="0"/>
                <a:cs typeface="Times New Roman" panose="02020603050405020304" pitchFamily="18" charset="0"/>
              </a:rPr>
              <a:t>Haemophilia</a:t>
            </a:r>
            <a:r>
              <a:rPr lang="en-US" altLang="en-US" sz="2300" i="1" u="sng" dirty="0">
                <a:solidFill>
                  <a:srgbClr val="CC9900"/>
                </a:solidFill>
                <a:latin typeface="Times New Roman" panose="02020603050405020304" pitchFamily="18" charset="0"/>
                <a:cs typeface="Times New Roman" panose="02020603050405020304" pitchFamily="18" charset="0"/>
              </a:rPr>
              <a:t> A " , 2021</a:t>
            </a:r>
            <a:endParaRPr lang="en-IN" altLang="en-US" sz="2300" i="1" u="sng" dirty="0">
              <a:solidFill>
                <a:srgbClr val="CC9900"/>
              </a:solidFill>
              <a:latin typeface="Times New Roman" panose="02020603050405020304" pitchFamily="18" charset="0"/>
              <a:cs typeface="Times New Roman" panose="02020603050405020304" pitchFamily="18" charset="0"/>
            </a:endParaRPr>
          </a:p>
          <a:p>
            <a:pPr marL="514350" indent="-514350">
              <a:buClr>
                <a:schemeClr val="accent1"/>
              </a:buClr>
              <a:buFont typeface="+mj-lt"/>
              <a:buAutoNum type="arabicPeriod" startAt="6"/>
            </a:pPr>
            <a:endParaRPr lang="en-IN" altLang="en-US" sz="2300" dirty="0">
              <a:solidFill>
                <a:srgbClr val="FF33CC"/>
              </a:solidFill>
              <a:latin typeface="Times New Roman" panose="02020603050405020304" pitchFamily="18" charset="0"/>
              <a:cs typeface="Times New Roman" panose="02020603050405020304" pitchFamily="18" charset="0"/>
            </a:endParaRPr>
          </a:p>
          <a:p>
            <a:pPr marL="514350" indent="-514350">
              <a:buClr>
                <a:schemeClr val="accent1"/>
              </a:buClr>
              <a:buFont typeface="+mj-lt"/>
              <a:buAutoNum type="arabicPeriod" startAt="6"/>
            </a:pPr>
            <a:endParaRPr lang="en-IN" altLang="en-US" sz="2300" i="1" dirty="0">
              <a:latin typeface="Times New Roman" panose="02020603050405020304" pitchFamily="18" charset="0"/>
              <a:cs typeface="Times New Roman" panose="02020603050405020304" pitchFamily="18" charset="0"/>
              <a:sym typeface="+mn-ea"/>
            </a:endParaRPr>
          </a:p>
          <a:p>
            <a:pPr marL="514350" indent="-514350">
              <a:buClr>
                <a:schemeClr val="accent1"/>
              </a:buClr>
              <a:buFont typeface="+mj-lt"/>
              <a:buAutoNum type="arabicPeriod" startAt="6"/>
            </a:pPr>
            <a:endParaRPr lang="en-IN" altLang="en-US" sz="2300" dirty="0">
              <a:solidFill>
                <a:srgbClr val="FF33CC"/>
              </a:solidFill>
              <a:latin typeface="Times New Roman" panose="02020603050405020304" pitchFamily="18" charset="0"/>
              <a:cs typeface="Times New Roman" panose="02020603050405020304" pitchFamily="18" charset="0"/>
            </a:endParaRPr>
          </a:p>
          <a:p>
            <a:pPr marL="514350" indent="-514350">
              <a:buClr>
                <a:schemeClr val="accent1"/>
              </a:buClr>
              <a:buFont typeface="+mj-lt"/>
              <a:buAutoNum type="arabicPeriod" startAt="6"/>
            </a:pPr>
            <a:endParaRPr lang="x-none" altLang="en-IN" sz="23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defRPr/>
            </a:pPr>
            <a:fld id="{E24E1BA5-2B3A-4BA0-82C4-250B1E03B99C}" type="slidenum">
              <a:rPr lang="en-US"/>
              <a:t>28</a:t>
            </a:fld>
            <a:endParaRPr lang="en-US"/>
          </a:p>
        </p:txBody>
      </p:sp>
      <p:sp>
        <p:nvSpPr>
          <p:cNvPr id="6" name="Date Placeholder 5"/>
          <p:cNvSpPr>
            <a:spLocks noGrp="1"/>
          </p:cNvSpPr>
          <p:nvPr>
            <p:ph type="dt" sz="half" idx="10"/>
          </p:nvPr>
        </p:nvSpPr>
        <p:spPr/>
        <p:txBody>
          <a:bodyPr/>
          <a:lstStyle/>
          <a:p>
            <a:pPr>
              <a:defRPr/>
            </a:pPr>
            <a:r>
              <a:rPr lang="en-US" dirty="0"/>
              <a:t>2/8/2024</a:t>
            </a:r>
          </a:p>
        </p:txBody>
      </p:sp>
      <p:sp>
        <p:nvSpPr>
          <p:cNvPr id="8" name="Title 7"/>
          <p:cNvSpPr>
            <a:spLocks noGrp="1"/>
          </p:cNvSpPr>
          <p:nvPr>
            <p:ph type="title"/>
          </p:nvPr>
        </p:nvSpPr>
        <p:spPr/>
        <p:txBody>
          <a:bodyPr/>
          <a:lstStyle/>
          <a:p>
            <a:r>
              <a:rPr lang="x-none" altLang="en-IN" dirty="0">
                <a:solidFill>
                  <a:srgbClr val="FF0000"/>
                </a:solidFill>
              </a:rPr>
              <a:t>REFERENCES</a:t>
            </a:r>
            <a:r>
              <a:rPr lang="en-US" altLang="en-IN" dirty="0">
                <a:solidFill>
                  <a:srgbClr val="FF0000"/>
                </a:solidFill>
              </a:rPr>
              <a:t>(contd.,)</a:t>
            </a:r>
            <a:endParaRPr lang="x-none" altLang="en-IN" dirty="0">
              <a:solidFill>
                <a:srgbClr val="FF0000"/>
              </a:solidFill>
            </a:endParaRPr>
          </a:p>
        </p:txBody>
      </p:sp>
      <p:sp>
        <p:nvSpPr>
          <p:cNvPr id="2" name="Footer Placeholder 7">
            <a:extLst>
              <a:ext uri="{FF2B5EF4-FFF2-40B4-BE49-F238E27FC236}">
                <a16:creationId xmlns:a16="http://schemas.microsoft.com/office/drawing/2014/main" id="{930878A6-2D76-638B-313F-598C51622943}"/>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ltLang="en-IN" dirty="0">
                <a:solidFill>
                  <a:srgbClr val="FF0000"/>
                </a:solidFill>
              </a:rPr>
              <a:t>REFERENCES</a:t>
            </a:r>
            <a:r>
              <a:rPr lang="en-US" altLang="en-IN" dirty="0">
                <a:solidFill>
                  <a:srgbClr val="FF0000"/>
                </a:solidFill>
              </a:rPr>
              <a:t>(contd.,)</a:t>
            </a:r>
            <a:endParaRPr lang="x-none" altLang="en-IN" dirty="0">
              <a:solidFill>
                <a:srgbClr val="FF0000"/>
              </a:solidFill>
            </a:endParaRPr>
          </a:p>
        </p:txBody>
      </p:sp>
      <p:sp>
        <p:nvSpPr>
          <p:cNvPr id="3" name="Content Placeholder 2"/>
          <p:cNvSpPr>
            <a:spLocks noGrp="1"/>
          </p:cNvSpPr>
          <p:nvPr>
            <p:ph sz="quarter" idx="1"/>
          </p:nvPr>
        </p:nvSpPr>
        <p:spPr>
          <a:xfrm>
            <a:off x="603250" y="1447800"/>
            <a:ext cx="8083550" cy="4572000"/>
          </a:xfrm>
        </p:spPr>
        <p:txBody>
          <a:bodyPr/>
          <a:lstStyle/>
          <a:p>
            <a:pPr marL="514350" indent="-514350">
              <a:buClr>
                <a:schemeClr val="accent1"/>
              </a:buClr>
              <a:buFont typeface="+mj-lt"/>
              <a:buAutoNum type="arabicPeriod" startAt="11"/>
            </a:pPr>
            <a:r>
              <a:rPr lang="en-US" sz="2400" dirty="0">
                <a:solidFill>
                  <a:srgbClr val="4B0FE1"/>
                </a:solidFill>
                <a:latin typeface="Times New Roman" panose="02020603050405020304" pitchFamily="18" charset="0"/>
                <a:cs typeface="Times New Roman" panose="02020603050405020304" pitchFamily="18" charset="0"/>
                <a:sym typeface="+mn-ea"/>
              </a:rPr>
              <a:t>Smith, J., &amp; Johnson, </a:t>
            </a:r>
            <a:r>
              <a:rPr lang="en-US" sz="2400" dirty="0" err="1">
                <a:solidFill>
                  <a:srgbClr val="4B0FE1"/>
                </a:solidFill>
                <a:latin typeface="Times New Roman" panose="02020603050405020304" pitchFamily="18" charset="0"/>
                <a:cs typeface="Times New Roman" panose="02020603050405020304" pitchFamily="18" charset="0"/>
                <a:sym typeface="+mn-ea"/>
              </a:rPr>
              <a:t>A,</a:t>
            </a:r>
            <a:r>
              <a:rPr lang="en-US" sz="2400" i="1" u="sng" dirty="0" err="1">
                <a:solidFill>
                  <a:srgbClr val="CC9900"/>
                </a:solidFill>
                <a:latin typeface="Times New Roman" panose="02020603050405020304" pitchFamily="18" charset="0"/>
                <a:cs typeface="Times New Roman" panose="02020603050405020304" pitchFamily="18" charset="0"/>
                <a:sym typeface="+mn-ea"/>
              </a:rPr>
              <a:t>"Machine</a:t>
            </a:r>
            <a:r>
              <a:rPr lang="en-US" sz="2400" i="1" u="sng" dirty="0">
                <a:solidFill>
                  <a:srgbClr val="CC9900"/>
                </a:solidFill>
                <a:latin typeface="Times New Roman" panose="02020603050405020304" pitchFamily="18" charset="0"/>
                <a:cs typeface="Times New Roman" panose="02020603050405020304" pitchFamily="18" charset="0"/>
                <a:sym typeface="+mn-ea"/>
              </a:rPr>
              <a:t> Learning Approaches for Predicting Hemophilia B </a:t>
            </a:r>
            <a:r>
              <a:rPr lang="en-US" sz="2400" i="1" u="sng" dirty="0" err="1">
                <a:solidFill>
                  <a:srgbClr val="CC9900"/>
                </a:solidFill>
                <a:latin typeface="Times New Roman" panose="02020603050405020304" pitchFamily="18" charset="0"/>
                <a:cs typeface="Times New Roman" panose="02020603050405020304" pitchFamily="18" charset="0"/>
                <a:sym typeface="+mn-ea"/>
              </a:rPr>
              <a:t>Severity",IEEE</a:t>
            </a:r>
            <a:r>
              <a:rPr lang="en-US" sz="2400" i="1" u="sng" dirty="0">
                <a:solidFill>
                  <a:srgbClr val="CC9900"/>
                </a:solidFill>
                <a:latin typeface="Times New Roman" panose="02020603050405020304" pitchFamily="18" charset="0"/>
                <a:cs typeface="Times New Roman" panose="02020603050405020304" pitchFamily="18" charset="0"/>
                <a:sym typeface="+mn-ea"/>
              </a:rPr>
              <a:t>, 2021</a:t>
            </a:r>
          </a:p>
          <a:p>
            <a:pPr marL="514350" indent="-514350">
              <a:buClr>
                <a:schemeClr val="accent1"/>
              </a:buClr>
              <a:buFont typeface="+mj-lt"/>
              <a:buAutoNum type="arabicPeriod" startAt="11"/>
            </a:pPr>
            <a:r>
              <a:rPr lang="en-US" sz="2400" i="1" u="sng" dirty="0">
                <a:solidFill>
                  <a:srgbClr val="2509F1"/>
                </a:solidFill>
                <a:latin typeface="Times New Roman" panose="02020603050405020304" pitchFamily="18" charset="0"/>
                <a:cs typeface="Times New Roman" panose="02020603050405020304" pitchFamily="18" charset="0"/>
                <a:sym typeface="+mn-ea"/>
              </a:rPr>
              <a:t>Brown, R., &amp; Martinez, C, </a:t>
            </a:r>
            <a:r>
              <a:rPr lang="en-US" sz="2400" i="1" u="sng" dirty="0">
                <a:solidFill>
                  <a:srgbClr val="CC9900"/>
                </a:solidFill>
                <a:latin typeface="Times New Roman" panose="02020603050405020304" pitchFamily="18" charset="0"/>
                <a:cs typeface="Times New Roman" panose="02020603050405020304" pitchFamily="18" charset="0"/>
                <a:sym typeface="+mn-ea"/>
              </a:rPr>
              <a:t>"Predicting Hemophilia B Severity Using Clinical Data", IEEE , 2022</a:t>
            </a:r>
          </a:p>
          <a:p>
            <a:pPr marL="514350" indent="-514350">
              <a:buClr>
                <a:schemeClr val="accent1"/>
              </a:buClr>
              <a:buFont typeface="+mj-lt"/>
              <a:buAutoNum type="arabicPeriod" startAt="11"/>
            </a:pPr>
            <a:r>
              <a:rPr lang="en-US" sz="2400" i="1" u="sng" dirty="0">
                <a:solidFill>
                  <a:srgbClr val="360DE3"/>
                </a:solidFill>
                <a:latin typeface="Times New Roman" panose="02020603050405020304" pitchFamily="18" charset="0"/>
                <a:cs typeface="Times New Roman" panose="02020603050405020304" pitchFamily="18" charset="0"/>
                <a:sym typeface="+mn-ea"/>
              </a:rPr>
              <a:t>L. Senbagamalar1, S. Logeswari2; International Journal of Computational Intelligence </a:t>
            </a:r>
            <a:r>
              <a:rPr lang="en-US" sz="2400" i="1" u="sng" dirty="0" err="1">
                <a:solidFill>
                  <a:srgbClr val="360DE3"/>
                </a:solidFill>
                <a:latin typeface="Times New Roman" panose="02020603050405020304" pitchFamily="18" charset="0"/>
                <a:cs typeface="Times New Roman" panose="02020603050405020304" pitchFamily="18" charset="0"/>
                <a:sym typeface="+mn-ea"/>
              </a:rPr>
              <a:t>Systems</a:t>
            </a:r>
            <a:r>
              <a:rPr lang="en-US" sz="2400" i="1" u="sng" dirty="0" err="1">
                <a:solidFill>
                  <a:srgbClr val="CC9900"/>
                </a:solidFill>
                <a:latin typeface="Times New Roman" panose="02020603050405020304" pitchFamily="18" charset="0"/>
                <a:cs typeface="Times New Roman" panose="02020603050405020304" pitchFamily="18" charset="0"/>
                <a:sym typeface="+mn-ea"/>
              </a:rPr>
              <a:t>“Genetic</a:t>
            </a:r>
            <a:r>
              <a:rPr lang="en-US" sz="2400" i="1" u="sng" dirty="0">
                <a:solidFill>
                  <a:srgbClr val="CC9900"/>
                </a:solidFill>
                <a:latin typeface="Times New Roman" panose="02020603050405020304" pitchFamily="18" charset="0"/>
                <a:cs typeface="Times New Roman" panose="02020603050405020304" pitchFamily="18" charset="0"/>
                <a:sym typeface="+mn-ea"/>
              </a:rPr>
              <a:t> Clustering Algorithm‑Based Feature Selection and Divergent Random Forest for Multiclass Cancer </a:t>
            </a:r>
            <a:r>
              <a:rPr lang="en-US" sz="2400" i="1" u="sng" dirty="0" err="1">
                <a:solidFill>
                  <a:srgbClr val="CC9900"/>
                </a:solidFill>
                <a:latin typeface="Times New Roman" panose="02020603050405020304" pitchFamily="18" charset="0"/>
                <a:cs typeface="Times New Roman" panose="02020603050405020304" pitchFamily="18" charset="0"/>
                <a:sym typeface="+mn-ea"/>
              </a:rPr>
              <a:t>Classifcation</a:t>
            </a:r>
            <a:r>
              <a:rPr lang="en-US" sz="2400" i="1" u="sng" dirty="0">
                <a:solidFill>
                  <a:srgbClr val="CC9900"/>
                </a:solidFill>
                <a:latin typeface="Times New Roman" panose="02020603050405020304" pitchFamily="18" charset="0"/>
                <a:cs typeface="Times New Roman" panose="02020603050405020304" pitchFamily="18" charset="0"/>
                <a:sym typeface="+mn-ea"/>
              </a:rPr>
              <a:t> Using Gene Expression Data”</a:t>
            </a:r>
          </a:p>
          <a:p>
            <a:pPr marL="514350" indent="-514350">
              <a:buClr>
                <a:schemeClr val="accent1"/>
              </a:buClr>
              <a:buFont typeface="+mj-lt"/>
              <a:buAutoNum type="arabicPeriod" startAt="11"/>
            </a:pPr>
            <a:r>
              <a:rPr lang="en-US" sz="2400" i="1" u="sng" dirty="0">
                <a:solidFill>
                  <a:srgbClr val="360DE3"/>
                </a:solidFill>
                <a:latin typeface="Times New Roman" panose="02020603050405020304" pitchFamily="18" charset="0"/>
                <a:cs typeface="Times New Roman" panose="02020603050405020304" pitchFamily="18" charset="0"/>
                <a:sym typeface="+mn-ea"/>
              </a:rPr>
              <a:t> Tal Schiller, Anton A </a:t>
            </a:r>
            <a:r>
              <a:rPr lang="en-US" sz="2400" i="1" u="sng" dirty="0" err="1">
                <a:solidFill>
                  <a:srgbClr val="360DE3"/>
                </a:solidFill>
                <a:latin typeface="Times New Roman" panose="02020603050405020304" pitchFamily="18" charset="0"/>
                <a:cs typeface="Times New Roman" panose="02020603050405020304" pitchFamily="18" charset="0"/>
                <a:sym typeface="+mn-ea"/>
              </a:rPr>
              <a:t>Komar</a:t>
            </a:r>
            <a:r>
              <a:rPr lang="en-US" sz="2400" i="1" u="sng" dirty="0">
                <a:solidFill>
                  <a:srgbClr val="360DE3"/>
                </a:solidFill>
                <a:latin typeface="Times New Roman" panose="02020603050405020304" pitchFamily="18" charset="0"/>
                <a:cs typeface="Times New Roman" panose="02020603050405020304" pitchFamily="18" charset="0"/>
                <a:sym typeface="+mn-ea"/>
              </a:rPr>
              <a:t> </a:t>
            </a:r>
            <a:r>
              <a:rPr lang="en-US" sz="2400" i="1" u="sng" dirty="0">
                <a:solidFill>
                  <a:srgbClr val="CC9900"/>
                </a:solidFill>
                <a:latin typeface="Times New Roman" panose="02020603050405020304" pitchFamily="18" charset="0"/>
                <a:cs typeface="Times New Roman" panose="02020603050405020304" pitchFamily="18" charset="0"/>
                <a:sym typeface="+mn-ea"/>
              </a:rPr>
              <a:t>“A Gene-Specific Method for Predicting Hemophilia-Causing Point Mutations”</a:t>
            </a:r>
          </a:p>
          <a:p>
            <a:pPr marL="514350" indent="-514350">
              <a:buClr>
                <a:schemeClr val="accent1"/>
              </a:buClr>
              <a:buFont typeface="+mj-lt"/>
              <a:buAutoNum type="arabicPeriod" startAt="11"/>
            </a:pPr>
            <a:endParaRPr lang="en-US" sz="2400" i="1" u="sng" dirty="0">
              <a:solidFill>
                <a:srgbClr val="CC9900"/>
              </a:solidFill>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a:t>29</a:t>
            </a:fld>
            <a:endParaRPr lang="en-US"/>
          </a:p>
        </p:txBody>
      </p:sp>
      <p:sp>
        <p:nvSpPr>
          <p:cNvPr id="7" name="Footer Placeholder 7">
            <a:extLst>
              <a:ext uri="{FF2B5EF4-FFF2-40B4-BE49-F238E27FC236}">
                <a16:creationId xmlns:a16="http://schemas.microsoft.com/office/drawing/2014/main" id="{126A8722-B0CB-B144-66A3-A641BE2E27D9}"/>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272" y="177282"/>
            <a:ext cx="7772400" cy="1143000"/>
          </a:xfrm>
        </p:spPr>
        <p:txBody>
          <a:bodyPr/>
          <a:lstStyle/>
          <a:p>
            <a:r>
              <a:rPr lang="en-IN" dirty="0">
                <a:solidFill>
                  <a:srgbClr val="FF0000"/>
                </a:solidFill>
              </a:rPr>
              <a:t>PROBLEM DESCRIPTION</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3</a:t>
            </a:fld>
            <a:endParaRPr lang="en-US"/>
          </a:p>
        </p:txBody>
      </p:sp>
      <p:sp>
        <p:nvSpPr>
          <p:cNvPr id="10" name="Content Placeholder 9"/>
          <p:cNvSpPr>
            <a:spLocks noGrp="1"/>
          </p:cNvSpPr>
          <p:nvPr>
            <p:ph sz="quarter" idx="1"/>
          </p:nvPr>
        </p:nvSpPr>
        <p:spPr>
          <a:xfrm>
            <a:off x="603249" y="1503006"/>
            <a:ext cx="7878445" cy="4572000"/>
          </a:xfrm>
        </p:spPr>
        <p:txBody>
          <a:bodyPr/>
          <a:lstStyle/>
          <a:p>
            <a:pPr marL="0" indent="0" algn="just">
              <a:buNone/>
            </a:pPr>
            <a:r>
              <a:rPr lang="en-US" altLang="en-IN" sz="2000" dirty="0">
                <a:latin typeface="Times New Roman" panose="02020603050405020304" pitchFamily="18" charset="0"/>
                <a:cs typeface="Times New Roman" panose="02020603050405020304" pitchFamily="18" charset="0"/>
              </a:rPr>
              <a:t>Hemophilia B is a genetic condition that makes blood clotting difficult due to a lack of clotting factor IX. To create a reliable predictive model for identifying individuals at risk of hemophilia B, we need a dataset containing information about people with and without the condition. This dataset should be large enough to effectively train and validate the model, ensuring high accuracy in predictions. It's crucial to minimize both false positives and false negatives, as misdiagnosis can have serious consequences for patients. The dataset will be divided into two main groups: those diagnosed with hemophilia B (the positive class) and those without it (the negative class). It is anticipated that there will be fewer samples of people with hemophilia B compared to those without it, leading to class imbalance. However, efforts will be made to mitigate this imbalance to improve the model's performance.</a:t>
            </a:r>
          </a:p>
        </p:txBody>
      </p:sp>
      <p:sp>
        <p:nvSpPr>
          <p:cNvPr id="3" name="Footer Placeholder 7">
            <a:extLst>
              <a:ext uri="{FF2B5EF4-FFF2-40B4-BE49-F238E27FC236}">
                <a16:creationId xmlns:a16="http://schemas.microsoft.com/office/drawing/2014/main" id="{6B0B4CF7-0D28-3CFC-8BF0-0E26657B9889}"/>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838200"/>
            <a:ext cx="7772400" cy="4572000"/>
          </a:xfrm>
        </p:spPr>
        <p:txBody>
          <a:bodyPr/>
          <a:lstStyle/>
          <a:p>
            <a:pPr algn="ctr">
              <a:buNone/>
            </a:pPr>
            <a:endParaRPr lang="en-IN" sz="9600" dirty="0"/>
          </a:p>
          <a:p>
            <a:pPr algn="ctr">
              <a:buNone/>
            </a:pPr>
            <a:r>
              <a:rPr lang="en-IN" sz="9600" dirty="0">
                <a:solidFill>
                  <a:srgbClr val="FF0000"/>
                </a:solidFill>
              </a:rPr>
              <a:t>Thank You</a:t>
            </a: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30</a:t>
            </a:fld>
            <a:endParaRPr lang="en-US"/>
          </a:p>
        </p:txBody>
      </p:sp>
      <p:sp>
        <p:nvSpPr>
          <p:cNvPr id="2" name="Footer Placeholder 7">
            <a:extLst>
              <a:ext uri="{FF2B5EF4-FFF2-40B4-BE49-F238E27FC236}">
                <a16:creationId xmlns:a16="http://schemas.microsoft.com/office/drawing/2014/main" id="{48D1C27F-3F03-CFBA-8DFC-2EE341D8C54E}"/>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a:t>
            </a:r>
            <a:endParaRPr lang="en-US" dirty="0"/>
          </a:p>
        </p:txBody>
      </p:sp>
      <p:sp>
        <p:nvSpPr>
          <p:cNvPr id="3" name="Content Placeholder 2"/>
          <p:cNvSpPr>
            <a:spLocks noGrp="1"/>
          </p:cNvSpPr>
          <p:nvPr>
            <p:ph sz="quarter" idx="1"/>
          </p:nvPr>
        </p:nvSpPr>
        <p:spPr>
          <a:xfrm>
            <a:off x="603250" y="1657350"/>
            <a:ext cx="7772400" cy="4572000"/>
          </a:xfrm>
        </p:spPr>
        <p:txBody>
          <a:bodyPr/>
          <a:lstStyle/>
          <a:p>
            <a:pPr algn="just"/>
            <a:r>
              <a:rPr lang="en-US" sz="2000" dirty="0">
                <a:latin typeface="Times New Roman" panose="02020603050405020304" pitchFamily="18" charset="0"/>
                <a:cs typeface="Times New Roman" panose="02020603050405020304" pitchFamily="18" charset="0"/>
              </a:rPr>
              <a:t>Title: </a:t>
            </a:r>
            <a:r>
              <a:rPr lang="en-US" sz="2000" b="0" i="0" dirty="0">
                <a:solidFill>
                  <a:srgbClr val="282828"/>
                </a:solidFill>
                <a:effectLst/>
                <a:latin typeface="Times New Roman" panose="02020603050405020304" pitchFamily="18" charset="0"/>
                <a:cs typeface="Times New Roman" panose="02020603050405020304" pitchFamily="18" charset="0"/>
              </a:rPr>
              <a:t>A Machine Learning Framework Predicts the Clinical Severity of Hemophilia B Caused by Point-Mutations</a:t>
            </a:r>
            <a:endParaRPr lang="en-US" sz="2000" dirty="0">
              <a:latin typeface="Times New Roman" panose="02020603050405020304" pitchFamily="18" charset="0"/>
              <a:cs typeface="Times New Roman" panose="02020603050405020304" pitchFamily="18" charset="0"/>
            </a:endParaRPr>
          </a:p>
          <a:p>
            <a:pPr algn="just"/>
            <a:r>
              <a:rPr lang="en-US" sz="2000" u="sng" dirty="0">
                <a:solidFill>
                  <a:srgbClr val="CC9900"/>
                </a:solidFill>
                <a:latin typeface="Times New Roman" panose="02020603050405020304" pitchFamily="18" charset="0"/>
                <a:cs typeface="Times New Roman" panose="02020603050405020304" pitchFamily="18" charset="0"/>
              </a:rPr>
              <a:t>https://www.frontiersin.org/articles/10.3389/fbinf.2022.912112/full</a:t>
            </a:r>
            <a:r>
              <a:rPr lang="en-US" sz="2000" dirty="0">
                <a:latin typeface="Times New Roman" panose="02020603050405020304" pitchFamily="18" charset="0"/>
                <a:cs typeface="Times New Roman" panose="02020603050405020304" pitchFamily="18" charset="0"/>
              </a:rPr>
              <a:t> </a:t>
            </a:r>
            <a:endParaRPr lang="en-US" sz="2000" u="sng" dirty="0">
              <a:solidFill>
                <a:srgbClr val="2509F1"/>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Inference: </a:t>
            </a:r>
            <a:r>
              <a:rPr lang="en-US" sz="2000" dirty="0">
                <a:solidFill>
                  <a:srgbClr val="0D0D0D"/>
                </a:solidFill>
                <a:latin typeface="Times New Roman" panose="02020603050405020304" pitchFamily="18" charset="0"/>
                <a:cs typeface="Times New Roman" panose="02020603050405020304" pitchFamily="18" charset="0"/>
              </a:rPr>
              <a:t>M</a:t>
            </a:r>
            <a:r>
              <a:rPr lang="en-US" sz="2000" b="0" i="0" dirty="0">
                <a:solidFill>
                  <a:srgbClr val="0D0D0D"/>
                </a:solidFill>
                <a:effectLst/>
                <a:latin typeface="Times New Roman" panose="02020603050405020304" pitchFamily="18" charset="0"/>
                <a:cs typeface="Times New Roman" panose="02020603050405020304" pitchFamily="18" charset="0"/>
              </a:rPr>
              <a:t>achine learning in the </a:t>
            </a:r>
            <a:r>
              <a:rPr lang="en-US" sz="2000" b="0" i="0" dirty="0" err="1">
                <a:solidFill>
                  <a:srgbClr val="0D0D0D"/>
                </a:solidFill>
                <a:effectLst/>
                <a:latin typeface="Times New Roman" panose="02020603050405020304" pitchFamily="18" charset="0"/>
                <a:cs typeface="Times New Roman" panose="02020603050405020304" pitchFamily="18" charset="0"/>
              </a:rPr>
              <a:t>HemB</a:t>
            </a:r>
            <a:r>
              <a:rPr lang="en-US" sz="2000" b="0" i="0" dirty="0">
                <a:solidFill>
                  <a:srgbClr val="0D0D0D"/>
                </a:solidFill>
                <a:effectLst/>
                <a:latin typeface="Times New Roman" panose="02020603050405020304" pitchFamily="18" charset="0"/>
                <a:cs typeface="Times New Roman" panose="02020603050405020304" pitchFamily="18" charset="0"/>
              </a:rPr>
              <a:t>-Class framework, they accurately predicted HB severity, resolving conflicting reports and suggesting potential substitutions for enhanced FIX activity and stability. </a:t>
            </a:r>
            <a:r>
              <a:rPr lang="en-US" sz="2000" dirty="0">
                <a:solidFill>
                  <a:srgbClr val="0D0D0D"/>
                </a:solidFill>
                <a:latin typeface="Times New Roman" panose="02020603050405020304" pitchFamily="18" charset="0"/>
                <a:cs typeface="Times New Roman" panose="02020603050405020304" pitchFamily="18" charset="0"/>
              </a:rPr>
              <a:t>T</a:t>
            </a:r>
            <a:r>
              <a:rPr lang="en-US" sz="2000" b="0" i="0" dirty="0">
                <a:solidFill>
                  <a:srgbClr val="0D0D0D"/>
                </a:solidFill>
                <a:effectLst/>
                <a:latin typeface="Times New Roman" panose="02020603050405020304" pitchFamily="18" charset="0"/>
                <a:cs typeface="Times New Roman" panose="02020603050405020304" pitchFamily="18" charset="0"/>
              </a:rPr>
              <a:t>heir tolerance to substitutions, shedding light on </a:t>
            </a:r>
            <a:r>
              <a:rPr lang="en-US" sz="2000" b="0" i="0" dirty="0" err="1">
                <a:solidFill>
                  <a:srgbClr val="0D0D0D"/>
                </a:solidFill>
                <a:effectLst/>
                <a:latin typeface="Times New Roman" panose="02020603050405020304" pitchFamily="18" charset="0"/>
                <a:cs typeface="Times New Roman" panose="02020603050405020304" pitchFamily="18" charset="0"/>
              </a:rPr>
              <a:t>FIXa's</a:t>
            </a:r>
            <a:r>
              <a:rPr lang="en-US" sz="2000" b="0" i="0" dirty="0">
                <a:solidFill>
                  <a:srgbClr val="0D0D0D"/>
                </a:solidFill>
                <a:effectLst/>
                <a:latin typeface="Times New Roman" panose="02020603050405020304" pitchFamily="18" charset="0"/>
                <a:cs typeface="Times New Roman" panose="02020603050405020304" pitchFamily="18" charset="0"/>
              </a:rPr>
              <a:t> molecular mechanisms and aiding in therapeutic design.</a:t>
            </a:r>
          </a:p>
          <a:p>
            <a:pPr algn="just"/>
            <a:r>
              <a:rPr lang="en-US" sz="2000" b="0" i="0" dirty="0">
                <a:solidFill>
                  <a:srgbClr val="0D0D0D"/>
                </a:solidFill>
                <a:effectLst/>
                <a:latin typeface="Times New Roman" panose="02020603050405020304" pitchFamily="18" charset="0"/>
                <a:cs typeface="Times New Roman" panose="02020603050405020304" pitchFamily="18" charset="0"/>
              </a:rPr>
              <a:t> Drawbacks: The accuracy of the predictions and the generalizability of the findings may be limited by the complexity of the machine learning models and the assumptions made in constructing the </a:t>
            </a:r>
            <a:r>
              <a:rPr lang="en-US" sz="2000" b="0" i="0" dirty="0" err="1">
                <a:solidFill>
                  <a:srgbClr val="0D0D0D"/>
                </a:solidFill>
                <a:effectLst/>
                <a:latin typeface="Times New Roman" panose="02020603050405020304" pitchFamily="18" charset="0"/>
                <a:cs typeface="Times New Roman" panose="02020603050405020304" pitchFamily="18" charset="0"/>
              </a:rPr>
              <a:t>FIXa</a:t>
            </a:r>
            <a:r>
              <a:rPr lang="en-US" sz="2000" b="0" i="0" dirty="0">
                <a:solidFill>
                  <a:srgbClr val="0D0D0D"/>
                </a:solidFill>
                <a:effectLst/>
                <a:latin typeface="Times New Roman" panose="02020603050405020304" pitchFamily="18" charset="0"/>
                <a:cs typeface="Times New Roman" panose="02020603050405020304" pitchFamily="18" charset="0"/>
              </a:rPr>
              <a:t> RIN.</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4</a:t>
            </a:fld>
            <a:endParaRPr lang="en-US"/>
          </a:p>
        </p:txBody>
      </p:sp>
      <p:sp>
        <p:nvSpPr>
          <p:cNvPr id="7" name="Footer Placeholder 7">
            <a:extLst>
              <a:ext uri="{FF2B5EF4-FFF2-40B4-BE49-F238E27FC236}">
                <a16:creationId xmlns:a16="http://schemas.microsoft.com/office/drawing/2014/main" id="{A87C0D98-3318-FC7A-1192-5B48C6E5E64D}"/>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5</a:t>
            </a:fld>
            <a:endParaRPr lang="en-US"/>
          </a:p>
        </p:txBody>
      </p:sp>
      <p:sp>
        <p:nvSpPr>
          <p:cNvPr id="8" name="Content Placeholder 7"/>
          <p:cNvSpPr>
            <a:spLocks noGrp="1"/>
          </p:cNvSpPr>
          <p:nvPr>
            <p:ph sz="quarter" idx="1"/>
          </p:nvPr>
        </p:nvSpPr>
        <p:spPr>
          <a:xfrm>
            <a:off x="853440" y="144780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a:t>
            </a:r>
            <a:r>
              <a:rPr lang="en-US" sz="2000" b="0" i="0" dirty="0">
                <a:solidFill>
                  <a:srgbClr val="111111"/>
                </a:solidFill>
                <a:effectLst/>
                <a:latin typeface="Times New Roman" panose="02020603050405020304" pitchFamily="18" charset="0"/>
                <a:cs typeface="Times New Roman" panose="02020603050405020304" pitchFamily="18" charset="0"/>
              </a:rPr>
              <a:t>A Gene-Specific Method for Predicting Hemophilia-Causing Point Mutations”</a:t>
            </a:r>
            <a:endParaRPr lang="en-US" sz="2000" dirty="0">
              <a:latin typeface="Times New Roman" panose="02020603050405020304" pitchFamily="18" charset="0"/>
              <a:cs typeface="Times New Roman" panose="02020603050405020304" pitchFamily="18" charset="0"/>
              <a:hlinkClick r:id="rId2"/>
            </a:endParaRPr>
          </a:p>
          <a:p>
            <a:pPr algn="just"/>
            <a:r>
              <a:rPr lang="en-US" sz="2000" dirty="0">
                <a:latin typeface="Times New Roman" panose="02020603050405020304" pitchFamily="18" charset="0"/>
                <a:cs typeface="Times New Roman" panose="02020603050405020304" pitchFamily="18" charset="0"/>
                <a:hlinkClick r:id="rId2"/>
              </a:rPr>
              <a:t>https://www.researchgate.net/publication/255693193_A_Gene-Specific_Method_for_Predicting_Hemophilia-Causing_Point_Mutations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The newly developed prediction tool, HA predictor, showed similar accuracy to existing software. </a:t>
            </a:r>
            <a:r>
              <a:rPr lang="en-US" sz="2000" dirty="0">
                <a:solidFill>
                  <a:srgbClr val="0D0D0D"/>
                </a:solidFill>
                <a:latin typeface="Times New Roman" panose="02020603050405020304" pitchFamily="18" charset="0"/>
                <a:cs typeface="Times New Roman" panose="02020603050405020304" pitchFamily="18" charset="0"/>
              </a:rPr>
              <a:t>I</a:t>
            </a:r>
            <a:r>
              <a:rPr lang="en-US" sz="2000" b="0" i="0" dirty="0">
                <a:solidFill>
                  <a:srgbClr val="0D0D0D"/>
                </a:solidFill>
                <a:effectLst/>
                <a:latin typeface="Times New Roman" panose="02020603050405020304" pitchFamily="18" charset="0"/>
                <a:cs typeface="Times New Roman" panose="02020603050405020304" pitchFamily="18" charset="0"/>
              </a:rPr>
              <a:t>t has a unique capability of predicting the effects of synonymous mutations, which could improve the accuracy of functional predictions for genes and diseases.</a:t>
            </a:r>
          </a:p>
          <a:p>
            <a:pPr algn="just"/>
            <a:r>
              <a:rPr lang="en-US" sz="2000" dirty="0">
                <a:solidFill>
                  <a:srgbClr val="0D0D0D"/>
                </a:solidFill>
                <a:latin typeface="Times New Roman" panose="02020603050405020304" pitchFamily="18" charset="0"/>
                <a:cs typeface="Times New Roman" panose="02020603050405020304" pitchFamily="18" charset="0"/>
              </a:rPr>
              <a:t>Drawbacks: P</a:t>
            </a:r>
            <a:r>
              <a:rPr lang="en-US" sz="2000" b="0" i="0" dirty="0">
                <a:solidFill>
                  <a:srgbClr val="0D0D0D"/>
                </a:solidFill>
                <a:effectLst/>
                <a:latin typeface="Times New Roman" panose="02020603050405020304" pitchFamily="18" charset="0"/>
                <a:cs typeface="Times New Roman" panose="02020603050405020304" pitchFamily="18" charset="0"/>
              </a:rPr>
              <a:t>redictor shows promise for predicting genotype-phenotype correlations in hemophilia, but its usefulness for other diseases may be limited until further validation across diverse genetic contexts is conducted, potentially restricting its broader applicability.</a:t>
            </a:r>
            <a:endParaRPr lang="en-US" sz="2000" dirty="0">
              <a:latin typeface="Times New Roman" panose="02020603050405020304" pitchFamily="18" charset="0"/>
              <a:cs typeface="Times New Roman" panose="02020603050405020304" pitchFamily="18" charset="0"/>
            </a:endParaRPr>
          </a:p>
        </p:txBody>
      </p:sp>
      <p:sp>
        <p:nvSpPr>
          <p:cNvPr id="3" name="Footer Placeholder 7">
            <a:extLst>
              <a:ext uri="{FF2B5EF4-FFF2-40B4-BE49-F238E27FC236}">
                <a16:creationId xmlns:a16="http://schemas.microsoft.com/office/drawing/2014/main" id="{0DB29B02-444C-2E79-78FA-015F773963E3}"/>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6</a:t>
            </a:fld>
            <a:endParaRPr lang="en-US"/>
          </a:p>
        </p:txBody>
      </p:sp>
      <p:sp>
        <p:nvSpPr>
          <p:cNvPr id="8" name="Content Placeholder 7"/>
          <p:cNvSpPr>
            <a:spLocks noGrp="1"/>
          </p:cNvSpPr>
          <p:nvPr>
            <p:ph sz="quarter" idx="1"/>
          </p:nvPr>
        </p:nvSpPr>
        <p:spPr>
          <a:xfrm>
            <a:off x="685800" y="160020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Genetic Clustering Algorithm-Based Feature Selection and Divergent Random Forest for Multiclass Cancer Classification</a:t>
            </a:r>
            <a:endParaRPr lang="en-US" sz="2400" dirty="0">
              <a:latin typeface="Times New Roman" panose="02020603050405020304" pitchFamily="18" charset="0"/>
              <a:cs typeface="Times New Roman" panose="02020603050405020304" pitchFamily="18" charset="0"/>
            </a:endParaRPr>
          </a:p>
          <a:p>
            <a:pPr algn="just"/>
            <a:r>
              <a:rPr lang="en-US" sz="2000" u="sng" dirty="0">
                <a:solidFill>
                  <a:srgbClr val="CC9900"/>
                </a:solidFill>
                <a:latin typeface="Times New Roman" panose="02020603050405020304" pitchFamily="18" charset="0"/>
                <a:cs typeface="Times New Roman" panose="02020603050405020304" pitchFamily="18" charset="0"/>
              </a:rPr>
              <a:t>https://link.springer.com/article/10.1007/s44196-024-00416-9</a:t>
            </a: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222222"/>
                </a:solidFill>
                <a:effectLst/>
                <a:latin typeface="Times New Roman" panose="02020603050405020304" pitchFamily="18" charset="0"/>
                <a:cs typeface="Times New Roman" panose="02020603050405020304" pitchFamily="18" charset="0"/>
              </a:rPr>
              <a:t>Accuracy is calculated as the summation of overall true predictions from the entire predictions made by the model. Specificity deals with the true predictions which are calculated by the summation of true positive and false negative predictions made by the model.</a:t>
            </a:r>
            <a:endParaRPr lang="en-US" sz="24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While genetic algorithms can effectively select features, the resulting feature set might be difficult to interpret. This lack of interpretability could hinder the understanding of the selected genes' biological relevance to cancer types.</a:t>
            </a:r>
            <a:endParaRPr lang="en-US" sz="2000" dirty="0">
              <a:latin typeface="Times New Roman" panose="02020603050405020304" pitchFamily="18" charset="0"/>
              <a:cs typeface="Times New Roman" panose="02020603050405020304" pitchFamily="18" charset="0"/>
            </a:endParaRPr>
          </a:p>
        </p:txBody>
      </p:sp>
      <p:sp>
        <p:nvSpPr>
          <p:cNvPr id="3" name="Footer Placeholder 7">
            <a:extLst>
              <a:ext uri="{FF2B5EF4-FFF2-40B4-BE49-F238E27FC236}">
                <a16:creationId xmlns:a16="http://schemas.microsoft.com/office/drawing/2014/main" id="{09AD867F-75E0-C3AF-4DA7-54076C2AF311}"/>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7</a:t>
            </a:fld>
            <a:endParaRPr lang="en-US"/>
          </a:p>
        </p:txBody>
      </p:sp>
      <p:sp>
        <p:nvSpPr>
          <p:cNvPr id="8" name="Content Placeholder 7"/>
          <p:cNvSpPr>
            <a:spLocks noGrp="1"/>
          </p:cNvSpPr>
          <p:nvPr>
            <p:ph sz="quarter" idx="1"/>
          </p:nvPr>
        </p:nvSpPr>
        <p:spPr>
          <a:xfrm>
            <a:off x="411480" y="127635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a:t>
            </a:r>
            <a:r>
              <a:rPr lang="en-US" sz="2000" b="0" i="0" dirty="0">
                <a:solidFill>
                  <a:srgbClr val="111111"/>
                </a:solidFill>
                <a:effectLst/>
                <a:latin typeface="Times New Roman" panose="02020603050405020304" pitchFamily="18" charset="0"/>
                <a:cs typeface="Times New Roman" panose="02020603050405020304" pitchFamily="18" charset="0"/>
              </a:rPr>
              <a:t>The European Association for </a:t>
            </a:r>
            <a:r>
              <a:rPr lang="en-US" sz="2000" b="0" i="0" dirty="0" err="1">
                <a:solidFill>
                  <a:srgbClr val="111111"/>
                </a:solidFill>
                <a:effectLst/>
                <a:latin typeface="Times New Roman" panose="02020603050405020304" pitchFamily="18" charset="0"/>
                <a:cs typeface="Times New Roman" panose="02020603050405020304" pitchFamily="18" charset="0"/>
              </a:rPr>
              <a:t>Haemophilia</a:t>
            </a:r>
            <a:r>
              <a:rPr lang="en-US" sz="2000" b="0" i="0" dirty="0">
                <a:solidFill>
                  <a:srgbClr val="111111"/>
                </a:solidFill>
                <a:effectLst/>
                <a:latin typeface="Times New Roman" panose="02020603050405020304" pitchFamily="18" charset="0"/>
                <a:cs typeface="Times New Roman" panose="02020603050405020304" pitchFamily="18" charset="0"/>
              </a:rPr>
              <a:t> and Allied Disorders (EAHAD) Coagulation Factor Variant Databases: Important resources for </a:t>
            </a:r>
            <a:r>
              <a:rPr lang="en-US" sz="2000" b="0" i="0" dirty="0" err="1">
                <a:solidFill>
                  <a:srgbClr val="111111"/>
                </a:solidFill>
                <a:effectLst/>
                <a:latin typeface="Times New Roman" panose="02020603050405020304" pitchFamily="18" charset="0"/>
                <a:cs typeface="Times New Roman" panose="02020603050405020304" pitchFamily="18" charset="0"/>
              </a:rPr>
              <a:t>haemostasis</a:t>
            </a:r>
            <a:r>
              <a:rPr lang="en-US" sz="2000" b="0" i="0" dirty="0">
                <a:solidFill>
                  <a:srgbClr val="111111"/>
                </a:solidFill>
                <a:effectLst/>
                <a:latin typeface="Times New Roman" panose="02020603050405020304" pitchFamily="18" charset="0"/>
                <a:cs typeface="Times New Roman" panose="02020603050405020304" pitchFamily="18" charset="0"/>
              </a:rPr>
              <a:t> clinicians and researchers</a:t>
            </a:r>
            <a:endParaRPr lang="en-US" sz="2400" dirty="0">
              <a:latin typeface="Times New Roman" panose="02020603050405020304" pitchFamily="18" charset="0"/>
              <a:cs typeface="Times New Roman" panose="02020603050405020304" pitchFamily="18" charset="0"/>
            </a:endParaRPr>
          </a:p>
          <a:p>
            <a:pPr algn="just"/>
            <a:r>
              <a:rPr lang="en-US" sz="2000" u="sng" dirty="0">
                <a:solidFill>
                  <a:srgbClr val="CC9900"/>
                </a:solidFill>
                <a:latin typeface="Times New Roman" panose="02020603050405020304" pitchFamily="18" charset="0"/>
                <a:cs typeface="Times New Roman" panose="02020603050405020304" pitchFamily="18" charset="0"/>
              </a:rPr>
              <a:t>https://www.researchgate.net/publication/339911481_The_European_Association_for_Haemophilia_and_Allied_Disorders_EAHAD_Coagulation_Factor_Variant_Databases_Important_resources_for_haemostasis_clinicians_and_researchers</a:t>
            </a:r>
            <a:endParaRPr lang="en-US" sz="2400" u="sng" dirty="0">
              <a:solidFill>
                <a:srgbClr val="CC99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Inference: </a:t>
            </a:r>
            <a:r>
              <a:rPr lang="en-IN" sz="2000" b="0" i="0" dirty="0">
                <a:solidFill>
                  <a:srgbClr val="0D0D0D"/>
                </a:solidFill>
                <a:effectLst/>
                <a:latin typeface="Times New Roman" panose="02020603050405020304" pitchFamily="18" charset="0"/>
                <a:cs typeface="Times New Roman" panose="02020603050405020304" pitchFamily="18" charset="0"/>
              </a:rPr>
              <a:t>The EAHAD Coagulation Factor Variant Database Project standardizes DNA variant data for accurate disease classification. It establishes gene-specific databases and nomenclature standards, aiding systematic variant classification. Challenges persist in predicting pathogenicity, requiring evidence-based frameworks</a:t>
            </a:r>
            <a:r>
              <a:rPr lang="en-IN" sz="1400" b="0" i="0" dirty="0">
                <a:solidFill>
                  <a:srgbClr val="0D0D0D"/>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Drawbacks: </a:t>
            </a:r>
            <a:r>
              <a:rPr lang="en-US" sz="2000" b="0" i="0" dirty="0">
                <a:solidFill>
                  <a:srgbClr val="0D0D0D"/>
                </a:solidFill>
                <a:effectLst/>
                <a:latin typeface="Times New Roman" panose="02020603050405020304" pitchFamily="18" charset="0"/>
                <a:cs typeface="Times New Roman" panose="02020603050405020304" pitchFamily="18" charset="0"/>
              </a:rPr>
              <a:t>Challenges include the complexity of predicting variant pathogenicity, limited clinical data integration, and potential discrepancies in laboratory values across different centers</a:t>
            </a:r>
            <a:r>
              <a:rPr lang="en-US" sz="1600" b="0" i="0" dirty="0">
                <a:solidFill>
                  <a:srgbClr val="0D0D0D"/>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7" name="Footer Placeholder 7">
            <a:extLst>
              <a:ext uri="{FF2B5EF4-FFF2-40B4-BE49-F238E27FC236}">
                <a16:creationId xmlns:a16="http://schemas.microsoft.com/office/drawing/2014/main" id="{8F5E053D-E8E3-DB08-7035-9DDF29E7ECCD}"/>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8</a:t>
            </a:fld>
            <a:endParaRPr lang="en-US"/>
          </a:p>
        </p:txBody>
      </p:sp>
      <p:sp>
        <p:nvSpPr>
          <p:cNvPr id="8" name="Content Placeholder 7"/>
          <p:cNvSpPr>
            <a:spLocks noGrp="1"/>
          </p:cNvSpPr>
          <p:nvPr>
            <p:ph sz="quarter" idx="1"/>
          </p:nvPr>
        </p:nvSpPr>
        <p:spPr>
          <a:xfrm>
            <a:off x="685800" y="1476375"/>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A machine learning based screening tool for genetic syndromes in children</a:t>
            </a:r>
          </a:p>
          <a:p>
            <a:pPr algn="just"/>
            <a:r>
              <a:rPr lang="en-US" sz="2000" u="sng" dirty="0">
                <a:solidFill>
                  <a:srgbClr val="CC9900"/>
                </a:solidFill>
                <a:latin typeface="Times New Roman" panose="02020603050405020304" pitchFamily="18" charset="0"/>
                <a:cs typeface="Times New Roman" panose="02020603050405020304" pitchFamily="18" charset="0"/>
              </a:rPr>
              <a:t>https://www.thelancet.com/action/showPdf?pii=S2589-7500%2822%2900050-4</a:t>
            </a: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The study highlights the potential of deep convolutional neural networks for dysmorphic facial classification in genetic syndromes. Despite limitations in data accessibility, app availability, threshold determination, comparison with similar tools, syndrome selection clarity, and confounding factors analysis, their work underscores the importance of AI-driven facial phenotyping in accelerating rare syndrome diagnostics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The study lacks adequate data provision, a readily accessible smartphone application, and clarity in syndrome selection criteria, limiting reproducibility, accessibility, and applicability in clinical settings.</a:t>
            </a:r>
            <a:endParaRPr lang="en-US" sz="2000" dirty="0">
              <a:latin typeface="Times New Roman" panose="02020603050405020304" pitchFamily="18" charset="0"/>
              <a:cs typeface="Times New Roman" panose="02020603050405020304" pitchFamily="18" charset="0"/>
            </a:endParaRPr>
          </a:p>
        </p:txBody>
      </p:sp>
      <p:sp>
        <p:nvSpPr>
          <p:cNvPr id="3" name="Footer Placeholder 7">
            <a:extLst>
              <a:ext uri="{FF2B5EF4-FFF2-40B4-BE49-F238E27FC236}">
                <a16:creationId xmlns:a16="http://schemas.microsoft.com/office/drawing/2014/main" id="{30F0C26D-FCCA-E722-9F34-E5C437DE67DA}"/>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3350"/>
            <a:ext cx="7772400" cy="1143000"/>
          </a:xfrm>
        </p:spPr>
        <p:txBody>
          <a:bodyPr/>
          <a:lstStyle/>
          <a:p>
            <a:r>
              <a:rPr lang="en-US" altLang="en-IN" dirty="0">
                <a:solidFill>
                  <a:srgbClr val="FF0000"/>
                </a:solidFill>
              </a:rPr>
              <a:t> LITERATURE SURVEY(contd.,)</a:t>
            </a:r>
            <a:endParaRPr lang="en-US" dirty="0"/>
          </a:p>
        </p:txBody>
      </p:sp>
      <p:sp>
        <p:nvSpPr>
          <p:cNvPr id="4" name="Date Placeholder 3"/>
          <p:cNvSpPr>
            <a:spLocks noGrp="1"/>
          </p:cNvSpPr>
          <p:nvPr>
            <p:ph type="dt" sz="half" idx="10"/>
          </p:nvPr>
        </p:nvSpPr>
        <p:spPr/>
        <p:txBody>
          <a:bodyPr/>
          <a:lstStyle/>
          <a:p>
            <a:pPr>
              <a:defRPr/>
            </a:pPr>
            <a:r>
              <a:rPr lang="en-US" dirty="0"/>
              <a:t>2/8/2024</a:t>
            </a:r>
          </a:p>
        </p:txBody>
      </p:sp>
      <p:sp>
        <p:nvSpPr>
          <p:cNvPr id="6" name="Slide Number Placeholder 5"/>
          <p:cNvSpPr>
            <a:spLocks noGrp="1"/>
          </p:cNvSpPr>
          <p:nvPr>
            <p:ph type="sldNum" sz="quarter" idx="12"/>
          </p:nvPr>
        </p:nvSpPr>
        <p:spPr/>
        <p:txBody>
          <a:bodyPr/>
          <a:lstStyle/>
          <a:p>
            <a:pPr>
              <a:defRPr/>
            </a:pPr>
            <a:fld id="{E24E1BA5-2B3A-4BA0-82C4-250B1E03B99C}" type="slidenum">
              <a:rPr lang="en-US" smtClean="0"/>
              <a:t>9</a:t>
            </a:fld>
            <a:endParaRPr lang="en-US"/>
          </a:p>
        </p:txBody>
      </p:sp>
      <p:sp>
        <p:nvSpPr>
          <p:cNvPr id="8" name="Content Placeholder 7"/>
          <p:cNvSpPr>
            <a:spLocks noGrp="1"/>
          </p:cNvSpPr>
          <p:nvPr>
            <p:ph sz="quarter" idx="1"/>
          </p:nvPr>
        </p:nvSpPr>
        <p:spPr>
          <a:xfrm>
            <a:off x="411480" y="1276350"/>
            <a:ext cx="8046720" cy="4572000"/>
          </a:xfrm>
        </p:spPr>
        <p:txBody>
          <a:bodyPr/>
          <a:lstStyle/>
          <a:p>
            <a:pPr algn="just"/>
            <a:r>
              <a:rPr lang="en-US" sz="2000" dirty="0">
                <a:latin typeface="Times New Roman" panose="02020603050405020304" pitchFamily="18" charset="0"/>
                <a:cs typeface="Times New Roman" panose="02020603050405020304" pitchFamily="18" charset="0"/>
              </a:rPr>
              <a:t>Title: </a:t>
            </a:r>
            <a:r>
              <a:rPr lang="en-US" sz="2000" i="0" dirty="0">
                <a:solidFill>
                  <a:srgbClr val="131314"/>
                </a:solidFill>
                <a:effectLst/>
                <a:latin typeface="Times New Roman" panose="02020603050405020304" pitchFamily="18" charset="0"/>
                <a:cs typeface="Times New Roman" panose="02020603050405020304" pitchFamily="18" charset="0"/>
              </a:rPr>
              <a:t>Prediction of Genetic Disorders using Machine Learning</a:t>
            </a:r>
            <a:endParaRPr lang="en-US" sz="2000" dirty="0">
              <a:latin typeface="Times New Roman" panose="02020603050405020304" pitchFamily="18" charset="0"/>
              <a:cs typeface="Times New Roman" panose="02020603050405020304" pitchFamily="18" charset="0"/>
            </a:endParaRPr>
          </a:p>
          <a:p>
            <a:pPr algn="just"/>
            <a:r>
              <a:rPr lang="en-US" sz="2000" u="sng" dirty="0">
                <a:solidFill>
                  <a:srgbClr val="CC9900"/>
                </a:solidFill>
                <a:latin typeface="Times New Roman" panose="02020603050405020304" pitchFamily="18" charset="0"/>
                <a:cs typeface="Times New Roman" panose="02020603050405020304" pitchFamily="18" charset="0"/>
              </a:rPr>
              <a:t>https://www.researchgate.net/publication/361807546_Prediction_of_Genetic_Disorders_using_Machine_Learning</a:t>
            </a:r>
          </a:p>
          <a:p>
            <a:pPr algn="just"/>
            <a:r>
              <a:rPr lang="en-US" sz="2000" dirty="0">
                <a:latin typeface="Times New Roman" panose="02020603050405020304" pitchFamily="18" charset="0"/>
                <a:cs typeface="Times New Roman" panose="02020603050405020304" pitchFamily="18" charset="0"/>
              </a:rPr>
              <a:t>Inference: </a:t>
            </a:r>
            <a:r>
              <a:rPr lang="en-US" sz="2000" b="0" i="0" dirty="0">
                <a:solidFill>
                  <a:srgbClr val="0D0D0D"/>
                </a:solidFill>
                <a:effectLst/>
                <a:latin typeface="Times New Roman" panose="02020603050405020304" pitchFamily="18" charset="0"/>
                <a:cs typeface="Times New Roman" panose="02020603050405020304" pitchFamily="18" charset="0"/>
              </a:rPr>
              <a:t>The project likely utilizes supervised learning algorithms such as Random Forest, Support Vector Machines, Gradient Boosting Machines, to predict Genetic Disorder and Disorder Subclass. Their ability to handle multi-class classification tasks makes them suitable for predicting the presence and subclass of genetic disorders. </a:t>
            </a:r>
            <a:r>
              <a:rPr lang="en-US" sz="2000" dirty="0">
                <a:solidFill>
                  <a:srgbClr val="0D0D0D"/>
                </a:solidFill>
                <a:latin typeface="Times New Roman" panose="02020603050405020304" pitchFamily="18" charset="0"/>
                <a:cs typeface="Times New Roman" panose="02020603050405020304" pitchFamily="18" charset="0"/>
              </a:rPr>
              <a:t>T</a:t>
            </a:r>
            <a:r>
              <a:rPr lang="en-US" sz="2000" b="0" i="0" dirty="0">
                <a:solidFill>
                  <a:srgbClr val="0D0D0D"/>
                </a:solidFill>
                <a:effectLst/>
                <a:latin typeface="Times New Roman" panose="02020603050405020304" pitchFamily="18" charset="0"/>
                <a:cs typeface="Times New Roman" panose="02020603050405020304" pitchFamily="18" charset="0"/>
              </a:rPr>
              <a:t>he model can assist in early detection and treatment decisions, potentially improving patient outcomes and quality of life</a:t>
            </a:r>
            <a:endParaRPr lang="en-US" sz="1400" b="0" i="0" dirty="0">
              <a:solidFill>
                <a:srgbClr val="0D0D0D"/>
              </a:solidFill>
              <a:effectLst/>
              <a:latin typeface="Söhne"/>
            </a:endParaRPr>
          </a:p>
          <a:p>
            <a:pPr algn="just"/>
            <a:r>
              <a:rPr lang="en-US" sz="2000" dirty="0">
                <a:latin typeface="Times New Roman" panose="02020603050405020304" pitchFamily="18" charset="0"/>
                <a:cs typeface="Times New Roman" panose="02020603050405020304" pitchFamily="18" charset="0"/>
              </a:rPr>
              <a:t>Drawback: </a:t>
            </a:r>
            <a:r>
              <a:rPr lang="en-US" sz="2000" b="0" i="0" dirty="0">
                <a:solidFill>
                  <a:srgbClr val="0D0D0D"/>
                </a:solidFill>
                <a:effectLst/>
                <a:latin typeface="Times New Roman" panose="02020603050405020304" pitchFamily="18" charset="0"/>
                <a:cs typeface="Times New Roman" panose="02020603050405020304" pitchFamily="18" charset="0"/>
              </a:rPr>
              <a:t>The model's performance may vary when applied to different populations or ethnic groups due to genetic variations and environmental factors. Ensuring the generalizability of the model across diverse populations is crucial for its widespread adoption and effectiveness.</a:t>
            </a:r>
            <a:endParaRPr lang="en-US" sz="2000" dirty="0">
              <a:latin typeface="Times New Roman" panose="02020603050405020304" pitchFamily="18" charset="0"/>
              <a:cs typeface="Times New Roman" panose="02020603050405020304" pitchFamily="18" charset="0"/>
            </a:endParaRPr>
          </a:p>
        </p:txBody>
      </p:sp>
      <p:sp>
        <p:nvSpPr>
          <p:cNvPr id="3" name="Footer Placeholder 7">
            <a:extLst>
              <a:ext uri="{FF2B5EF4-FFF2-40B4-BE49-F238E27FC236}">
                <a16:creationId xmlns:a16="http://schemas.microsoft.com/office/drawing/2014/main" id="{F759849C-B2F6-FBE9-A5FB-12248868DDD1}"/>
              </a:ext>
            </a:extLst>
          </p:cNvPr>
          <p:cNvSpPr>
            <a:spLocks noGrp="1"/>
          </p:cNvSpPr>
          <p:nvPr>
            <p:ph type="ftr" sz="quarter" idx="11"/>
          </p:nvPr>
        </p:nvSpPr>
        <p:spPr bwMode="auto">
          <a:xfrm>
            <a:off x="603250" y="6248400"/>
            <a:ext cx="4979233" cy="457200"/>
          </a:xfrm>
          <a:noFill/>
          <a:ln>
            <a:miter lim="800000"/>
          </a:ln>
        </p:spPr>
        <p:txBody>
          <a:bodyPr vert="horz" wrap="square" lIns="91440" tIns="45720" rIns="91440" bIns="45720" numCol="1" compatLnSpc="1"/>
          <a:lstStyle/>
          <a:p>
            <a:pPr marL="274320" indent="-274320" algn="ctr" fontAlgn="auto">
              <a:spcBef>
                <a:spcPts val="580"/>
              </a:spcBef>
              <a:spcAft>
                <a:spcPts val="0"/>
              </a:spcAft>
              <a:buFont typeface="Wingdings 2" panose="05020102010507070707"/>
              <a:buNone/>
              <a:defRPr/>
            </a:pPr>
            <a:r>
              <a:rPr lang="en-US" sz="1400" dirty="0">
                <a:solidFill>
                  <a:schemeClr val="tx1">
                    <a:lumMod val="50000"/>
                    <a:lumOff val="50000"/>
                  </a:schemeClr>
                </a:solidFill>
                <a:latin typeface="Times New Roman" panose="02020603050405020304" pitchFamily="18" charset="0"/>
                <a:cs typeface="Times New Roman" panose="02020603050405020304" pitchFamily="18" charset="0"/>
              </a:rPr>
              <a:t>Genetic Disorder detection using Machine Learning Algorithms</a:t>
            </a:r>
          </a:p>
          <a:p>
            <a:pPr fontAlgn="base">
              <a:spcBef>
                <a:spcPct val="0"/>
              </a:spcBef>
              <a:spcAft>
                <a:spcPct val="0"/>
              </a:spcAft>
            </a:pP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759</TotalTime>
  <Words>3447</Words>
  <Application>Microsoft Office PowerPoint</Application>
  <PresentationFormat>On-screen Show (4:3)</PresentationFormat>
  <Paragraphs>310</Paragraphs>
  <Slides>30</Slides>
  <Notes>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   </vt:lpstr>
      <vt:lpstr>Contents</vt:lpstr>
      <vt:lpstr>PROBLEM DESCRIPTION</vt:lpstr>
      <vt:lpstr> LITERATURE SURVEY</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LITERATURE SURVEY(contd.,)</vt:lpstr>
      <vt:lpstr> OBJECTIVE</vt:lpstr>
      <vt:lpstr>EXISTING SYSTEM BLOCK DIAGRAM</vt:lpstr>
      <vt:lpstr>DRAWBACKS OF EXISTING SYSTEM</vt:lpstr>
      <vt:lpstr>PROPOSED SYSTEM BLOCK DIAGRAM</vt:lpstr>
      <vt:lpstr>PowerPoint Presentation</vt:lpstr>
      <vt:lpstr>MODULE DESCRIPTION(contd.,)</vt:lpstr>
      <vt:lpstr>MODULE DESCRIPTION(contd.,)</vt:lpstr>
      <vt:lpstr>ONLINE COURSE DETAILS</vt:lpstr>
      <vt:lpstr>REFERENCES</vt:lpstr>
      <vt:lpstr>REFERENCES(contd.,)</vt:lpstr>
      <vt:lpstr>REFERENCES(contd.,)</vt:lpstr>
      <vt:lpstr>REFERENCES(contd.,)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NITHYA SHREE P K</cp:lastModifiedBy>
  <cp:revision>104</cp:revision>
  <dcterms:created xsi:type="dcterms:W3CDTF">2006-08-16T00:00:00Z</dcterms:created>
  <dcterms:modified xsi:type="dcterms:W3CDTF">2024-04-29T08:02:03Z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90CC59A952124646A12A196B7B2AAF04_13</vt:lpwstr>
  </property>
</Properties>
</file>