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Admin\PycharmProject\pythonProject1" TargetMode="External"/><Relationship Id="rId2" Type="http://schemas.openxmlformats.org/officeDocument/2006/relationships/hyperlink" Target="https://www.kaggle.com/datasets/masoudnickparvar/brain-tumor-mri-data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0303" y="714092"/>
            <a:ext cx="4779664" cy="3223402"/>
          </a:xfrm>
        </p:spPr>
        <p:txBody>
          <a:bodyPr vert="horz" lIns="91440" tIns="45720" rIns="91440" bIns="45720" rtlCol="0">
            <a:normAutofit fontScale="90000"/>
          </a:bodyPr>
          <a:lstStyle/>
          <a:p>
            <a:pPr algn="l"/>
            <a:br>
              <a:rPr lang="en-US" sz="2000" b="1" dirty="0"/>
            </a:br>
            <a:br>
              <a:rPr lang="en-US" sz="5100" b="1" dirty="0"/>
            </a:br>
            <a:r>
              <a:rPr lang="en-US" sz="5100" b="1" cap="all" dirty="0">
                <a:latin typeface="Aptos"/>
              </a:rPr>
              <a:t>BRAIN TUMOR DETECTION USING ML &amp; DL MODELS</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25982" y="3564792"/>
            <a:ext cx="4171994" cy="2913308"/>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K.ABHILASH REDDY</a:t>
            </a:r>
          </a:p>
          <a:p>
            <a:pPr algn="l">
              <a:spcAft>
                <a:spcPts val="600"/>
              </a:spcAft>
            </a:pPr>
            <a:r>
              <a:rPr lang="en-US" sz="1600" b="1" cap="all" dirty="0"/>
              <a:t>College Name: KAKATIYA INSTITUTE OF TECHNOLOGY AND SCIENCE</a:t>
            </a:r>
          </a:p>
          <a:p>
            <a:pPr algn="l">
              <a:spcAft>
                <a:spcPts val="600"/>
              </a:spcAft>
            </a:pPr>
            <a:r>
              <a:rPr lang="en-US" sz="1600" b="1" cap="all" dirty="0"/>
              <a:t>Department: COMPUTER SCIENCE AND ENGINEERING(NETWORKS)</a:t>
            </a:r>
          </a:p>
          <a:p>
            <a:pPr algn="l">
              <a:spcAft>
                <a:spcPts val="600"/>
              </a:spcAft>
            </a:pPr>
            <a:r>
              <a:rPr lang="en-US" sz="1600" b="1" cap="all" dirty="0"/>
              <a:t>Email ID: </a:t>
            </a:r>
          </a:p>
          <a:p>
            <a:pPr algn="l">
              <a:spcAft>
                <a:spcPts val="600"/>
              </a:spcAft>
            </a:pPr>
            <a:r>
              <a:rPr lang="en-US" sz="1600" b="1" cap="all" dirty="0"/>
              <a:t>AICTE Student ID:</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B086698-A7A9-FD56-51EB-A220350804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8021" y="547475"/>
            <a:ext cx="4733932" cy="564726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3115395"/>
          </a:xfrm>
        </p:spPr>
        <p:txBody>
          <a:bodyPr vert="horz" lIns="91440" tIns="45720" rIns="91440" bIns="45720" rtlCol="0" anchor="t">
            <a:normAutofit/>
          </a:bodyPr>
          <a:lstStyle/>
          <a:p>
            <a:pPr marL="0" indent="0">
              <a:buNone/>
            </a:pPr>
            <a:r>
              <a:rPr lang="en-IN" sz="2200" dirty="0">
                <a:latin typeface="Franklin Gothic Book"/>
              </a:rPr>
              <a:t>Dataset Link : </a:t>
            </a:r>
            <a:r>
              <a:rPr lang="en-IN" sz="2200" dirty="0">
                <a:latin typeface="Franklin Gothic Book"/>
                <a:hlinkClick r:id="rId2"/>
              </a:rPr>
              <a:t>https://www.kaggle.com/datasets/masoudnickparvar/brain-tumor-mri-dataset</a:t>
            </a: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Python : </a:t>
            </a:r>
            <a:r>
              <a:rPr lang="en-US" sz="2200" dirty="0">
                <a:latin typeface="Franklin Gothic Book"/>
                <a:hlinkClick r:id="rId3" action="ppaction://hlinkfile"/>
              </a:rPr>
              <a:t>file:///C:/Users/Admin/PycharmProject/pythonProject1</a:t>
            </a:r>
            <a:endParaRPr lang="en-US"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Brain tumors are life-threatening conditions that arise due to the abnormal growth of cells within the brain. Accurate and early diagnosis is critical for effective treatment and improved survival rates. Traditional methods of diagnosis, such as manual inspection of MRI scans by radiologists, are time-consuming and prone to human error due to the complexity and variability in tumor appearance, size, and location. With the growing availability of medical imaging data and advancements in artificial intelligence, there is a pressing need to develop automated tools that can assist in the detection and classification of brain tumors with high accuracy and reliability.</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This project aims to develop a machine learning and deep learning-based system to automatically detect and classify brain tumors from MRI images. The objective is to create a model that can differentiate between tumor types (such as glioma, meningioma, and pituitary tumors) or distinguish tumor presence from normal brain tissue. By leveraging image processing, feature extraction, and advanced classification algorithms, the model will serve as a decision-support tool for medical professionals. The solution should achieve high precision, sensitivity, and specificity while being robust enough to generalize across different patient data, ultimately helping in faster diagnosis and better treatment planning.</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569976" y="1886712"/>
            <a:ext cx="10515600" cy="4251960"/>
          </a:xfrm>
        </p:spPr>
        <p:txBody>
          <a:bodyPr vert="horz" lIns="91440" tIns="45720" rIns="91440" bIns="45720" rtlCol="0">
            <a:normAutofit/>
          </a:bodyPr>
          <a:lstStyle/>
          <a:p>
            <a:pPr marL="0" indent="0">
              <a:lnSpc>
                <a:spcPct val="150000"/>
              </a:lnSpc>
              <a:spcBef>
                <a:spcPct val="20000"/>
              </a:spcBef>
              <a:spcAft>
                <a:spcPts val="600"/>
              </a:spcAft>
              <a:buNone/>
            </a:pPr>
            <a:r>
              <a:rPr lang="en-IN" sz="1100" b="1" dirty="0">
                <a:latin typeface="Calibri"/>
                <a:ea typeface="Calibri"/>
                <a:cs typeface="Calibri"/>
              </a:rPr>
              <a:t>To tackle the challenge of early and accurate brain </a:t>
            </a:r>
            <a:r>
              <a:rPr lang="en-IN" sz="1100" b="1" dirty="0" err="1">
                <a:latin typeface="Calibri"/>
                <a:ea typeface="Calibri"/>
                <a:cs typeface="Calibri"/>
              </a:rPr>
              <a:t>tumor</a:t>
            </a:r>
            <a:r>
              <a:rPr lang="en-IN" sz="1100" b="1" dirty="0">
                <a:latin typeface="Calibri"/>
                <a:ea typeface="Calibri"/>
                <a:cs typeface="Calibri"/>
              </a:rPr>
              <a:t> detection, we propose a deep learning-based classification model using MRI scans. The approach leverages convolutional neural networks (CNNs) for automatic feature extraction and classification.</a:t>
            </a:r>
            <a:endParaRPr lang="en-IN" sz="900" b="1" dirty="0">
              <a:latin typeface="Calibri"/>
              <a:ea typeface="Calibri"/>
              <a:cs typeface="Calibri"/>
            </a:endParaRPr>
          </a:p>
          <a:p>
            <a:pPr marL="0" indent="0">
              <a:lnSpc>
                <a:spcPct val="110000"/>
              </a:lnSpc>
              <a:spcBef>
                <a:spcPct val="20000"/>
              </a:spcBef>
              <a:spcAft>
                <a:spcPts val="600"/>
              </a:spcAft>
              <a:buNone/>
            </a:pPr>
            <a:r>
              <a:rPr lang="en-IN" sz="1100" b="1" dirty="0">
                <a:latin typeface="Calibri"/>
                <a:ea typeface="Calibri"/>
                <a:cs typeface="Calibri"/>
              </a:rPr>
              <a:t>Data Collection:</a:t>
            </a:r>
          </a:p>
          <a:p>
            <a:pPr>
              <a:lnSpc>
                <a:spcPct val="110000"/>
              </a:lnSpc>
              <a:spcBef>
                <a:spcPct val="20000"/>
              </a:spcBef>
              <a:spcAft>
                <a:spcPts val="600"/>
              </a:spcAft>
            </a:pPr>
            <a:r>
              <a:rPr lang="en-IN" sz="1100" b="1" dirty="0">
                <a:latin typeface="Calibri"/>
                <a:ea typeface="Calibri"/>
                <a:cs typeface="Calibri"/>
              </a:rPr>
              <a:t> Used  dataset from </a:t>
            </a:r>
            <a:r>
              <a:rPr lang="en-IN" sz="1100" b="1" dirty="0" err="1">
                <a:latin typeface="Calibri"/>
                <a:ea typeface="Calibri"/>
                <a:cs typeface="Calibri"/>
              </a:rPr>
              <a:t>kaggle</a:t>
            </a:r>
            <a:r>
              <a:rPr lang="en-IN" sz="1100" b="1" dirty="0">
                <a:latin typeface="Calibri"/>
                <a:ea typeface="Calibri"/>
                <a:cs typeface="Calibri"/>
              </a:rPr>
              <a:t> containing </a:t>
            </a:r>
            <a:r>
              <a:rPr lang="en-IN" sz="1100" b="1" dirty="0" err="1">
                <a:latin typeface="Calibri"/>
                <a:ea typeface="Calibri"/>
                <a:cs typeface="Calibri"/>
              </a:rPr>
              <a:t>labeled</a:t>
            </a:r>
            <a:r>
              <a:rPr lang="en-IN" sz="1100" b="1" dirty="0">
                <a:latin typeface="Calibri"/>
                <a:ea typeface="Calibri"/>
                <a:cs typeface="Calibri"/>
              </a:rPr>
              <a:t> brain MRI images.</a:t>
            </a:r>
          </a:p>
          <a:p>
            <a:pPr marL="0" indent="0">
              <a:lnSpc>
                <a:spcPct val="110000"/>
              </a:lnSpc>
              <a:spcBef>
                <a:spcPct val="20000"/>
              </a:spcBef>
              <a:spcAft>
                <a:spcPts val="600"/>
              </a:spcAft>
              <a:buNone/>
            </a:pPr>
            <a:r>
              <a:rPr lang="en-IN" sz="1100" b="1" dirty="0">
                <a:latin typeface="Calibri"/>
                <a:ea typeface="Calibri"/>
                <a:cs typeface="Calibri"/>
              </a:rPr>
              <a:t>Preprocessing: </a:t>
            </a:r>
          </a:p>
          <a:p>
            <a:pPr>
              <a:lnSpc>
                <a:spcPct val="110000"/>
              </a:lnSpc>
              <a:spcBef>
                <a:spcPct val="20000"/>
              </a:spcBef>
              <a:spcAft>
                <a:spcPts val="600"/>
              </a:spcAft>
            </a:pPr>
            <a:r>
              <a:rPr lang="en-IN" sz="1100" b="1" dirty="0">
                <a:latin typeface="Calibri"/>
                <a:ea typeface="Calibri"/>
                <a:cs typeface="Calibri"/>
              </a:rPr>
              <a:t>Apply grayscale conversion, resizing, normalization, and noise removal for consistency.</a:t>
            </a:r>
          </a:p>
          <a:p>
            <a:pPr marL="0" indent="0">
              <a:lnSpc>
                <a:spcPct val="110000"/>
              </a:lnSpc>
              <a:spcBef>
                <a:spcPct val="20000"/>
              </a:spcBef>
              <a:spcAft>
                <a:spcPts val="600"/>
              </a:spcAft>
              <a:buNone/>
            </a:pPr>
            <a:r>
              <a:rPr lang="en-IN" sz="1100" b="1" dirty="0">
                <a:latin typeface="Calibri"/>
                <a:ea typeface="Calibri"/>
                <a:cs typeface="Calibri"/>
              </a:rPr>
              <a:t>Data Augmentation: </a:t>
            </a:r>
          </a:p>
          <a:p>
            <a:pPr>
              <a:lnSpc>
                <a:spcPct val="110000"/>
              </a:lnSpc>
              <a:spcBef>
                <a:spcPct val="20000"/>
              </a:spcBef>
              <a:spcAft>
                <a:spcPts val="600"/>
              </a:spcAft>
            </a:pPr>
            <a:r>
              <a:rPr lang="en-IN" sz="1100" b="1" dirty="0">
                <a:latin typeface="Calibri"/>
                <a:ea typeface="Calibri"/>
                <a:cs typeface="Calibri"/>
              </a:rPr>
              <a:t>Introduce image variations (rotation, flipping, scaling) to expand training data and reduce overfitting.</a:t>
            </a:r>
          </a:p>
          <a:p>
            <a:pPr marL="0" indent="0">
              <a:lnSpc>
                <a:spcPct val="110000"/>
              </a:lnSpc>
              <a:spcBef>
                <a:spcPct val="20000"/>
              </a:spcBef>
              <a:spcAft>
                <a:spcPts val="600"/>
              </a:spcAft>
              <a:buNone/>
            </a:pPr>
            <a:r>
              <a:rPr lang="en-IN" sz="1100" b="1" dirty="0">
                <a:latin typeface="Calibri"/>
                <a:ea typeface="Calibri"/>
                <a:cs typeface="Calibri"/>
              </a:rPr>
              <a:t>Model Architecture: </a:t>
            </a:r>
          </a:p>
          <a:p>
            <a:pPr>
              <a:lnSpc>
                <a:spcPct val="110000"/>
              </a:lnSpc>
              <a:spcBef>
                <a:spcPct val="20000"/>
              </a:spcBef>
              <a:spcAft>
                <a:spcPts val="600"/>
              </a:spcAft>
            </a:pPr>
            <a:r>
              <a:rPr lang="en-IN" sz="1100" b="1" dirty="0">
                <a:latin typeface="Calibri"/>
                <a:ea typeface="Calibri"/>
                <a:cs typeface="Calibri"/>
              </a:rPr>
              <a:t>Build a custom CNN or use transfer learning with pretrained models like VGG16 and train the model to detect </a:t>
            </a:r>
            <a:r>
              <a:rPr lang="en-IN" sz="1100" b="1" dirty="0" err="1">
                <a:latin typeface="Calibri"/>
                <a:ea typeface="Calibri"/>
                <a:cs typeface="Calibri"/>
              </a:rPr>
              <a:t>tumors</a:t>
            </a:r>
            <a:r>
              <a:rPr lang="en-IN" sz="1100" b="1" dirty="0">
                <a:latin typeface="Calibri"/>
                <a:ea typeface="Calibri"/>
                <a:cs typeface="Calibri"/>
              </a:rPr>
              <a:t> or classify </a:t>
            </a:r>
            <a:r>
              <a:rPr lang="en-IN" sz="1100" b="1" dirty="0" err="1">
                <a:latin typeface="Calibri"/>
                <a:ea typeface="Calibri"/>
                <a:cs typeface="Calibri"/>
              </a:rPr>
              <a:t>tumor</a:t>
            </a:r>
            <a:r>
              <a:rPr lang="en-IN" sz="1100" b="1" dirty="0">
                <a:latin typeface="Calibri"/>
                <a:ea typeface="Calibri"/>
                <a:cs typeface="Calibri"/>
              </a:rPr>
              <a:t> types (glioma, meningioma, pituitary).</a:t>
            </a:r>
          </a:p>
          <a:p>
            <a:pPr marL="0" indent="0">
              <a:lnSpc>
                <a:spcPct val="110000"/>
              </a:lnSpc>
              <a:spcBef>
                <a:spcPct val="20000"/>
              </a:spcBef>
              <a:spcAft>
                <a:spcPts val="600"/>
              </a:spcAft>
              <a:buNone/>
            </a:pPr>
            <a:r>
              <a:rPr lang="en-IN" sz="1100" b="1" dirty="0">
                <a:latin typeface="Calibri"/>
                <a:ea typeface="Calibri"/>
                <a:cs typeface="Calibri"/>
              </a:rPr>
              <a:t> Deployment:  </a:t>
            </a:r>
          </a:p>
          <a:p>
            <a:pPr>
              <a:lnSpc>
                <a:spcPct val="110000"/>
              </a:lnSpc>
              <a:spcBef>
                <a:spcPct val="20000"/>
              </a:spcBef>
              <a:spcAft>
                <a:spcPts val="600"/>
              </a:spcAft>
            </a:pPr>
            <a:r>
              <a:rPr lang="en-IN" sz="1100" b="1" dirty="0">
                <a:latin typeface="Calibri"/>
                <a:ea typeface="Calibri"/>
                <a:cs typeface="Calibri"/>
              </a:rPr>
              <a:t> Web App Interface: Build a simple and interactive front-end using </a:t>
            </a:r>
            <a:r>
              <a:rPr lang="en-IN" sz="1100" b="1" dirty="0" err="1">
                <a:latin typeface="Calibri"/>
                <a:ea typeface="Calibri"/>
                <a:cs typeface="Calibri"/>
              </a:rPr>
              <a:t>PycharmUser</a:t>
            </a:r>
            <a:r>
              <a:rPr lang="en-IN" sz="1100" b="1" dirty="0">
                <a:latin typeface="Calibri"/>
                <a:ea typeface="Calibri"/>
                <a:cs typeface="Calibri"/>
              </a:rPr>
              <a:t> Input: Upload MRI images via the interface for real-time prediction.</a:t>
            </a:r>
          </a:p>
          <a:p>
            <a:pPr marL="0" indent="0">
              <a:lnSpc>
                <a:spcPct val="110000"/>
              </a:lnSpc>
              <a:spcBef>
                <a:spcPct val="20000"/>
              </a:spcBef>
              <a:spcAft>
                <a:spcPts val="600"/>
              </a:spcAft>
              <a:buNone/>
            </a:pPr>
            <a:r>
              <a:rPr lang="en-IN" sz="1100" b="1" dirty="0">
                <a:latin typeface="Calibri"/>
                <a:ea typeface="Calibri"/>
                <a:cs typeface="Calibri"/>
              </a:rPr>
              <a:t> Evaluation:</a:t>
            </a:r>
          </a:p>
          <a:p>
            <a:pPr marL="305435" indent="-305435">
              <a:lnSpc>
                <a:spcPct val="110000"/>
              </a:lnSpc>
              <a:spcBef>
                <a:spcPct val="20000"/>
              </a:spcBef>
              <a:spcAft>
                <a:spcPts val="600"/>
              </a:spcAft>
              <a:buFont typeface="Arial"/>
              <a:buChar char="•"/>
            </a:pPr>
            <a:r>
              <a:rPr lang="en-IN" sz="1100" b="1" dirty="0">
                <a:latin typeface="Calibri"/>
                <a:ea typeface="Calibri"/>
                <a:cs typeface="Calibri"/>
              </a:rPr>
              <a:t>Metrics: Accuracy, Precision, Recall, F1-Score, Confusion Matrix.</a:t>
            </a:r>
            <a:endParaRPr lang="en-GB" sz="11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b="1" dirty="0">
                <a:latin typeface="Franklin Gothic Book"/>
              </a:rPr>
              <a:t>Technologies used :</a:t>
            </a:r>
          </a:p>
          <a:p>
            <a:pPr marL="762635" lvl="1" indent="-305435">
              <a:spcBef>
                <a:spcPct val="20000"/>
              </a:spcBef>
              <a:spcAft>
                <a:spcPts val="600"/>
              </a:spcAft>
              <a:buFont typeface="Arial"/>
              <a:buChar char="•"/>
            </a:pPr>
            <a:r>
              <a:rPr lang="en-IN" sz="2800" b="1" dirty="0">
                <a:latin typeface="Franklin Gothic Book"/>
              </a:rPr>
              <a:t>Python Programming Language</a:t>
            </a:r>
            <a:endParaRPr lang="en-US" sz="2800" dirty="0">
              <a:latin typeface="Franklin Gothic Book"/>
            </a:endParaRPr>
          </a:p>
          <a:p>
            <a:pPr marL="305435" indent="-305435">
              <a:spcBef>
                <a:spcPct val="20000"/>
              </a:spcBef>
              <a:spcAft>
                <a:spcPts val="600"/>
              </a:spcAft>
              <a:buFont typeface="Arial"/>
              <a:buChar char="•"/>
            </a:pPr>
            <a:r>
              <a:rPr lang="en-IN" b="1" dirty="0">
                <a:latin typeface="Franklin Gothic Book"/>
              </a:rPr>
              <a:t>Libraries required:</a:t>
            </a:r>
          </a:p>
          <a:p>
            <a:pPr marL="762635" lvl="1" indent="-305435">
              <a:spcBef>
                <a:spcPct val="20000"/>
              </a:spcBef>
              <a:spcAft>
                <a:spcPts val="600"/>
              </a:spcAft>
              <a:buFont typeface="Arial"/>
              <a:buChar char="•"/>
            </a:pPr>
            <a:r>
              <a:rPr lang="en-IN" sz="2800" b="1" dirty="0">
                <a:latin typeface="Franklin Gothic Book"/>
              </a:rPr>
              <a:t>NumPy, Pandas, Matplotlib, Scikit-learn, </a:t>
            </a:r>
            <a:r>
              <a:rPr lang="en-IN" sz="2800" b="1" dirty="0" err="1">
                <a:latin typeface="Franklin Gothic Book"/>
              </a:rPr>
              <a:t>Tensorflow</a:t>
            </a:r>
            <a:r>
              <a:rPr lang="en-IN" sz="2800" b="1" dirty="0">
                <a:latin typeface="Franklin Gothic Book"/>
              </a:rPr>
              <a:t>, </a:t>
            </a:r>
            <a:r>
              <a:rPr lang="en-IN" sz="2800" b="1" dirty="0" err="1">
                <a:latin typeface="Franklin Gothic Book"/>
              </a:rPr>
              <a:t>keras</a:t>
            </a:r>
            <a:endParaRPr lang="en-IN" sz="2800" b="1" dirty="0">
              <a:latin typeface="Franklin Gothic Book"/>
            </a:endParaRPr>
          </a:p>
          <a:p>
            <a:pPr marL="305435" indent="-305435">
              <a:spcBef>
                <a:spcPct val="20000"/>
              </a:spcBef>
              <a:spcAft>
                <a:spcPts val="600"/>
              </a:spcAft>
              <a:buFont typeface="Arial"/>
              <a:buChar char="•"/>
            </a:pPr>
            <a:r>
              <a:rPr lang="en-IN" b="1" dirty="0">
                <a:latin typeface="Franklin Gothic Book"/>
              </a:rPr>
              <a:t>Development Tools:</a:t>
            </a:r>
          </a:p>
          <a:p>
            <a:pPr marL="762635" lvl="1" indent="-305435">
              <a:spcBef>
                <a:spcPct val="20000"/>
              </a:spcBef>
              <a:spcAft>
                <a:spcPts val="600"/>
              </a:spcAft>
              <a:buFont typeface="Arial"/>
              <a:buChar char="•"/>
            </a:pPr>
            <a:r>
              <a:rPr lang="en-IN" sz="2800" b="1" dirty="0" err="1">
                <a:latin typeface="Franklin Gothic Book"/>
              </a:rPr>
              <a:t>GoogleColab</a:t>
            </a:r>
            <a:r>
              <a:rPr lang="en-IN" sz="2800" b="1" dirty="0">
                <a:latin typeface="Franklin Gothic Book"/>
              </a:rPr>
              <a:t>, </a:t>
            </a:r>
            <a:r>
              <a:rPr lang="en-IN" sz="2800" b="1" dirty="0" err="1">
                <a:latin typeface="Franklin Gothic Book"/>
              </a:rPr>
              <a:t>Pycharm</a:t>
            </a:r>
            <a:r>
              <a:rPr lang="en-IN" sz="2800" b="1" dirty="0">
                <a:latin typeface="Franklin Gothic Book"/>
              </a:rPr>
              <a:t>, GitHub</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1500" b="1" dirty="0">
                <a:latin typeface="Franklin Gothic Book"/>
              </a:rPr>
              <a:t>Algorithm Selection:</a:t>
            </a:r>
          </a:p>
          <a:p>
            <a:pPr marL="305435" indent="-305435">
              <a:spcBef>
                <a:spcPct val="20000"/>
              </a:spcBef>
              <a:spcAft>
                <a:spcPts val="600"/>
              </a:spcAft>
              <a:buFont typeface="Arial"/>
              <a:buChar char="•"/>
            </a:pPr>
            <a:r>
              <a:rPr lang="en-US" sz="1500" dirty="0">
                <a:latin typeface="Franklin Gothic Book"/>
              </a:rPr>
              <a:t>A Convolutional Neural Network (CNN) and VGG16 are chosen for its strength in automatically extracting features from MRI images, making it ideal for tumor detection. Transfer learning with pretrained models like VGG16 can further improve accuracy and reduce training time.</a:t>
            </a:r>
          </a:p>
          <a:p>
            <a:pPr marL="0" indent="0">
              <a:spcBef>
                <a:spcPct val="20000"/>
              </a:spcBef>
              <a:spcAft>
                <a:spcPts val="600"/>
              </a:spcAft>
              <a:buNone/>
            </a:pPr>
            <a:r>
              <a:rPr lang="en-US" sz="1500" b="1" dirty="0">
                <a:latin typeface="Franklin Gothic Book"/>
              </a:rPr>
              <a:t>Data Input:</a:t>
            </a:r>
          </a:p>
          <a:p>
            <a:pPr marL="305435" indent="-305435">
              <a:spcBef>
                <a:spcPct val="20000"/>
              </a:spcBef>
              <a:spcAft>
                <a:spcPts val="600"/>
              </a:spcAft>
              <a:buFont typeface="Arial"/>
              <a:buChar char="•"/>
            </a:pPr>
            <a:r>
              <a:rPr lang="en-US" sz="1500" dirty="0">
                <a:latin typeface="Franklin Gothic Book"/>
              </a:rPr>
              <a:t>The model uses preprocessed and normalized brain MRI scans resized to a standard dimension, along with labeled tumor classes (glioma, meningioma, pituitary, or normal). Data augmentation techniques increase training data diversity and robustness.</a:t>
            </a:r>
          </a:p>
          <a:p>
            <a:pPr marL="0" indent="0">
              <a:spcBef>
                <a:spcPct val="20000"/>
              </a:spcBef>
              <a:spcAft>
                <a:spcPts val="600"/>
              </a:spcAft>
              <a:buNone/>
            </a:pPr>
            <a:r>
              <a:rPr lang="en-US" sz="1500" b="1" dirty="0">
                <a:latin typeface="Franklin Gothic Book"/>
              </a:rPr>
              <a:t>Training Process:</a:t>
            </a:r>
          </a:p>
          <a:p>
            <a:pPr marL="305435" indent="-305435">
              <a:spcBef>
                <a:spcPct val="20000"/>
              </a:spcBef>
              <a:spcAft>
                <a:spcPts val="600"/>
              </a:spcAft>
              <a:buFont typeface="Arial"/>
              <a:buChar char="•"/>
            </a:pPr>
            <a:r>
              <a:rPr lang="en-US" sz="1500" dirty="0">
                <a:latin typeface="Franklin Gothic Book"/>
              </a:rPr>
              <a:t>The CNN is trained on labeled MRI images using cross-validation and early stopping to avoid overfitting. Hyperparameters like learning rate and batch size are tuned to optimize performance on validation data.</a:t>
            </a:r>
          </a:p>
          <a:p>
            <a:pPr marL="0" indent="0">
              <a:spcBef>
                <a:spcPct val="20000"/>
              </a:spcBef>
              <a:spcAft>
                <a:spcPts val="600"/>
              </a:spcAft>
              <a:buNone/>
            </a:pPr>
            <a:r>
              <a:rPr lang="en-US" sz="1500" b="1" dirty="0">
                <a:latin typeface="Franklin Gothic Book"/>
              </a:rPr>
              <a:t>Prediction Process:</a:t>
            </a:r>
          </a:p>
          <a:p>
            <a:pPr marL="305435" indent="-305435">
              <a:spcBef>
                <a:spcPct val="20000"/>
              </a:spcBef>
              <a:spcAft>
                <a:spcPts val="600"/>
              </a:spcAft>
              <a:buFont typeface="Arial"/>
              <a:buChar char="•"/>
            </a:pPr>
            <a:r>
              <a:rPr lang="en-US" sz="1500" dirty="0">
                <a:latin typeface="Franklin Gothic Book"/>
              </a:rPr>
              <a:t>The trained model predicts tumor presence and type by analyzing new MRI scans, outputting class probabilities. Grad-CAM visualizations help highlight important image regions, aiding interpretability for clinicians.</a:t>
            </a: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1D35A6-57C8-BDB6-E844-1033A04D5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37" y="1873716"/>
            <a:ext cx="5005519" cy="4170234"/>
          </a:xfrm>
          <a:prstGeom prst="rect">
            <a:avLst/>
          </a:prstGeom>
        </p:spPr>
      </p:pic>
      <p:pic>
        <p:nvPicPr>
          <p:cNvPr id="7" name="Picture 6">
            <a:extLst>
              <a:ext uri="{FF2B5EF4-FFF2-40B4-BE49-F238E27FC236}">
                <a16:creationId xmlns:a16="http://schemas.microsoft.com/office/drawing/2014/main" id="{82C19D69-0451-52C2-9D97-F20FE5C8E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8321" y="2055813"/>
            <a:ext cx="6089665" cy="3806041"/>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2247730"/>
            <a:ext cx="10515600" cy="3933614"/>
          </a:xfrm>
        </p:spPr>
        <p:txBody>
          <a:bodyPr vert="horz" lIns="91440" tIns="45720" rIns="91440" bIns="45720" rtlCol="0">
            <a:normAutofit/>
          </a:bodyPr>
          <a:lstStyle/>
          <a:p>
            <a:pPr marL="0" indent="0">
              <a:buNone/>
            </a:pPr>
            <a:r>
              <a:rPr lang="en-US" sz="2200" dirty="0">
                <a:latin typeface="Franklin Gothic Book"/>
              </a:rPr>
              <a:t>The brain tumor detection system developed using convolutional neural networks has demonstrated strong potential in accurately identifying and classifying brain tumors from MRI images. By automating this process, the system can significantly reduce the time and effort required by radiologists, helping to speed up diagnosis and improve the overall efficiency of medical workflows.</a:t>
            </a:r>
          </a:p>
          <a:p>
            <a:pPr marL="0" indent="0">
              <a:buNone/>
            </a:pPr>
            <a:endParaRPr lang="en-US" sz="2200" dirty="0">
              <a:latin typeface="Franklin Gothic Book"/>
            </a:endParaRPr>
          </a:p>
          <a:p>
            <a:pPr marL="0" indent="0">
              <a:buNone/>
            </a:pPr>
            <a:r>
              <a:rPr lang="en-US" sz="2200" dirty="0">
                <a:latin typeface="Franklin Gothic Book"/>
              </a:rPr>
              <a:t>Overall, this project highlights the power of artificial intelligence in medical imaging and its potential to transform clinical practices. With further refinement and validation, such AI-driven tools can become an indispensable part of healthcare, contributing to earlier detection and better prognosis for patients with brain tumors.</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US" sz="2200" dirty="0">
                <a:latin typeface="Franklin Gothic Book"/>
              </a:rPr>
              <a:t>Future enhancements could include incorporating larger and more diverse datasets to improve model generalization, integrating other imaging modalities like CT scans for comprehensive analysis, and implementing advanced explainability methods to increase clinical trust. Additionally, deploying the model in real-time clinical environments with user-friendly interfaces will be critical for practical adoption and ongoing validation.</a:t>
            </a: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Times New Roman</vt:lpstr>
      <vt:lpstr>office theme</vt:lpstr>
      <vt:lpstr>  BRAIN TUMOR DETECTION USING ML &amp; DL MODELS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sharanya muskula</cp:lastModifiedBy>
  <cp:revision>11</cp:revision>
  <dcterms:created xsi:type="dcterms:W3CDTF">2013-07-15T20:26:40Z</dcterms:created>
  <dcterms:modified xsi:type="dcterms:W3CDTF">2025-06-09T16:22:30Z</dcterms:modified>
</cp:coreProperties>
</file>