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16">
          <p15:clr>
            <a:srgbClr val="A4A3A4"/>
          </p15:clr>
        </p15:guide>
        <p15:guide id="2" orient="horz" pos="384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58LnFJWyCnw2MXuMjJj5dPFJ6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/>
        <p:guide pos="3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6044184"/>
            <a:ext cx="914400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/>
          <p:nvPr>
            <p:ph idx="2" type="pic"/>
          </p:nvPr>
        </p:nvSpPr>
        <p:spPr>
          <a:xfrm>
            <a:off x="2324100" y="758952"/>
            <a:ext cx="7543800" cy="50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2"/>
          <p:cNvSpPr txBox="1"/>
          <p:nvPr>
            <p:ph type="title"/>
          </p:nvPr>
        </p:nvSpPr>
        <p:spPr>
          <a:xfrm>
            <a:off x="838200" y="3108960"/>
            <a:ext cx="10515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/>
          <p:nvPr/>
        </p:nvSpPr>
        <p:spPr>
          <a:xfrm>
            <a:off x="5891213" y="5628222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295399" y="60960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295400" y="1855945"/>
            <a:ext cx="9820656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188720" y="609600"/>
            <a:ext cx="982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188720" y="1746504"/>
            <a:ext cx="982980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097280" y="609600"/>
            <a:ext cx="10332720" cy="53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23"/>
          <p:cNvSpPr/>
          <p:nvPr>
            <p:ph idx="3" type="pic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23"/>
          <p:cNvSpPr/>
          <p:nvPr>
            <p:ph idx="4" type="pic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23"/>
          <p:cNvSpPr/>
          <p:nvPr>
            <p:ph idx="5" type="pic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298448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6" type="body"/>
          </p:nvPr>
        </p:nvSpPr>
        <p:spPr>
          <a:xfrm>
            <a:off x="1298448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7" type="body"/>
          </p:nvPr>
        </p:nvSpPr>
        <p:spPr>
          <a:xfrm>
            <a:off x="3886200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8" type="body"/>
          </p:nvPr>
        </p:nvSpPr>
        <p:spPr>
          <a:xfrm>
            <a:off x="3886200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9" type="body"/>
          </p:nvPr>
        </p:nvSpPr>
        <p:spPr>
          <a:xfrm>
            <a:off x="6510528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3" type="body"/>
          </p:nvPr>
        </p:nvSpPr>
        <p:spPr>
          <a:xfrm>
            <a:off x="6510528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4" type="body"/>
          </p:nvPr>
        </p:nvSpPr>
        <p:spPr>
          <a:xfrm>
            <a:off x="9034272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5" type="body"/>
          </p:nvPr>
        </p:nvSpPr>
        <p:spPr>
          <a:xfrm>
            <a:off x="9034272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5" name="Google Shape;135;p23"/>
          <p:cNvCxnSpPr/>
          <p:nvPr/>
        </p:nvCxnSpPr>
        <p:spPr>
          <a:xfrm>
            <a:off x="4684061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2096160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9837985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3"/>
          <p:cNvCxnSpPr/>
          <p:nvPr/>
        </p:nvCxnSpPr>
        <p:spPr>
          <a:xfrm>
            <a:off x="7306235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3"/>
          <p:cNvSpPr/>
          <p:nvPr>
            <p:ph idx="16" type="pic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0" name="Google Shape;140;p23"/>
          <p:cNvSpPr/>
          <p:nvPr>
            <p:ph idx="17" type="pic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23"/>
          <p:cNvSpPr/>
          <p:nvPr>
            <p:ph idx="18" type="pic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2" name="Google Shape;142;p23"/>
          <p:cNvSpPr/>
          <p:nvPr>
            <p:ph idx="19" type="pic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3" name="Google Shape;143;p23"/>
          <p:cNvSpPr txBox="1"/>
          <p:nvPr>
            <p:ph idx="20" type="body"/>
          </p:nvPr>
        </p:nvSpPr>
        <p:spPr>
          <a:xfrm>
            <a:off x="1298448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1" type="body"/>
          </p:nvPr>
        </p:nvSpPr>
        <p:spPr>
          <a:xfrm>
            <a:off x="1298448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22" type="body"/>
          </p:nvPr>
        </p:nvSpPr>
        <p:spPr>
          <a:xfrm>
            <a:off x="3886200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23" type="body"/>
          </p:nvPr>
        </p:nvSpPr>
        <p:spPr>
          <a:xfrm>
            <a:off x="3886200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24" type="body"/>
          </p:nvPr>
        </p:nvSpPr>
        <p:spPr>
          <a:xfrm>
            <a:off x="6510528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25" type="body"/>
          </p:nvPr>
        </p:nvSpPr>
        <p:spPr>
          <a:xfrm>
            <a:off x="6510528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26" type="body"/>
          </p:nvPr>
        </p:nvSpPr>
        <p:spPr>
          <a:xfrm>
            <a:off x="9034272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27" type="body"/>
          </p:nvPr>
        </p:nvSpPr>
        <p:spPr>
          <a:xfrm>
            <a:off x="9034272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1" name="Google Shape;151;p23"/>
          <p:cNvCxnSpPr/>
          <p:nvPr/>
        </p:nvCxnSpPr>
        <p:spPr>
          <a:xfrm>
            <a:off x="4684061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23"/>
          <p:cNvCxnSpPr/>
          <p:nvPr/>
        </p:nvCxnSpPr>
        <p:spPr>
          <a:xfrm>
            <a:off x="2096160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9837985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7306235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>
            <p:ph idx="2" type="pic"/>
          </p:nvPr>
        </p:nvSpPr>
        <p:spPr>
          <a:xfrm>
            <a:off x="0" y="0"/>
            <a:ext cx="12188952" cy="1682496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1298448" y="5221224"/>
            <a:ext cx="3621024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298448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3" type="body"/>
          </p:nvPr>
        </p:nvSpPr>
        <p:spPr>
          <a:xfrm>
            <a:off x="3300984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4" type="body"/>
          </p:nvPr>
        </p:nvSpPr>
        <p:spPr>
          <a:xfrm>
            <a:off x="5312664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5" type="body"/>
          </p:nvPr>
        </p:nvSpPr>
        <p:spPr>
          <a:xfrm>
            <a:off x="7315200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6" type="body"/>
          </p:nvPr>
        </p:nvSpPr>
        <p:spPr>
          <a:xfrm>
            <a:off x="9321800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5" name="Google Shape;165;p24"/>
          <p:cNvCxnSpPr/>
          <p:nvPr/>
        </p:nvCxnSpPr>
        <p:spPr>
          <a:xfrm>
            <a:off x="1298448" y="6111876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4"/>
          <p:cNvCxnSpPr/>
          <p:nvPr/>
        </p:nvCxnSpPr>
        <p:spPr>
          <a:xfrm rot="10800000">
            <a:off x="1219200" y="2871216"/>
            <a:ext cx="959510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67" name="Google Shape;167;p24"/>
          <p:cNvSpPr txBox="1"/>
          <p:nvPr>
            <p:ph idx="7" type="body"/>
          </p:nvPr>
        </p:nvSpPr>
        <p:spPr>
          <a:xfrm>
            <a:off x="1298448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8" type="body"/>
          </p:nvPr>
        </p:nvSpPr>
        <p:spPr>
          <a:xfrm>
            <a:off x="3300984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9" type="body"/>
          </p:nvPr>
        </p:nvSpPr>
        <p:spPr>
          <a:xfrm>
            <a:off x="5312664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3" type="body"/>
          </p:nvPr>
        </p:nvSpPr>
        <p:spPr>
          <a:xfrm>
            <a:off x="7315200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4" type="body"/>
          </p:nvPr>
        </p:nvSpPr>
        <p:spPr>
          <a:xfrm>
            <a:off x="9321800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5" type="body"/>
          </p:nvPr>
        </p:nvSpPr>
        <p:spPr>
          <a:xfrm>
            <a:off x="3300984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6" type="body"/>
          </p:nvPr>
        </p:nvSpPr>
        <p:spPr>
          <a:xfrm>
            <a:off x="1298448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7" type="body"/>
          </p:nvPr>
        </p:nvSpPr>
        <p:spPr>
          <a:xfrm>
            <a:off x="5312664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8" type="body"/>
          </p:nvPr>
        </p:nvSpPr>
        <p:spPr>
          <a:xfrm>
            <a:off x="7315200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9" type="body"/>
          </p:nvPr>
        </p:nvSpPr>
        <p:spPr>
          <a:xfrm>
            <a:off x="9321800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>
            <p:ph idx="2" type="pic"/>
          </p:nvPr>
        </p:nvSpPr>
        <p:spPr>
          <a:xfrm>
            <a:off x="0" y="0"/>
            <a:ext cx="665683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1298448" y="609600"/>
            <a:ext cx="6656832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1298448" y="2209800"/>
            <a:ext cx="4495744" cy="464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310875" spcFirstLastPara="1" rIns="274300" wrap="square" tIns="36575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25"/>
          <p:cNvSpPr txBox="1"/>
          <p:nvPr>
            <p:ph idx="3" type="body"/>
          </p:nvPr>
        </p:nvSpPr>
        <p:spPr>
          <a:xfrm>
            <a:off x="1618488" y="3630168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4" type="body"/>
          </p:nvPr>
        </p:nvSpPr>
        <p:spPr>
          <a:xfrm>
            <a:off x="6705600" y="2209800"/>
            <a:ext cx="4495744" cy="464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310875" spcFirstLastPara="1" rIns="274300" wrap="square" tIns="36575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25"/>
          <p:cNvSpPr txBox="1"/>
          <p:nvPr>
            <p:ph idx="5" type="body"/>
          </p:nvPr>
        </p:nvSpPr>
        <p:spPr>
          <a:xfrm>
            <a:off x="7013448" y="3630168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5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5"/>
          <p:cNvSpPr/>
          <p:nvPr/>
        </p:nvSpPr>
        <p:spPr>
          <a:xfrm>
            <a:off x="1295400" y="1492377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zon x3">
  <p:cSld name="Comparizon x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rgbClr val="E9F5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1298448" y="4014216"/>
            <a:ext cx="416052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498080" y="621792"/>
            <a:ext cx="4114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7498080" y="1069848"/>
            <a:ext cx="388620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3" type="body"/>
          </p:nvPr>
        </p:nvSpPr>
        <p:spPr>
          <a:xfrm>
            <a:off x="7498080" y="3172968"/>
            <a:ext cx="4114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26"/>
          <p:cNvSpPr txBox="1"/>
          <p:nvPr>
            <p:ph idx="4" type="body"/>
          </p:nvPr>
        </p:nvSpPr>
        <p:spPr>
          <a:xfrm>
            <a:off x="7498080" y="3621024"/>
            <a:ext cx="3886200" cy="11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6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/>
          <p:nvPr>
            <p:ph idx="5" type="pic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7" name="Google Shape;197;p26"/>
          <p:cNvSpPr txBox="1"/>
          <p:nvPr>
            <p:ph idx="6" type="body"/>
          </p:nvPr>
        </p:nvSpPr>
        <p:spPr>
          <a:xfrm>
            <a:off x="7498080" y="5129784"/>
            <a:ext cx="4114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26"/>
          <p:cNvSpPr txBox="1"/>
          <p:nvPr>
            <p:ph idx="7" type="body"/>
          </p:nvPr>
        </p:nvSpPr>
        <p:spPr>
          <a:xfrm>
            <a:off x="7498080" y="5568696"/>
            <a:ext cx="3886200" cy="90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6"/>
          <p:cNvSpPr/>
          <p:nvPr>
            <p:ph idx="8" type="pic"/>
          </p:nvPr>
        </p:nvSpPr>
        <p:spPr>
          <a:xfrm>
            <a:off x="6245352" y="704088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6"/>
          <p:cNvSpPr/>
          <p:nvPr>
            <p:ph idx="9" type="pic"/>
          </p:nvPr>
        </p:nvSpPr>
        <p:spPr>
          <a:xfrm>
            <a:off x="6245352" y="3273552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6"/>
          <p:cNvSpPr/>
          <p:nvPr>
            <p:ph idx="13" type="pic"/>
          </p:nvPr>
        </p:nvSpPr>
        <p:spPr>
          <a:xfrm>
            <a:off x="6245352" y="5166360"/>
            <a:ext cx="914400" cy="91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2" name="Google Shape;202;p26"/>
          <p:cNvCxnSpPr/>
          <p:nvPr/>
        </p:nvCxnSpPr>
        <p:spPr>
          <a:xfrm>
            <a:off x="1298448" y="6111876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8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129844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5230684" y="987425"/>
            <a:ext cx="612470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3" name="Google Shape;213;p29"/>
          <p:cNvSpPr txBox="1"/>
          <p:nvPr>
            <p:ph idx="2" type="body"/>
          </p:nvPr>
        </p:nvSpPr>
        <p:spPr>
          <a:xfrm>
            <a:off x="129844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9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129844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0"/>
          <p:cNvSpPr/>
          <p:nvPr>
            <p:ph idx="2" type="pic"/>
          </p:nvPr>
        </p:nvSpPr>
        <p:spPr>
          <a:xfrm>
            <a:off x="5230684" y="993775"/>
            <a:ext cx="612470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129844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0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/>
          <p:nvPr>
            <p:ph idx="2" type="pic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" name="Google Shape;26;p13"/>
          <p:cNvCxnSpPr/>
          <p:nvPr/>
        </p:nvCxnSpPr>
        <p:spPr>
          <a:xfrm>
            <a:off x="1819102" y="5548842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19656" y="5943600"/>
            <a:ext cx="4809744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3"/>
          <p:cNvSpPr txBox="1"/>
          <p:nvPr>
            <p:ph type="title"/>
          </p:nvPr>
        </p:nvSpPr>
        <p:spPr>
          <a:xfrm>
            <a:off x="1819656" y="2459736"/>
            <a:ext cx="5157216" cy="26700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 txBox="1"/>
          <p:nvPr>
            <p:ph type="title"/>
          </p:nvPr>
        </p:nvSpPr>
        <p:spPr>
          <a:xfrm>
            <a:off x="5449824" y="1124712"/>
            <a:ext cx="57607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5449824" y="2889504"/>
            <a:ext cx="576072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/>
          <p:nvPr>
            <p:ph idx="2" type="pic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37" name="Google Shape;37;p14"/>
          <p:cNvCxnSpPr/>
          <p:nvPr/>
        </p:nvCxnSpPr>
        <p:spPr>
          <a:xfrm>
            <a:off x="649224" y="2667000"/>
            <a:ext cx="0" cy="3124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14"/>
          <p:cNvCxnSpPr/>
          <p:nvPr/>
        </p:nvCxnSpPr>
        <p:spPr>
          <a:xfrm>
            <a:off x="5447344" y="2057400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097280" y="609600"/>
            <a:ext cx="10021824" cy="53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/>
          <p:nvPr>
            <p:ph idx="2" type="pic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" name="Google Shape;44;p15"/>
          <p:cNvSpPr/>
          <p:nvPr>
            <p:ph idx="3" type="pic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" name="Google Shape;45;p15"/>
          <p:cNvSpPr/>
          <p:nvPr>
            <p:ph idx="4" type="pic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" name="Google Shape;46;p15"/>
          <p:cNvSpPr/>
          <p:nvPr>
            <p:ph idx="5" type="pic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298448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6" type="body"/>
          </p:nvPr>
        </p:nvSpPr>
        <p:spPr>
          <a:xfrm>
            <a:off x="1298448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7" type="body"/>
          </p:nvPr>
        </p:nvSpPr>
        <p:spPr>
          <a:xfrm>
            <a:off x="3886200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8" type="body"/>
          </p:nvPr>
        </p:nvSpPr>
        <p:spPr>
          <a:xfrm>
            <a:off x="3886200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9" type="body"/>
          </p:nvPr>
        </p:nvSpPr>
        <p:spPr>
          <a:xfrm>
            <a:off x="6473952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3" type="body"/>
          </p:nvPr>
        </p:nvSpPr>
        <p:spPr>
          <a:xfrm>
            <a:off x="6473952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4" type="body"/>
          </p:nvPr>
        </p:nvSpPr>
        <p:spPr>
          <a:xfrm>
            <a:off x="9070848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5" type="body"/>
          </p:nvPr>
        </p:nvSpPr>
        <p:spPr>
          <a:xfrm>
            <a:off x="9070848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15"/>
          <p:cNvCxnSpPr/>
          <p:nvPr/>
        </p:nvCxnSpPr>
        <p:spPr>
          <a:xfrm>
            <a:off x="4592478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5"/>
          <p:cNvCxnSpPr/>
          <p:nvPr/>
        </p:nvCxnSpPr>
        <p:spPr>
          <a:xfrm>
            <a:off x="2004720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15"/>
          <p:cNvCxnSpPr/>
          <p:nvPr/>
        </p:nvCxnSpPr>
        <p:spPr>
          <a:xfrm>
            <a:off x="9737699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15"/>
          <p:cNvCxnSpPr/>
          <p:nvPr/>
        </p:nvCxnSpPr>
        <p:spPr>
          <a:xfrm>
            <a:off x="7183278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Lis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>
            <p:ph idx="2" type="pic"/>
          </p:nvPr>
        </p:nvSpPr>
        <p:spPr>
          <a:xfrm>
            <a:off x="0" y="5175504"/>
            <a:ext cx="12188952" cy="168249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1085088" y="609600"/>
            <a:ext cx="10021824" cy="1252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298448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3" type="body"/>
          </p:nvPr>
        </p:nvSpPr>
        <p:spPr>
          <a:xfrm>
            <a:off x="1298448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4" type="body"/>
          </p:nvPr>
        </p:nvSpPr>
        <p:spPr>
          <a:xfrm>
            <a:off x="3383280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5" type="body"/>
          </p:nvPr>
        </p:nvSpPr>
        <p:spPr>
          <a:xfrm>
            <a:off x="3383280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6" type="body"/>
          </p:nvPr>
        </p:nvSpPr>
        <p:spPr>
          <a:xfrm>
            <a:off x="5468112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7" type="body"/>
          </p:nvPr>
        </p:nvSpPr>
        <p:spPr>
          <a:xfrm>
            <a:off x="5468112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8" type="body"/>
          </p:nvPr>
        </p:nvSpPr>
        <p:spPr>
          <a:xfrm>
            <a:off x="7552944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9" type="body"/>
          </p:nvPr>
        </p:nvSpPr>
        <p:spPr>
          <a:xfrm>
            <a:off x="7552944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6"/>
          <p:cNvCxnSpPr/>
          <p:nvPr/>
        </p:nvCxnSpPr>
        <p:spPr>
          <a:xfrm>
            <a:off x="3383280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9637776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16"/>
          <p:cNvCxnSpPr/>
          <p:nvPr/>
        </p:nvCxnSpPr>
        <p:spPr>
          <a:xfrm>
            <a:off x="7552944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6"/>
          <p:cNvCxnSpPr/>
          <p:nvPr/>
        </p:nvCxnSpPr>
        <p:spPr>
          <a:xfrm>
            <a:off x="5468112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idx="13" type="body"/>
          </p:nvPr>
        </p:nvSpPr>
        <p:spPr>
          <a:xfrm>
            <a:off x="9637776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4" type="body"/>
          </p:nvPr>
        </p:nvSpPr>
        <p:spPr>
          <a:xfrm>
            <a:off x="9637776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8" name="Google Shape;78;p16"/>
          <p:cNvCxnSpPr/>
          <p:nvPr/>
        </p:nvCxnSpPr>
        <p:spPr>
          <a:xfrm>
            <a:off x="1298448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17"/>
          <p:cNvCxnSpPr/>
          <p:nvPr/>
        </p:nvCxnSpPr>
        <p:spPr>
          <a:xfrm>
            <a:off x="5890260" y="1536192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834640" y="2057400"/>
            <a:ext cx="6519672" cy="297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600" lIns="576050" spcFirstLastPara="1" rIns="576050" wrap="square" tIns="228600">
            <a:noAutofit/>
          </a:bodyPr>
          <a:lstStyle>
            <a:lvl1pPr indent="-228600" lvl="0" marL="457200" algn="ctr">
              <a:lnSpc>
                <a:spcPct val="12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/>
          <p:nvPr>
            <p:ph idx="2" type="pic"/>
          </p:nvPr>
        </p:nvSpPr>
        <p:spPr>
          <a:xfrm>
            <a:off x="2871216" y="5330952"/>
            <a:ext cx="6519672" cy="1527048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116324" y="609600"/>
            <a:ext cx="3959352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>
            <p:ph idx="2" type="pic"/>
          </p:nvPr>
        </p:nvSpPr>
        <p:spPr>
          <a:xfrm>
            <a:off x="0" y="1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1535715" y="1485302"/>
            <a:ext cx="9120570" cy="3887396"/>
          </a:xfrm>
          <a:prstGeom prst="rect">
            <a:avLst/>
          </a:prstGeom>
          <a:solidFill>
            <a:srgbClr val="E9F5FB"/>
          </a:solidFill>
          <a:ln>
            <a:noFill/>
          </a:ln>
        </p:spPr>
        <p:txBody>
          <a:bodyPr anchorCtr="0" anchor="b" bIns="1097275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572768" y="5751576"/>
            <a:ext cx="9116568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8"/>
          <p:cNvSpPr/>
          <p:nvPr/>
        </p:nvSpPr>
        <p:spPr>
          <a:xfrm>
            <a:off x="5890260" y="4496652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image right">
  <p:cSld name="Title and content with image righ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1295400" y="1124712"/>
            <a:ext cx="38862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295400" y="2816352"/>
            <a:ext cx="3602736" cy="3364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/>
          <p:nvPr>
            <p:ph idx="2" type="pic"/>
          </p:nvPr>
        </p:nvSpPr>
        <p:spPr>
          <a:xfrm>
            <a:off x="4946904" y="1188720"/>
            <a:ext cx="6638544" cy="44805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1" name="Google Shape;101;p19"/>
          <p:cNvCxnSpPr/>
          <p:nvPr/>
        </p:nvCxnSpPr>
        <p:spPr>
          <a:xfrm>
            <a:off x="1295400" y="2057400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iton Header" showMasterSp="0">
  <p:cSld name="Seciton Header">
    <p:bg>
      <p:bgPr>
        <a:solidFill>
          <a:schemeClr val="accen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>
            <p:ph idx="2" type="pic"/>
          </p:nvPr>
        </p:nvSpPr>
        <p:spPr>
          <a:xfrm>
            <a:off x="1527048" y="1481328"/>
            <a:ext cx="9144000" cy="3886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2040636" y="3200400"/>
            <a:ext cx="8110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046720" y="4745736"/>
            <a:ext cx="1389888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>
            <a:off x="8048624" y="4293195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11"/>
          <p:cNvCxnSpPr/>
          <p:nvPr/>
        </p:nvCxnSpPr>
        <p:spPr>
          <a:xfrm>
            <a:off x="649224" y="2667000"/>
            <a:ext cx="0" cy="3124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"/>
          <p:cNvPicPr preferRelativeResize="0"/>
          <p:nvPr>
            <p:ph idx="2" type="pic"/>
          </p:nvPr>
        </p:nvPicPr>
        <p:blipFill rotWithShape="1">
          <a:blip r:embed="rId3">
            <a:alphaModFix amt="48000"/>
          </a:blip>
          <a:srcRect b="0" l="0" r="0" t="0"/>
          <a:stretch/>
        </p:blipFill>
        <p:spPr>
          <a:xfrm>
            <a:off x="4218179" y="1346880"/>
            <a:ext cx="10351507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"/>
          <p:cNvSpPr txBox="1"/>
          <p:nvPr>
            <p:ph type="title"/>
          </p:nvPr>
        </p:nvSpPr>
        <p:spPr>
          <a:xfrm>
            <a:off x="838200" y="704540"/>
            <a:ext cx="10515600" cy="1284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/>
              <a:t>TITLE: </a:t>
            </a:r>
            <a:r>
              <a:rPr lang="en-US" sz="2400"/>
              <a:t>A DISTRIBUTED SYSTEM FOR SUPPORTING SMART IRRIGATION USING INTERNET OF THINGS TECHNOLOGY</a:t>
            </a:r>
            <a:endParaRPr/>
          </a:p>
        </p:txBody>
      </p:sp>
      <p:sp>
        <p:nvSpPr>
          <p:cNvPr id="228" name="Google Shape;228;p1"/>
          <p:cNvSpPr txBox="1"/>
          <p:nvPr>
            <p:ph idx="1" type="subTitle"/>
          </p:nvPr>
        </p:nvSpPr>
        <p:spPr>
          <a:xfrm>
            <a:off x="1524000" y="6044184"/>
            <a:ext cx="914400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PRESENTATION BY: ABRAR AL SAYEM</a:t>
            </a:r>
            <a:endParaRPr/>
          </a:p>
        </p:txBody>
      </p:sp>
      <p:sp>
        <p:nvSpPr>
          <p:cNvPr id="229" name="Google Shape;229;p1"/>
          <p:cNvSpPr txBox="1"/>
          <p:nvPr/>
        </p:nvSpPr>
        <p:spPr>
          <a:xfrm>
            <a:off x="966536" y="2439269"/>
            <a:ext cx="878706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Ahmed Abdelmoamen Ahmed, Suhib Al Omari,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 Fares, Mohamed Chouikha, Ripendra Awal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DNA structure" id="319" name="Google Shape;319;p10"/>
          <p:cNvPicPr preferRelativeResize="0"/>
          <p:nvPr>
            <p:ph idx="2" type="pic"/>
          </p:nvPr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0"/>
          <p:cNvSpPr txBox="1"/>
          <p:nvPr>
            <p:ph type="title"/>
          </p:nvPr>
        </p:nvSpPr>
        <p:spPr>
          <a:xfrm>
            <a:off x="1535715" y="1485302"/>
            <a:ext cx="9120570" cy="3887396"/>
          </a:xfrm>
          <a:prstGeom prst="rect">
            <a:avLst/>
          </a:prstGeom>
          <a:solidFill>
            <a:srgbClr val="E9F5FB"/>
          </a:solidFill>
          <a:ln>
            <a:noFill/>
          </a:ln>
        </p:spPr>
        <p:txBody>
          <a:bodyPr anchorCtr="0" anchor="b" bIns="1097275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THANK YOU </a:t>
            </a:r>
            <a:endParaRPr/>
          </a:p>
        </p:txBody>
      </p:sp>
      <p:pic>
        <p:nvPicPr>
          <p:cNvPr id="321" name="Google Shape;321;p10"/>
          <p:cNvPicPr preferRelativeResize="0"/>
          <p:nvPr>
            <p:ph idx="3" type="pic"/>
          </p:nvPr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>
            <a:off x="3993333" y="589789"/>
            <a:ext cx="4625566" cy="228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2" name="Google Shape;322;p10"/>
          <p:cNvSpPr txBox="1"/>
          <p:nvPr>
            <p:ph idx="1" type="body"/>
          </p:nvPr>
        </p:nvSpPr>
        <p:spPr>
          <a:xfrm>
            <a:off x="1572768" y="5751576"/>
            <a:ext cx="9116568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cap="none"/>
              <a:t>ABRAR AL SAYEM</a:t>
            </a:r>
            <a:endParaRPr/>
          </a:p>
          <a:p>
            <a:pPr indent="0" lvl="0" marL="0" rtl="0" algn="ctr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cap="none"/>
              <a:t>18201194| CSE449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"/>
          <p:cNvSpPr txBox="1"/>
          <p:nvPr>
            <p:ph type="title"/>
          </p:nvPr>
        </p:nvSpPr>
        <p:spPr>
          <a:xfrm>
            <a:off x="1674636" y="1425340"/>
            <a:ext cx="10276732" cy="19213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1. OVERVIEW OF PRECISION AGRICULTURE</a:t>
            </a:r>
            <a:br>
              <a:rPr lang="en-US"/>
            </a:br>
            <a:r>
              <a:rPr lang="en-US"/>
              <a:t>2. EXISTING IOT APPLICATIONS</a:t>
            </a:r>
            <a:br>
              <a:rPr lang="en-US"/>
            </a:br>
            <a:r>
              <a:rPr lang="en-US"/>
              <a:t>3. LIMITATIONS IN CURRENT SYSTEMS</a:t>
            </a:r>
            <a:endParaRPr/>
          </a:p>
        </p:txBody>
      </p:sp>
      <p:sp>
        <p:nvSpPr>
          <p:cNvPr id="235" name="Google Shape;235;p2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6" name="Google Shape;236;p2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"/>
          <p:cNvSpPr txBox="1"/>
          <p:nvPr/>
        </p:nvSpPr>
        <p:spPr>
          <a:xfrm>
            <a:off x="1674636" y="392438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and Related Work</a:t>
            </a:r>
            <a:endParaRPr/>
          </a:p>
        </p:txBody>
      </p:sp>
      <p:pic>
        <p:nvPicPr>
          <p:cNvPr descr="IoT and Remote Sensing in Smart Agriculture - IoT Worlds" id="238" name="Google Shape;2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3641" y="3949643"/>
            <a:ext cx="3506964" cy="2336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page" id="239" name="Google Shape;23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636" y="3916519"/>
            <a:ext cx="3502193" cy="233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/>
          <p:nvPr>
            <p:ph type="title"/>
          </p:nvPr>
        </p:nvSpPr>
        <p:spPr>
          <a:xfrm>
            <a:off x="1674636" y="1102474"/>
            <a:ext cx="10276732" cy="17843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1. SENSING TOOLS AND MECHANISMS</a:t>
            </a:r>
            <a:br>
              <a:rPr lang="en-US"/>
            </a:br>
            <a:r>
              <a:rPr lang="en-US"/>
              <a:t>2. CLOUD INFRASTRUCTURE &amp; DATA TRANSMISSION</a:t>
            </a:r>
            <a:br>
              <a:rPr lang="en-US"/>
            </a:br>
            <a:r>
              <a:rPr lang="en-US"/>
              <a:t>3. USER INTERACTION CAPABILITIES</a:t>
            </a:r>
            <a:endParaRPr/>
          </a:p>
        </p:txBody>
      </p:sp>
      <p:sp>
        <p:nvSpPr>
          <p:cNvPr id="245" name="Google Shape;245;p3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46" name="Google Shape;246;p3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"/>
          <p:cNvSpPr txBox="1"/>
          <p:nvPr/>
        </p:nvSpPr>
        <p:spPr>
          <a:xfrm>
            <a:off x="1674636" y="392438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/>
          </a:p>
        </p:txBody>
      </p:sp>
      <p:pic>
        <p:nvPicPr>
          <p:cNvPr id="248" name="Google Shape;2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636" y="2886827"/>
            <a:ext cx="6731427" cy="381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title"/>
          </p:nvPr>
        </p:nvSpPr>
        <p:spPr>
          <a:xfrm>
            <a:off x="5449824" y="1124712"/>
            <a:ext cx="57607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SENSING SIDE</a:t>
            </a:r>
            <a:endParaRPr/>
          </a:p>
        </p:txBody>
      </p:sp>
      <p:sp>
        <p:nvSpPr>
          <p:cNvPr id="254" name="Google Shape;254;p4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121" y="1325687"/>
            <a:ext cx="3246680" cy="3127633"/>
          </a:xfrm>
          <a:prstGeom prst="ellipse">
            <a:avLst/>
          </a:prstGeom>
          <a:noFill/>
          <a:ln>
            <a:noFill/>
          </a:ln>
          <a:effectLst>
            <a:outerShdw blurRad="901700" sx="82000" rotWithShape="0" algn="ctr" dir="9960000" dist="241300" sy="82000">
              <a:srgbClr val="1D4B42">
                <a:alpha val="40000"/>
              </a:srgbClr>
            </a:outerShdw>
          </a:effectLst>
        </p:spPr>
      </p:pic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5449825" y="2889500"/>
            <a:ext cx="63201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151"/>
                </a:solidFill>
              </a:rPr>
              <a:t>Utilizes a Raspberry Pi 3 device to monitor real-time data on soil moisture, air temperature, relative humidity, and other weather-related parameters. This data is then logged and sent to the cloud side.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/>
          <p:nvPr>
            <p:ph type="title"/>
          </p:nvPr>
        </p:nvSpPr>
        <p:spPr>
          <a:xfrm>
            <a:off x="5449824" y="1124712"/>
            <a:ext cx="57607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CLOUD SIDE</a:t>
            </a:r>
            <a:endParaRPr/>
          </a:p>
        </p:txBody>
      </p:sp>
      <p:sp>
        <p:nvSpPr>
          <p:cNvPr id="263" name="Google Shape;263;p5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64" name="Google Shape;264;p5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65" y="1219200"/>
            <a:ext cx="6266971" cy="3127633"/>
          </a:xfrm>
          <a:prstGeom prst="ellipse">
            <a:avLst/>
          </a:prstGeom>
          <a:noFill/>
          <a:ln>
            <a:noFill/>
          </a:ln>
          <a:effectLst>
            <a:outerShdw blurRad="901700" sx="82000" rotWithShape="0" algn="ctr" dir="9960000" dist="241300" sy="82000">
              <a:srgbClr val="1D4B42">
                <a:alpha val="40000"/>
              </a:srgbClr>
            </a:outerShdw>
          </a:effectLst>
        </p:spPr>
      </p:pic>
      <p:sp>
        <p:nvSpPr>
          <p:cNvPr id="266" name="Google Shape;266;p5"/>
          <p:cNvSpPr txBox="1"/>
          <p:nvPr>
            <p:ph idx="1" type="body"/>
          </p:nvPr>
        </p:nvSpPr>
        <p:spPr>
          <a:xfrm>
            <a:off x="5449824" y="2889504"/>
            <a:ext cx="576072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151"/>
                </a:solidFill>
              </a:rPr>
              <a:t>Employs Microsoft Azure IoT Hub for data reception and analysis. The irrigation scheduling model here determines the water pump's operation based on predefined thresholds.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/>
          <p:nvPr>
            <p:ph type="title"/>
          </p:nvPr>
        </p:nvSpPr>
        <p:spPr>
          <a:xfrm>
            <a:off x="5449824" y="1124712"/>
            <a:ext cx="57607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USER SIDE</a:t>
            </a:r>
            <a:endParaRPr/>
          </a:p>
        </p:txBody>
      </p:sp>
      <p:sp>
        <p:nvSpPr>
          <p:cNvPr id="272" name="Google Shape;272;p6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73" name="Google Shape;273;p6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65" y="1219200"/>
            <a:ext cx="6266971" cy="3127633"/>
          </a:xfrm>
          <a:prstGeom prst="ellipse">
            <a:avLst/>
          </a:prstGeom>
          <a:noFill/>
          <a:ln>
            <a:noFill/>
          </a:ln>
          <a:effectLst>
            <a:outerShdw blurRad="901700" sx="82000" rotWithShape="0" algn="ctr" dir="9960000" dist="241300" sy="82000">
              <a:srgbClr val="1D4B42">
                <a:alpha val="40000"/>
              </a:srgbClr>
            </a:outerShdw>
          </a:effectLst>
        </p:spPr>
      </p:pic>
      <p:sp>
        <p:nvSpPr>
          <p:cNvPr id="275" name="Google Shape;275;p6"/>
          <p:cNvSpPr txBox="1"/>
          <p:nvPr>
            <p:ph idx="1" type="body"/>
          </p:nvPr>
        </p:nvSpPr>
        <p:spPr>
          <a:xfrm>
            <a:off x="5449824" y="2889504"/>
            <a:ext cx="576072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151"/>
                </a:solidFill>
              </a:rPr>
              <a:t>Provides an Android mobile app allowing users to control the water pump operations, including voice recognition capabilities for enhanced interaction.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/>
          <p:nvPr>
            <p:ph type="title"/>
          </p:nvPr>
        </p:nvSpPr>
        <p:spPr>
          <a:xfrm>
            <a:off x="1097280" y="609600"/>
            <a:ext cx="10741794" cy="1155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u="sng"/>
              <a:t>NUMBER MESSAGES ON THE RESPONSE TIME</a:t>
            </a:r>
            <a:endParaRPr/>
          </a:p>
        </p:txBody>
      </p:sp>
      <p:sp>
        <p:nvSpPr>
          <p:cNvPr id="281" name="Google Shape;281;p7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82" name="Google Shape;282;p7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150" y="1764632"/>
            <a:ext cx="4835657" cy="402407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"/>
          <p:cNvSpPr txBox="1"/>
          <p:nvPr/>
        </p:nvSpPr>
        <p:spPr>
          <a:xfrm>
            <a:off x="2027722" y="5788710"/>
            <a:ext cx="38240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The effect of changing the number messages on the response time</a:t>
            </a:r>
            <a:endParaRPr/>
          </a:p>
        </p:txBody>
      </p:sp>
      <p:pic>
        <p:nvPicPr>
          <p:cNvPr id="285" name="Google Shape;2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4895" y="1743515"/>
            <a:ext cx="4854630" cy="404519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7"/>
          <p:cNvSpPr txBox="1"/>
          <p:nvPr/>
        </p:nvSpPr>
        <p:spPr>
          <a:xfrm>
            <a:off x="7001691" y="5742286"/>
            <a:ext cx="43378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The effect of changing the number Internet of Things end-devices on the ongoing per-event processing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type="title"/>
          </p:nvPr>
        </p:nvSpPr>
        <p:spPr>
          <a:xfrm>
            <a:off x="1567650" y="523192"/>
            <a:ext cx="9053523" cy="1252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CONCLUSIONS AND FUTURE WORK</a:t>
            </a:r>
            <a:endParaRPr/>
          </a:p>
        </p:txBody>
      </p:sp>
      <p:sp>
        <p:nvSpPr>
          <p:cNvPr id="292" name="Google Shape;292;p8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93" name="Google Shape;293;p8"/>
          <p:cNvSpPr txBox="1"/>
          <p:nvPr>
            <p:ph idx="1" type="body"/>
          </p:nvPr>
        </p:nvSpPr>
        <p:spPr>
          <a:xfrm>
            <a:off x="1298447" y="2024350"/>
            <a:ext cx="1942057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COMPREHENSIVE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294" name="Google Shape;294;p8"/>
          <p:cNvSpPr txBox="1"/>
          <p:nvPr>
            <p:ph idx="3" type="body"/>
          </p:nvPr>
        </p:nvSpPr>
        <p:spPr>
          <a:xfrm>
            <a:off x="1298447" y="3313654"/>
            <a:ext cx="154100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system developed offers a comprehensive solution for farmers</a:t>
            </a:r>
            <a:endParaRPr/>
          </a:p>
        </p:txBody>
      </p:sp>
      <p:sp>
        <p:nvSpPr>
          <p:cNvPr id="295" name="Google Shape;295;p8"/>
          <p:cNvSpPr txBox="1"/>
          <p:nvPr>
            <p:ph idx="4" type="body"/>
          </p:nvPr>
        </p:nvSpPr>
        <p:spPr>
          <a:xfrm>
            <a:off x="3383280" y="2024350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FLEXIBILITY</a:t>
            </a:r>
            <a:endParaRPr/>
          </a:p>
        </p:txBody>
      </p:sp>
      <p:sp>
        <p:nvSpPr>
          <p:cNvPr id="296" name="Google Shape;296;p8"/>
          <p:cNvSpPr txBox="1"/>
          <p:nvPr>
            <p:ph idx="5" type="body"/>
          </p:nvPr>
        </p:nvSpPr>
        <p:spPr>
          <a:xfrm>
            <a:off x="3383280" y="3313654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Users have the flexibility to set various irrigation parameters</a:t>
            </a:r>
            <a:endParaRPr/>
          </a:p>
        </p:txBody>
      </p:sp>
      <p:sp>
        <p:nvSpPr>
          <p:cNvPr id="297" name="Google Shape;297;p8"/>
          <p:cNvSpPr txBox="1"/>
          <p:nvPr>
            <p:ph idx="6" type="body"/>
          </p:nvPr>
        </p:nvSpPr>
        <p:spPr>
          <a:xfrm>
            <a:off x="5468112" y="2024350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SCALABILITY </a:t>
            </a:r>
            <a:endParaRPr/>
          </a:p>
        </p:txBody>
      </p:sp>
      <p:sp>
        <p:nvSpPr>
          <p:cNvPr id="298" name="Google Shape;298;p8"/>
          <p:cNvSpPr txBox="1"/>
          <p:nvPr>
            <p:ph idx="7" type="body"/>
          </p:nvPr>
        </p:nvSpPr>
        <p:spPr>
          <a:xfrm>
            <a:off x="5468112" y="3313654"/>
            <a:ext cx="18791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Performance and scalability assessments indicate that the system maintains high responsiveness and scalability</a:t>
            </a:r>
            <a:endParaRPr/>
          </a:p>
        </p:txBody>
      </p:sp>
      <p:sp>
        <p:nvSpPr>
          <p:cNvPr id="299" name="Google Shape;299;p8"/>
          <p:cNvSpPr txBox="1"/>
          <p:nvPr>
            <p:ph idx="8" type="body"/>
          </p:nvPr>
        </p:nvSpPr>
        <p:spPr>
          <a:xfrm>
            <a:off x="7552943" y="2024350"/>
            <a:ext cx="1510845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FUTURE INTEGRATION</a:t>
            </a:r>
            <a:endParaRPr/>
          </a:p>
        </p:txBody>
      </p:sp>
      <p:sp>
        <p:nvSpPr>
          <p:cNvPr id="300" name="Google Shape;300;p8"/>
          <p:cNvSpPr txBox="1"/>
          <p:nvPr>
            <p:ph idx="9" type="body"/>
          </p:nvPr>
        </p:nvSpPr>
        <p:spPr>
          <a:xfrm>
            <a:off x="7552944" y="3313654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plan to integrate ModeSens and ShareSens systems , DL, ML techniques for more accurate predictions</a:t>
            </a:r>
            <a:endParaRPr/>
          </a:p>
        </p:txBody>
      </p:sp>
      <p:sp>
        <p:nvSpPr>
          <p:cNvPr id="301" name="Google Shape;301;p8"/>
          <p:cNvSpPr txBox="1"/>
          <p:nvPr>
            <p:ph idx="13" type="body"/>
          </p:nvPr>
        </p:nvSpPr>
        <p:spPr>
          <a:xfrm>
            <a:off x="9646777" y="2024350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LAUNCH</a:t>
            </a:r>
            <a:endParaRPr/>
          </a:p>
        </p:txBody>
      </p:sp>
      <p:sp>
        <p:nvSpPr>
          <p:cNvPr id="302" name="Google Shape;302;p8"/>
          <p:cNvSpPr txBox="1"/>
          <p:nvPr>
            <p:ph idx="14" type="body"/>
          </p:nvPr>
        </p:nvSpPr>
        <p:spPr>
          <a:xfrm>
            <a:off x="9646777" y="3313654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Deploy strategic networks with compelling </a:t>
            </a:r>
            <a:endParaRPr/>
          </a:p>
          <a:p>
            <a:pPr indent="0" lvl="0" marL="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e-business needs</a:t>
            </a:r>
            <a:endParaRPr/>
          </a:p>
          <a:p>
            <a:pPr indent="0" lvl="0" marL="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Microscopic view of a suspended bubble-like material with water in it" id="303" name="Google Shape;303;p8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0" y="5175250"/>
            <a:ext cx="12188825" cy="1682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cxnSp>
        <p:nvCxnSpPr>
          <p:cNvPr id="304" name="Google Shape;304;p8"/>
          <p:cNvCxnSpPr/>
          <p:nvPr/>
        </p:nvCxnSpPr>
        <p:spPr>
          <a:xfrm>
            <a:off x="649224" y="5172458"/>
            <a:ext cx="0" cy="61874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8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/>
          <p:nvPr>
            <p:ph type="title"/>
          </p:nvPr>
        </p:nvSpPr>
        <p:spPr>
          <a:xfrm>
            <a:off x="4116324" y="609600"/>
            <a:ext cx="3959352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SUMMARY </a:t>
            </a:r>
            <a:endParaRPr/>
          </a:p>
        </p:txBody>
      </p:sp>
      <p:sp>
        <p:nvSpPr>
          <p:cNvPr id="311" name="Google Shape;311;p9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312" name="Google Shape;312;p9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1608501" y="2089483"/>
            <a:ext cx="8974997" cy="34771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600" lIns="576050" spcFirstLastPara="1" rIns="576050" wrap="square" tIns="228600">
            <a:noAutofit/>
          </a:bodyPr>
          <a:lstStyle/>
          <a:p>
            <a:pPr indent="0" lvl="0" marL="0" rtl="0" algn="ctr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This study introduces an innovative IoT-based system for smart irrigation, enhancing agricultural water efficiency and adaptability. It integrates real-time soil monitoring with automated, user-customizable irrigation mechanisms, demonstrating scalability and responsiveness in performance evaluations. Future enhancements include broader farming applications, predictive analytics, and energy-efficient data sharing.</a:t>
            </a:r>
            <a:endParaRPr sz="2000"/>
          </a:p>
        </p:txBody>
      </p:sp>
      <p:pic>
        <p:nvPicPr>
          <p:cNvPr descr="Test tubes with one test tube in orange with drops" id="314" name="Google Shape;314;p9"/>
          <p:cNvPicPr preferRelativeResize="0"/>
          <p:nvPr>
            <p:ph idx="2" type="pic"/>
          </p:nvPr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2871216" y="5330952"/>
            <a:ext cx="6519672" cy="15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2023-10-19T18:55:41Z</dcterms:created>
  <dc:creator>abrar al sayem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