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4" r:id="rId8"/>
    <p:sldId id="261" r:id="rId9"/>
    <p:sldId id="265" r:id="rId10"/>
    <p:sldId id="267" r:id="rId11"/>
    <p:sldId id="270"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3F9CBA3-BAE0-4054-8B24-0CCF27F3CA19}">
          <p14:sldIdLst>
            <p14:sldId id="256"/>
            <p14:sldId id="257"/>
            <p14:sldId id="258"/>
            <p14:sldId id="259"/>
            <p14:sldId id="260"/>
            <p14:sldId id="262"/>
            <p14:sldId id="264"/>
            <p14:sldId id="261"/>
            <p14:sldId id="265"/>
            <p14:sldId id="267"/>
            <p14:sldId id="270"/>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52" autoAdjust="0"/>
  </p:normalViewPr>
  <p:slideViewPr>
    <p:cSldViewPr snapToGrid="0">
      <p:cViewPr varScale="1">
        <p:scale>
          <a:sx n="67" d="100"/>
          <a:sy n="67" d="100"/>
        </p:scale>
        <p:origin x="6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53A7E-51E3-4F3C-BE22-B5B6A197BBDD}" type="datetimeFigureOut">
              <a:rPr lang="en-IN" smtClean="0"/>
              <a:t>13-06-2022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53A7E-51E3-4F3C-BE22-B5B6A197BBDD}"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53A7E-51E3-4F3C-BE22-B5B6A197BBDD}" type="datetimeFigureOut">
              <a:rPr lang="en-IN" smtClean="0"/>
              <a:t>13-06-2022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53A7E-51E3-4F3C-BE22-B5B6A197BBDD}" type="datetimeFigureOut">
              <a:rPr lang="en-IN" smtClean="0"/>
              <a:t>13-06-2022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53A7E-51E3-4F3C-BE22-B5B6A197BBDD}" type="datetimeFigureOut">
              <a:rPr lang="en-IN" smtClean="0"/>
              <a:t>13-06-2022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053A7E-51E3-4F3C-BE22-B5B6A197BBDD}"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053A7E-51E3-4F3C-BE22-B5B6A197BBDD}" type="datetimeFigureOut">
              <a:rPr lang="en-IN" smtClean="0"/>
              <a:t>13-06-2022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D73D27-AC66-4954-9124-F00D2DC2F1D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053A7E-51E3-4F3C-BE22-B5B6A197BBDD}" type="datetimeFigureOut">
              <a:rPr lang="en-IN" smtClean="0"/>
              <a:t>13-06-2022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D73D27-AC66-4954-9124-F00D2DC2F1D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u="sng" dirty="0">
                <a:latin typeface="Times New Roman" panose="02020603050405020304" pitchFamily="18" charset="0"/>
                <a:cs typeface="Times New Roman" panose="02020603050405020304" pitchFamily="18" charset="0"/>
              </a:rPr>
              <a:t>METHODOLOGY</a:t>
            </a:r>
            <a:endParaRPr lang="en-IN" sz="2000" b="1" u="sng"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677334" y="1451729"/>
            <a:ext cx="8596668" cy="4589634"/>
          </a:xfrm>
        </p:spPr>
        <p:txBody>
          <a:bodyPr>
            <a:normAutofit/>
          </a:bodyPr>
          <a:lstStyle/>
          <a:p>
            <a:pPr>
              <a:buFont typeface="Wingdings" panose="05000000000000000000" pitchFamily="2" charset="2"/>
              <a:buChar char="v"/>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Interpretation of plan and elevation of the building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 the dimensions of each of the rooms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 the different types of openings and assign them to the floor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 the dimensions of the walls and calculate the amount of brickwork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option for concrete calculation and choose RCC as the evaluation parameter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Generate a report showing the net amount of materials required.</a:t>
            </a:r>
          </a:p>
          <a:p>
            <a:pPr>
              <a:buFont typeface="Wingdings" panose="05000000000000000000" pitchFamily="2" charset="2"/>
              <a:buChar char="v"/>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Calculate the embodied energy by multiplying the net amount of quantity of each of the materials with their </a:t>
            </a:r>
          </a:p>
          <a:p>
            <a:pPr>
              <a:buFont typeface="Wingdings" panose="05000000000000000000" pitchFamily="2" charset="2"/>
              <a:buChar char="v"/>
            </a:pP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All of the above mentioned procedure has been done in the Estimator2.0 software.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955" y="408940"/>
            <a:ext cx="8627110" cy="3880485"/>
          </a:xfrm>
        </p:spPr>
        <p:txBody>
          <a:bodyPr/>
          <a:lstStyle/>
          <a:p>
            <a:pPr>
              <a:buFont typeface="Wingdings" panose="05000000000000000000" charset="0"/>
              <a:buChar char="v"/>
            </a:pPr>
            <a:r>
              <a:rPr lang="en-IN" altLang="en-US" sz="1400">
                <a:latin typeface="Times New Roman" panose="02020603050405020304" pitchFamily="18" charset="0"/>
                <a:cs typeface="Times New Roman" panose="02020603050405020304" pitchFamily="18" charset="0"/>
              </a:rPr>
              <a:t>Total Embodied energy of the building = E</a:t>
            </a:r>
            <a:r>
              <a:rPr lang="en-IN" altLang="en-US" sz="1400" baseline="-25000">
                <a:latin typeface="Times New Roman" panose="02020603050405020304" pitchFamily="18" charset="0"/>
                <a:cs typeface="Times New Roman" panose="02020603050405020304" pitchFamily="18" charset="0"/>
              </a:rPr>
              <a:t>Total</a:t>
            </a:r>
          </a:p>
          <a:p>
            <a:pPr marL="0" indent="0">
              <a:buFont typeface="Wingdings" panose="05000000000000000000" charset="0"/>
              <a:buNone/>
            </a:pPr>
            <a:r>
              <a:rPr lang="en-IN" altLang="en-US" sz="1400">
                <a:latin typeface="Times New Roman" panose="02020603050405020304" pitchFamily="18" charset="0"/>
                <a:cs typeface="Times New Roman" panose="02020603050405020304" pitchFamily="18" charset="0"/>
              </a:rPr>
              <a:t>                                                                       = </a:t>
            </a:r>
            <a:r>
              <a:rPr lang="en-IN" altLang="en-US" sz="1400">
                <a:latin typeface="Arial" panose="020B0604020202020204" pitchFamily="34" charset="0"/>
                <a:cs typeface="Arial" panose="020B0604020202020204" pitchFamily="34" charset="0"/>
              </a:rPr>
              <a:t>∑Ei=∑(Q</a:t>
            </a:r>
            <a:r>
              <a:rPr lang="en-IN" altLang="en-US" sz="1400" baseline="-25000">
                <a:latin typeface="Arial" panose="020B0604020202020204" pitchFamily="34" charset="0"/>
                <a:cs typeface="Arial" panose="020B0604020202020204" pitchFamily="34" charset="0"/>
              </a:rPr>
              <a:t>i</a:t>
            </a:r>
            <a:r>
              <a:rPr lang="en-IN" altLang="en-US" sz="1400">
                <a:latin typeface="Arial" panose="020B0604020202020204" pitchFamily="34" charset="0"/>
                <a:cs typeface="Arial" panose="020B0604020202020204" pitchFamily="34" charset="0"/>
              </a:rPr>
              <a:t>*EC</a:t>
            </a:r>
            <a:r>
              <a:rPr lang="en-IN" altLang="en-US" sz="1400" baseline="-25000">
                <a:latin typeface="Arial" panose="020B0604020202020204" pitchFamily="34" charset="0"/>
                <a:cs typeface="Arial" panose="020B0604020202020204" pitchFamily="34" charset="0"/>
              </a:rPr>
              <a:t>i</a:t>
            </a:r>
            <a:r>
              <a:rPr lang="en-IN" altLang="en-US" sz="1400">
                <a:latin typeface="Arial" panose="020B0604020202020204" pitchFamily="34" charset="0"/>
                <a:cs typeface="Arial" panose="020B0604020202020204" pitchFamily="34" charset="0"/>
              </a:rPr>
              <a:t>)</a:t>
            </a:r>
          </a:p>
          <a:p>
            <a:pPr>
              <a:buFont typeface="Wingdings" panose="05000000000000000000" charset="0"/>
              <a:buChar char="v"/>
            </a:pPr>
            <a:r>
              <a:rPr lang="en-IN" altLang="en-US" sz="1400">
                <a:latin typeface="Times New Roman" panose="02020603050405020304" pitchFamily="18" charset="0"/>
                <a:cs typeface="Times New Roman" panose="02020603050405020304" pitchFamily="18" charset="0"/>
              </a:rPr>
              <a:t>The Total Embodied Energy of the Block B, Sister Nivedita University comes out to be</a:t>
            </a:r>
            <a:r>
              <a:rPr lang="en-IN" altLang="en-US" sz="1400" b="1">
                <a:latin typeface="Times New Roman" panose="02020603050405020304" pitchFamily="18" charset="0"/>
                <a:cs typeface="Times New Roman" panose="02020603050405020304" pitchFamily="18" charset="0"/>
              </a:rPr>
              <a:t> 43934454.29 MJ.</a:t>
            </a:r>
          </a:p>
          <a:p>
            <a:pPr>
              <a:buFont typeface="Wingdings" panose="05000000000000000000" charset="0"/>
              <a:buChar char="v"/>
            </a:pPr>
            <a:endParaRPr lang="en-IN" altLang="en-US" sz="1400">
              <a:latin typeface="Arial" panose="020B0604020202020204" pitchFamily="34" charset="0"/>
              <a:cs typeface="Arial" panose="020B0604020202020204" pitchFamily="34" charset="0"/>
            </a:endParaRPr>
          </a:p>
          <a:p>
            <a:pPr marL="0" indent="0">
              <a:buFont typeface="Wingdings" panose="05000000000000000000" charset="0"/>
              <a:buNone/>
            </a:pPr>
            <a:endParaRPr lang="en-IN" altLang="en-US" sz="1400">
              <a:latin typeface="Arial" panose="020B0604020202020204" pitchFamily="34" charset="0"/>
              <a:cs typeface="Arial" panose="020B0604020202020204" pitchFamily="34" charset="0"/>
            </a:endParaRPr>
          </a:p>
          <a:p>
            <a:pPr marL="0" indent="0">
              <a:buFont typeface="Wingdings" panose="05000000000000000000" charset="0"/>
              <a:buNone/>
            </a:pPr>
            <a:endParaRPr lang="en-IN" altLang="en-US" sz="1400">
              <a:latin typeface="Arial" panose="020B0604020202020204" pitchFamily="34" charset="0"/>
              <a:cs typeface="Arial" panose="020B0604020202020204" pitchFamily="34" charset="0"/>
            </a:endParaRPr>
          </a:p>
        </p:txBody>
      </p:sp>
      <p:sp>
        <p:nvSpPr>
          <p:cNvPr id="6" name="Text Box 5"/>
          <p:cNvSpPr txBox="1"/>
          <p:nvPr/>
        </p:nvSpPr>
        <p:spPr>
          <a:xfrm>
            <a:off x="756920" y="6134100"/>
            <a:ext cx="8528685" cy="368300"/>
          </a:xfrm>
          <a:prstGeom prst="rect">
            <a:avLst/>
          </a:prstGeom>
          <a:noFill/>
        </p:spPr>
        <p:txBody>
          <a:bodyPr wrap="square" rtlCol="0">
            <a:spAutoFit/>
          </a:bodyPr>
          <a:lstStyle/>
          <a:p>
            <a:endParaRPr lang="en-IN" altLang="en-US"/>
          </a:p>
        </p:txBody>
      </p:sp>
      <p:pic>
        <p:nvPicPr>
          <p:cNvPr id="2" name="Picture 1"/>
          <p:cNvPicPr>
            <a:picLocks noChangeAspect="1"/>
          </p:cNvPicPr>
          <p:nvPr/>
        </p:nvPicPr>
        <p:blipFill>
          <a:blip r:embed="rId2"/>
          <a:stretch>
            <a:fillRect/>
          </a:stretch>
        </p:blipFill>
        <p:spPr>
          <a:xfrm>
            <a:off x="2278380" y="2001520"/>
            <a:ext cx="5828665" cy="44430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530225"/>
          </a:xfrm>
        </p:spPr>
        <p:txBody>
          <a:bodyPr/>
          <a:lstStyle/>
          <a:p>
            <a:r>
              <a:rPr lang="en-IN" altLang="en-US" sz="1800">
                <a:latin typeface="Times New Roman" panose="02020603050405020304" pitchFamily="18" charset="0"/>
                <a:cs typeface="Times New Roman" panose="02020603050405020304" pitchFamily="18" charset="0"/>
              </a:rPr>
              <a:t>Discussion</a:t>
            </a:r>
          </a:p>
        </p:txBody>
      </p:sp>
      <p:sp>
        <p:nvSpPr>
          <p:cNvPr id="5" name="Text Box 4"/>
          <p:cNvSpPr txBox="1"/>
          <p:nvPr/>
        </p:nvSpPr>
        <p:spPr>
          <a:xfrm>
            <a:off x="709295" y="1423670"/>
            <a:ext cx="8875395" cy="2891790"/>
          </a:xfrm>
          <a:prstGeom prst="rect">
            <a:avLst/>
          </a:prstGeom>
          <a:noFill/>
        </p:spPr>
        <p:txBody>
          <a:bodyPr wrap="square" rtlCol="0">
            <a:spAutoFit/>
          </a:bodyPr>
          <a:lstStyle/>
          <a:p>
            <a:r>
              <a:rPr lang="en-IN" altLang="en-US" sz="1400">
                <a:latin typeface="Times New Roman" panose="02020603050405020304" pitchFamily="18" charset="0"/>
                <a:cs typeface="Times New Roman" panose="02020603050405020304" pitchFamily="18" charset="0"/>
              </a:rPr>
              <a:t>1) As demonstrated in this study, among the eight investigated</a:t>
            </a:r>
          </a:p>
          <a:p>
            <a:r>
              <a:rPr lang="en-IN" altLang="en-US" sz="1400">
                <a:latin typeface="Times New Roman" panose="02020603050405020304" pitchFamily="18" charset="0"/>
                <a:cs typeface="Times New Roman" panose="02020603050405020304" pitchFamily="18" charset="0"/>
              </a:rPr>
              <a:t>materials, steel is responsible for a significant proportion of energy consumption.</a:t>
            </a:r>
          </a:p>
          <a:p>
            <a:endParaRPr lang="en-IN" altLang="en-US" sz="1400">
              <a:latin typeface="Times New Roman" panose="02020603050405020304" pitchFamily="18" charset="0"/>
              <a:cs typeface="Times New Roman" panose="02020603050405020304" pitchFamily="18" charset="0"/>
            </a:endParaRPr>
          </a:p>
          <a:p>
            <a:r>
              <a:rPr lang="en-IN" altLang="en-US" sz="1400">
                <a:latin typeface="Times New Roman" panose="02020603050405020304" pitchFamily="18" charset="0"/>
                <a:cs typeface="Times New Roman" panose="02020603050405020304" pitchFamily="18" charset="0"/>
              </a:rPr>
              <a:t>2) The use of building materials with low-embodied energy and CO2 emissions is another key strategy for mitigating the embodied energy and the associated CO2 emissions of commercial and public buildings.</a:t>
            </a:r>
          </a:p>
          <a:p>
            <a:endParaRPr lang="en-IN" altLang="en-US" sz="1400">
              <a:latin typeface="Times New Roman" panose="02020603050405020304" pitchFamily="18" charset="0"/>
              <a:cs typeface="Times New Roman" panose="02020603050405020304" pitchFamily="18" charset="0"/>
            </a:endParaRPr>
          </a:p>
          <a:p>
            <a:r>
              <a:rPr lang="en-IN" altLang="en-US" sz="1400">
                <a:latin typeface="Times New Roman" panose="02020603050405020304" pitchFamily="18" charset="0"/>
                <a:cs typeface="Times New Roman" panose="02020603050405020304" pitchFamily="18" charset="0"/>
              </a:rPr>
              <a:t>3) An effective strategy for prevention or minimization of construction wastes is shifting from the conventional construction practices to prefabrication of building components.</a:t>
            </a:r>
          </a:p>
          <a:p>
            <a:endParaRPr lang="en-IN" altLang="en-US" sz="1400">
              <a:latin typeface="Times New Roman" panose="02020603050405020304" pitchFamily="18" charset="0"/>
              <a:cs typeface="Times New Roman" panose="02020603050405020304" pitchFamily="18" charset="0"/>
            </a:endParaRPr>
          </a:p>
          <a:p>
            <a:r>
              <a:rPr lang="en-IN" altLang="en-US" sz="1400">
                <a:latin typeface="Times New Roman" panose="02020603050405020304" pitchFamily="18" charset="0"/>
                <a:cs typeface="Times New Roman" panose="02020603050405020304" pitchFamily="18" charset="0"/>
              </a:rPr>
              <a:t>4) The lack of information on the embodied energy and CO2 emissions of different types of building materials is a big challenge for architects to design buildings with low-environmental impact. Hence, creating an embodied energy and CO2 emissions database for locally produced building materials would be one of the potential strategies to reduce energy</a:t>
            </a:r>
          </a:p>
          <a:p>
            <a:r>
              <a:rPr lang="en-IN" altLang="en-US" sz="1400">
                <a:latin typeface="Times New Roman" panose="02020603050405020304" pitchFamily="18" charset="0"/>
                <a:cs typeface="Times New Roman" panose="02020603050405020304" pitchFamily="18" charset="0"/>
              </a:rPr>
              <a:t>consumption and CO2 emissions of buildings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479425"/>
          </a:xfrm>
        </p:spPr>
        <p:txBody>
          <a:bodyPr/>
          <a:lstStyle/>
          <a:p>
            <a:r>
              <a:rPr lang="en-IN" altLang="en-US" sz="2000">
                <a:latin typeface="Times New Roman" panose="02020603050405020304" pitchFamily="18" charset="0"/>
                <a:cs typeface="Times New Roman" panose="02020603050405020304" pitchFamily="18" charset="0"/>
              </a:rPr>
              <a:t>Conclusion</a:t>
            </a:r>
          </a:p>
        </p:txBody>
      </p:sp>
      <p:sp>
        <p:nvSpPr>
          <p:cNvPr id="5" name="Text Box 4"/>
          <p:cNvSpPr txBox="1"/>
          <p:nvPr/>
        </p:nvSpPr>
        <p:spPr>
          <a:xfrm>
            <a:off x="790575" y="1352550"/>
            <a:ext cx="8205470" cy="4308872"/>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IN" altLang="en-US" sz="1400">
                <a:latin typeface="Times New Roman" panose="02020603050405020304" pitchFamily="18" charset="0"/>
                <a:cs typeface="Times New Roman" panose="02020603050405020304" pitchFamily="18" charset="0"/>
              </a:rPr>
              <a:t>The </a:t>
            </a:r>
            <a:r>
              <a:rPr lang="en-IN" altLang="en-US" sz="1400" dirty="0">
                <a:latin typeface="Times New Roman" panose="02020603050405020304" pitchFamily="18" charset="0"/>
                <a:cs typeface="Times New Roman" panose="02020603050405020304" pitchFamily="18" charset="0"/>
              </a:rPr>
              <a:t>methodology developed to estimate the amount of materials using Estimator 2.0 is very simple. This in turn makes it very easy to calculate the indirect embodied energy of a building.</a:t>
            </a:r>
          </a:p>
          <a:p>
            <a:pPr marL="285750" indent="-285750">
              <a:buClr>
                <a:schemeClr val="accent1"/>
              </a:buClr>
              <a:buFont typeface="Wingdings" panose="05000000000000000000" pitchFamily="2" charset="2"/>
              <a:buChar char="v"/>
            </a:pPr>
            <a:endParaRPr lang="en-IN" altLang="en-US" sz="1400"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v"/>
            </a:pPr>
            <a:r>
              <a:rPr lang="en-IN" altLang="en-US" sz="1400" dirty="0">
                <a:latin typeface="Times New Roman" panose="02020603050405020304" pitchFamily="18" charset="0"/>
                <a:cs typeface="Times New Roman" panose="02020603050405020304" pitchFamily="18" charset="0"/>
              </a:rPr>
              <a:t>The relative contribution of different individual materials, material composites, building elements and floor levels, in total embodied energy can help to take decision regarding replacement of items while designing an energy efficient structure.</a:t>
            </a:r>
          </a:p>
          <a:p>
            <a:pPr marL="285750" indent="-285750">
              <a:buClr>
                <a:schemeClr val="accent1"/>
              </a:buClr>
              <a:buFont typeface="Wingdings" panose="05000000000000000000" pitchFamily="2" charset="2"/>
              <a:buChar char="v"/>
            </a:pPr>
            <a:endParaRPr lang="en-IN" altLang="en-US" sz="1400"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v"/>
            </a:pPr>
            <a:r>
              <a:rPr lang="en-IN" altLang="en-US" sz="1400" dirty="0">
                <a:latin typeface="Times New Roman" panose="02020603050405020304" pitchFamily="18" charset="0"/>
                <a:cs typeface="Times New Roman" panose="02020603050405020304" pitchFamily="18" charset="0"/>
              </a:rPr>
              <a:t>Further studies are also required to comment more conclusively about the durability of the structure and time required for construction using such material alternatives.</a:t>
            </a:r>
          </a:p>
          <a:p>
            <a:pPr marL="285750" indent="-285750">
              <a:buClr>
                <a:schemeClr val="accent1"/>
              </a:buClr>
              <a:buFont typeface="Wingdings" panose="05000000000000000000" pitchFamily="2" charset="2"/>
              <a:buChar char="v"/>
            </a:pPr>
            <a:endParaRPr lang="en-IN" altLang="en-US" sz="1400" dirty="0">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v"/>
            </a:pPr>
            <a:r>
              <a:rPr lang="en-IN" sz="1400" dirty="0">
                <a:effectLst/>
                <a:latin typeface="Times New Roman" panose="02020603050405020304" pitchFamily="18" charset="0"/>
                <a:ea typeface="Calibri" panose="020F0502020204030204" pitchFamily="34" charset="0"/>
              </a:rPr>
              <a:t>The total embodied energy of the building was found out to be 43934454.29 MJ. In this total energy the major components were of Steel (13287313.032 MJ), Cement (19818272 MJ) and Stone Ballast (8934578 MJ). While the minor components were Ceramic Bricks (496042.1 MJ), Glass (568932 MJ), Wood (35739.844 MJ), Ceramic Tiles (460825.05 MJ) and Sand (332752.264 MJ). </a:t>
            </a:r>
          </a:p>
          <a:p>
            <a:pPr marL="285750" indent="-285750">
              <a:buClr>
                <a:schemeClr val="accent1"/>
              </a:buClr>
              <a:buFont typeface="Wingdings" panose="05000000000000000000" pitchFamily="2" charset="2"/>
              <a:buChar char="v"/>
            </a:pPr>
            <a:endParaRPr lang="en-IN" sz="1400" dirty="0">
              <a:effectLst/>
              <a:latin typeface="Times New Roman" panose="02020603050405020304" pitchFamily="18" charset="0"/>
              <a:ea typeface="Calibri" panose="020F0502020204030204" pitchFamily="34" charset="0"/>
            </a:endParaRPr>
          </a:p>
          <a:p>
            <a:pPr marL="285750" indent="-285750">
              <a:buClr>
                <a:schemeClr val="accent1"/>
              </a:buClr>
              <a:buFont typeface="Wingdings" panose="05000000000000000000" pitchFamily="2" charset="2"/>
              <a:buChar char="v"/>
            </a:pPr>
            <a:r>
              <a:rPr lang="en-IN" sz="1400" dirty="0">
                <a:effectLst/>
                <a:latin typeface="Times New Roman" panose="02020603050405020304" pitchFamily="18" charset="0"/>
                <a:ea typeface="Calibri" panose="020F0502020204030204" pitchFamily="34" charset="0"/>
              </a:rPr>
              <a:t>In case of the EE coefficient glass had the maximum EE value of 40060 MJ/m3 while Steel having the lowest of 34.8 MJ/kg</a:t>
            </a:r>
            <a:r>
              <a:rPr lang="en-IN" sz="1800" dirty="0">
                <a:effectLst/>
                <a:latin typeface="Times New Roman" panose="02020603050405020304" pitchFamily="18" charset="0"/>
                <a:ea typeface="Calibri" panose="020F0502020204030204" pitchFamily="34" charset="0"/>
              </a:rPr>
              <a:t>. </a:t>
            </a:r>
            <a:br>
              <a:rPr lang="en-IN" sz="1800" dirty="0">
                <a:effectLst/>
                <a:latin typeface="Times New Roman" panose="02020603050405020304" pitchFamily="18" charset="0"/>
                <a:ea typeface="Calibri" panose="020F0502020204030204" pitchFamily="34" charset="0"/>
              </a:rPr>
            </a:br>
            <a:br>
              <a:rPr lang="en-IN" sz="1800" dirty="0">
                <a:effectLst/>
                <a:latin typeface="Times New Roman" panose="02020603050405020304" pitchFamily="18" charset="0"/>
                <a:ea typeface="Calibri" panose="020F0502020204030204" pitchFamily="34" charset="0"/>
              </a:rPr>
            </a:br>
            <a:r>
              <a:rPr lang="en-IN" altLang="en-US" sz="1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a:latin typeface="Times New Roman" panose="02020603050405020304" pitchFamily="18" charset="0"/>
                <a:cs typeface="Times New Roman" panose="02020603050405020304" pitchFamily="18" charset="0"/>
              </a:rPr>
              <a:t>ESTIMATOR 2.0</a:t>
            </a:r>
            <a:endParaRPr lang="en-IN" sz="2000" b="1" u="sng"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677334" y="3544479"/>
            <a:ext cx="3993415" cy="2958445"/>
          </a:xfrm>
        </p:spPr>
      </p:pic>
      <p:sp>
        <p:nvSpPr>
          <p:cNvPr id="11" name="Text Placeholder 10"/>
          <p:cNvSpPr>
            <a:spLocks noGrp="1"/>
          </p:cNvSpPr>
          <p:nvPr>
            <p:ph type="body" sz="half" idx="4294967295"/>
          </p:nvPr>
        </p:nvSpPr>
        <p:spPr>
          <a:xfrm>
            <a:off x="677334" y="1270000"/>
            <a:ext cx="9407950" cy="2882900"/>
          </a:xfrm>
        </p:spPr>
        <p:txBody>
          <a:bodyPr>
            <a:normAutofit/>
          </a:bodyPr>
          <a:lstStyle/>
          <a:p>
            <a:pPr marL="0" indent="0">
              <a:buNone/>
            </a:pPr>
            <a:r>
              <a:rPr lang="en-US" sz="1400" b="1" dirty="0">
                <a:solidFill>
                  <a:schemeClr val="bg2">
                    <a:lumMod val="10000"/>
                  </a:schemeClr>
                </a:solidFill>
                <a:latin typeface="Times New Roman" panose="02020603050405020304" pitchFamily="18" charset="0"/>
                <a:cs typeface="Times New Roman" panose="02020603050405020304" pitchFamily="18" charset="0"/>
              </a:rPr>
              <a:t>Creating a new project:</a:t>
            </a:r>
          </a:p>
          <a:p>
            <a:pPr marL="285750" indent="-285750">
              <a:buFont typeface="Wingdings" panose="05000000000000000000" pitchFamily="2" charset="2"/>
              <a:buChar char="v"/>
            </a:pPr>
            <a:r>
              <a:rPr lang="en-US" sz="1400" dirty="0">
                <a:solidFill>
                  <a:schemeClr val="bg2">
                    <a:lumMod val="10000"/>
                  </a:schemeClr>
                </a:solidFill>
                <a:latin typeface="Times New Roman" panose="02020603050405020304" pitchFamily="18" charset="0"/>
                <a:cs typeface="Times New Roman" panose="02020603050405020304" pitchFamily="18" charset="0"/>
              </a:rPr>
              <a:t>Select the option Buildings from the projects menu.</a:t>
            </a:r>
          </a:p>
          <a:p>
            <a:pPr marL="285750" indent="-285750">
              <a:buFont typeface="Wingdings" panose="05000000000000000000" pitchFamily="2" charset="2"/>
              <a:buChar char="v"/>
            </a:pPr>
            <a:r>
              <a:rPr lang="en-US" sz="1400" dirty="0">
                <a:solidFill>
                  <a:schemeClr val="bg2">
                    <a:lumMod val="10000"/>
                  </a:schemeClr>
                </a:solidFill>
                <a:latin typeface="Times New Roman" panose="02020603050405020304" pitchFamily="18" charset="0"/>
                <a:cs typeface="Times New Roman" panose="02020603050405020304" pitchFamily="18" charset="0"/>
              </a:rPr>
              <a:t>Then give your project a specific name and a project ID. </a:t>
            </a:r>
          </a:p>
          <a:p>
            <a:pPr marL="285750" indent="-285750">
              <a:buFont typeface="Wingdings" panose="05000000000000000000" pitchFamily="2" charset="2"/>
              <a:buChar char="v"/>
            </a:pPr>
            <a:r>
              <a:rPr lang="en-US" sz="1400" dirty="0">
                <a:solidFill>
                  <a:schemeClr val="bg2">
                    <a:lumMod val="10000"/>
                  </a:schemeClr>
                </a:solidFill>
                <a:latin typeface="Times New Roman" panose="02020603050405020304" pitchFamily="18" charset="0"/>
                <a:cs typeface="Times New Roman" panose="02020603050405020304" pitchFamily="18" charset="0"/>
              </a:rPr>
              <a:t>After that select the </a:t>
            </a:r>
            <a:r>
              <a:rPr lang="en-US" sz="1400" dirty="0" err="1">
                <a:solidFill>
                  <a:schemeClr val="bg2">
                    <a:lumMod val="10000"/>
                  </a:schemeClr>
                </a:solidFill>
                <a:latin typeface="Times New Roman" panose="02020603050405020304" pitchFamily="18" charset="0"/>
                <a:cs typeface="Times New Roman" panose="02020603050405020304" pitchFamily="18" charset="0"/>
              </a:rPr>
              <a:t>no.of</a:t>
            </a:r>
            <a:r>
              <a:rPr lang="en-US" sz="1400" dirty="0">
                <a:solidFill>
                  <a:schemeClr val="bg2">
                    <a:lumMod val="10000"/>
                  </a:schemeClr>
                </a:solidFill>
                <a:latin typeface="Times New Roman" panose="02020603050405020304" pitchFamily="18" charset="0"/>
                <a:cs typeface="Times New Roman" panose="02020603050405020304" pitchFamily="18" charset="0"/>
              </a:rPr>
              <a:t> floors from the list that you want to include.</a:t>
            </a:r>
          </a:p>
          <a:p>
            <a:pPr marL="285750" indent="-285750">
              <a:buFont typeface="Wingdings" panose="05000000000000000000" pitchFamily="2" charset="2"/>
              <a:buChar char="v"/>
            </a:pPr>
            <a:r>
              <a:rPr lang="en-US" sz="1400" dirty="0">
                <a:solidFill>
                  <a:schemeClr val="bg2">
                    <a:lumMod val="10000"/>
                  </a:schemeClr>
                </a:solidFill>
                <a:latin typeface="Times New Roman" panose="02020603050405020304" pitchFamily="18" charset="0"/>
                <a:cs typeface="Times New Roman" panose="02020603050405020304" pitchFamily="18" charset="0"/>
              </a:rPr>
              <a:t>Enter other specifications if necessary. </a:t>
            </a:r>
          </a:p>
          <a:p>
            <a:pPr marL="285750" indent="-285750">
              <a:buFont typeface="Wingdings" panose="05000000000000000000" pitchFamily="2" charset="2"/>
              <a:buChar char="v"/>
            </a:pPr>
            <a:r>
              <a:rPr lang="en-US" sz="1400" dirty="0">
                <a:solidFill>
                  <a:schemeClr val="bg2">
                    <a:lumMod val="10000"/>
                  </a:schemeClr>
                </a:solidFill>
                <a:latin typeface="Times New Roman" panose="02020603050405020304" pitchFamily="18" charset="0"/>
                <a:cs typeface="Times New Roman" panose="02020603050405020304" pitchFamily="18" charset="0"/>
              </a:rPr>
              <a:t>Click on the save button.</a:t>
            </a:r>
            <a:endParaRPr lang="en-IN" sz="14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4" name="Content Placeholder 9"/>
          <p:cNvPicPr>
            <a:picLocks noChangeAspect="1"/>
          </p:cNvPicPr>
          <p:nvPr/>
        </p:nvPicPr>
        <p:blipFill>
          <a:blip r:embed="rId3"/>
          <a:stretch>
            <a:fillRect/>
          </a:stretch>
        </p:blipFill>
        <p:spPr>
          <a:xfrm>
            <a:off x="4975668" y="3544479"/>
            <a:ext cx="3892960" cy="29584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800" b="1" dirty="0">
                <a:solidFill>
                  <a:schemeClr val="bg2">
                    <a:lumMod val="10000"/>
                  </a:schemeClr>
                </a:solidFill>
                <a:latin typeface="Times New Roman" panose="02020603050405020304" pitchFamily="18" charset="0"/>
                <a:cs typeface="Times New Roman" panose="02020603050405020304" pitchFamily="18" charset="0"/>
              </a:rPr>
              <a:t>Project Details:</a:t>
            </a:r>
            <a:endParaRPr lang="en-IN" sz="1800" b="1"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4" name="Content Placeholder 13"/>
          <p:cNvPicPr>
            <a:picLocks noGrp="1" noChangeAspect="1"/>
          </p:cNvPicPr>
          <p:nvPr>
            <p:ph idx="4294967295"/>
          </p:nvPr>
        </p:nvPicPr>
        <p:blipFill>
          <a:blip r:embed="rId2"/>
          <a:stretch>
            <a:fillRect/>
          </a:stretch>
        </p:blipFill>
        <p:spPr>
          <a:xfrm>
            <a:off x="1075775" y="3784599"/>
            <a:ext cx="1940803" cy="2762579"/>
          </a:xfrm>
        </p:spPr>
      </p:pic>
      <p:sp>
        <p:nvSpPr>
          <p:cNvPr id="15" name="Text Placeholder 14"/>
          <p:cNvSpPr>
            <a:spLocks noGrp="1"/>
          </p:cNvSpPr>
          <p:nvPr>
            <p:ph type="subTitle" idx="4294967295"/>
          </p:nvPr>
        </p:nvSpPr>
        <p:spPr>
          <a:xfrm>
            <a:off x="677334" y="1270000"/>
            <a:ext cx="7767638" cy="3895889"/>
          </a:xfrm>
        </p:spPr>
        <p:txBody>
          <a:bodyPr>
            <a:normAutofit/>
          </a:bodyPr>
          <a:lstStyle/>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To enter the details of the project select the details from the project menu.</a:t>
            </a:r>
          </a:p>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First select the project id and the floor id.</a:t>
            </a:r>
          </a:p>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To enter the details of the </a:t>
            </a:r>
            <a:r>
              <a:rPr lang="en-US" sz="1400" b="1" dirty="0">
                <a:latin typeface="Times New Roman" panose="02020603050405020304" pitchFamily="18" charset="0"/>
                <a:cs typeface="Times New Roman" panose="02020603050405020304" pitchFamily="18" charset="0"/>
              </a:rPr>
              <a:t>Walls, </a:t>
            </a:r>
            <a:r>
              <a:rPr lang="en-US" sz="1400" dirty="0">
                <a:latin typeface="Times New Roman" panose="02020603050405020304" pitchFamily="18" charset="0"/>
                <a:cs typeface="Times New Roman" panose="02020603050405020304" pitchFamily="18" charset="0"/>
              </a:rPr>
              <a:t>click on  the walls from the project details window.</a:t>
            </a:r>
          </a:p>
          <a:p>
            <a:pPr marL="285750" indent="-285750">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Select the breadth and enter the value. You may either enter the length of the main centre line or calculate it from the drawing.</a:t>
            </a:r>
          </a:p>
          <a:p>
            <a:pPr marL="285750" indent="-285750">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Count the </a:t>
            </a:r>
            <a:r>
              <a:rPr lang="en-IN" sz="1400" dirty="0" err="1">
                <a:latin typeface="Times New Roman" panose="02020603050405020304" pitchFamily="18" charset="0"/>
                <a:cs typeface="Times New Roman" panose="02020603050405020304" pitchFamily="18" charset="0"/>
              </a:rPr>
              <a:t>no.of</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t-junctions</a:t>
            </a:r>
            <a:r>
              <a:rPr lang="en-IN" sz="1400" dirty="0">
                <a:latin typeface="Times New Roman" panose="02020603050405020304" pitchFamily="18" charset="0"/>
                <a:cs typeface="Times New Roman" panose="02020603050405020304" pitchFamily="18" charset="0"/>
              </a:rPr>
              <a:t> in the main junction and enter the value.</a:t>
            </a:r>
          </a:p>
          <a:p>
            <a:pPr marL="285750" indent="-285750">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Select the type of structure i.e. Walls , put the dimension of the height and then drop the details down to the table by clicking the down arrow button.</a:t>
            </a:r>
          </a:p>
          <a:p>
            <a:pPr marL="0" indent="0">
              <a:buNone/>
            </a:pPr>
            <a:endParaRPr lang="en-IN" sz="1400"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3506771" y="3784599"/>
            <a:ext cx="5024488" cy="27625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solidFill>
                  <a:schemeClr val="bg2">
                    <a:lumMod val="10000"/>
                  </a:schemeClr>
                </a:solidFill>
                <a:latin typeface="Times New Roman" panose="02020603050405020304" pitchFamily="18" charset="0"/>
                <a:cs typeface="Times New Roman" panose="02020603050405020304" pitchFamily="18" charset="0"/>
              </a:rPr>
              <a:t>Estimate a room quantity:</a:t>
            </a:r>
            <a:br>
              <a:rPr lang="en-US" sz="1800" b="1" dirty="0">
                <a:solidFill>
                  <a:schemeClr val="bg2">
                    <a:lumMod val="10000"/>
                  </a:schemeClr>
                </a:solidFill>
                <a:latin typeface="Times New Roman" panose="02020603050405020304" pitchFamily="18" charset="0"/>
                <a:cs typeface="Times New Roman" panose="02020603050405020304" pitchFamily="18" charset="0"/>
              </a:rPr>
            </a:br>
            <a:endParaRPr lang="en-IN" sz="18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3065" y="1309558"/>
            <a:ext cx="8596668" cy="3880773"/>
          </a:xfrm>
        </p:spPr>
        <p:txBody>
          <a:bodyPr>
            <a:normAutofit/>
          </a:bodyPr>
          <a:lstStyle/>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To describe a room in a project in a project, click on room button from the project details window.</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You can select the room type from the list or you can directly type if it is not in the list.</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Select the type of floor used in the building and then input the Length , Breadth and </a:t>
            </a:r>
            <a:r>
              <a:rPr lang="en-US" sz="1400" dirty="0" err="1">
                <a:latin typeface="Times New Roman" panose="02020603050405020304" pitchFamily="18" charset="0"/>
                <a:cs typeface="Times New Roman" panose="02020603050405020304" pitchFamily="18" charset="0"/>
              </a:rPr>
              <a:t>nos</a:t>
            </a:r>
            <a:r>
              <a:rPr lang="en-US" sz="1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Enter height of the Skirting . Click on the arrow button to put the details down to the table.</a:t>
            </a:r>
            <a:endParaRPr lang="en-IN"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41679" y="2809641"/>
            <a:ext cx="6058362" cy="38807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2190"/>
          </a:xfrm>
        </p:spPr>
        <p:txBody>
          <a:bodyPr>
            <a:normAutofit/>
          </a:bodyPr>
          <a:lstStyle/>
          <a:p>
            <a:r>
              <a:rPr lang="en-US" sz="1800" b="1" dirty="0">
                <a:solidFill>
                  <a:schemeClr val="bg2">
                    <a:lumMod val="10000"/>
                  </a:schemeClr>
                </a:solidFill>
                <a:latin typeface="Times New Roman" panose="02020603050405020304" pitchFamily="18" charset="0"/>
                <a:cs typeface="Times New Roman" panose="02020603050405020304" pitchFamily="18" charset="0"/>
              </a:rPr>
              <a:t>Openings and shutter quantity:</a:t>
            </a:r>
            <a:endParaRPr lang="en-IN" sz="18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21603"/>
            <a:ext cx="8596668" cy="3880773"/>
          </a:xfrm>
        </p:spPr>
        <p:txBody>
          <a:bodyPr>
            <a:normAutofit/>
          </a:bodyPr>
          <a:lstStyle/>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Click openings from the project details window.</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Specify the frame types and shutter types from the list. Common types of openings and their dimensions are available in the software.</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We have taken the frame type as concrete and Shutter type as Wood Glazed.</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Enter the length , height, breadth and </a:t>
            </a:r>
            <a:r>
              <a:rPr lang="en-US" sz="1400" dirty="0" err="1">
                <a:latin typeface="Times New Roman" panose="02020603050405020304" pitchFamily="18" charset="0"/>
                <a:cs typeface="Times New Roman" panose="02020603050405020304" pitchFamily="18" charset="0"/>
              </a:rPr>
              <a:t>nos</a:t>
            </a:r>
            <a:r>
              <a:rPr lang="en-US" sz="1400" dirty="0">
                <a:latin typeface="Times New Roman" panose="02020603050405020304" pitchFamily="18" charset="0"/>
                <a:cs typeface="Times New Roman" panose="02020603050405020304" pitchFamily="18" charset="0"/>
              </a:rPr>
              <a:t> according to the building plan.’</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Drop down the details to the table.</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Repeat the process until all the openings have been specified.</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21789" y="3601354"/>
            <a:ext cx="6523350" cy="3035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9324"/>
          </a:xfrm>
        </p:spPr>
        <p:txBody>
          <a:bodyPr>
            <a:normAutofit fontScale="90000"/>
          </a:bodyPr>
          <a:lstStyle/>
          <a:p>
            <a:r>
              <a:rPr lang="en-US" sz="1800" b="1" dirty="0">
                <a:solidFill>
                  <a:schemeClr val="bg2">
                    <a:lumMod val="10000"/>
                  </a:schemeClr>
                </a:solidFill>
                <a:latin typeface="Times New Roman" panose="02020603050405020304" pitchFamily="18" charset="0"/>
                <a:cs typeface="Times New Roman" panose="02020603050405020304" pitchFamily="18" charset="0"/>
              </a:rPr>
              <a:t>Concrete:</a:t>
            </a:r>
            <a:br>
              <a:rPr lang="en-US" sz="1800" b="1" dirty="0">
                <a:solidFill>
                  <a:schemeClr val="bg2">
                    <a:lumMod val="10000"/>
                  </a:schemeClr>
                </a:solidFill>
                <a:latin typeface="Times New Roman" panose="02020603050405020304" pitchFamily="18" charset="0"/>
                <a:cs typeface="Times New Roman" panose="02020603050405020304" pitchFamily="18" charset="0"/>
              </a:rPr>
            </a:br>
            <a:endParaRPr lang="en-IN" sz="18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83896"/>
            <a:ext cx="8596668" cy="3880773"/>
          </a:xfrm>
        </p:spPr>
        <p:txBody>
          <a:bodyPr>
            <a:normAutofit/>
          </a:bodyPr>
          <a:lstStyle/>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Click on the concrete button from the project details window.</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We describe all the </a:t>
            </a:r>
            <a:r>
              <a:rPr lang="en-US" sz="1400" dirty="0" err="1">
                <a:latin typeface="Times New Roman" panose="02020603050405020304" pitchFamily="18" charset="0"/>
                <a:cs typeface="Times New Roman" panose="02020603050405020304" pitchFamily="18" charset="0"/>
              </a:rPr>
              <a:t>Rcc</a:t>
            </a:r>
            <a:r>
              <a:rPr lang="en-US" sz="1400" dirty="0">
                <a:latin typeface="Times New Roman" panose="02020603050405020304" pitchFamily="18" charset="0"/>
                <a:cs typeface="Times New Roman" panose="02020603050405020304" pitchFamily="18" charset="0"/>
              </a:rPr>
              <a:t> structures like </a:t>
            </a:r>
            <a:r>
              <a:rPr lang="en-US" sz="1400" dirty="0" err="1">
                <a:latin typeface="Times New Roman" panose="02020603050405020304" pitchFamily="18" charset="0"/>
                <a:cs typeface="Times New Roman" panose="02020603050405020304" pitchFamily="18" charset="0"/>
              </a:rPr>
              <a:t>columms</a:t>
            </a:r>
            <a:r>
              <a:rPr lang="en-US" sz="1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Enter the length ,breadth and height of the column, also the total number of columns.</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Drop down the details down to the table by clicking the green arrow. </a:t>
            </a:r>
            <a:endParaRPr lang="en-IN"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174753" y="2950836"/>
            <a:ext cx="5169485" cy="29880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4665" y="436245"/>
            <a:ext cx="8596630" cy="3880485"/>
          </a:xfrm>
        </p:spPr>
        <p:txBody>
          <a:bodyPr/>
          <a:lstStyle/>
          <a:p>
            <a:pPr marL="0" indent="0">
              <a:buSzPct val="70000"/>
              <a:buFont typeface="Wingdings" panose="05000000000000000000" charset="0"/>
              <a:buNone/>
            </a:pPr>
            <a:r>
              <a:rPr lang="en-IN" altLang="en-US" sz="1600" b="1">
                <a:latin typeface="Times New Roman" panose="02020603050405020304" pitchFamily="18" charset="0"/>
                <a:cs typeface="Times New Roman" panose="02020603050405020304" pitchFamily="18" charset="0"/>
              </a:rPr>
              <a:t>Ceiling</a:t>
            </a:r>
            <a:endParaRPr lang="en-IN" altLang="en-US" sz="1600">
              <a:latin typeface="Times New Roman" panose="02020603050405020304" pitchFamily="18" charset="0"/>
              <a:cs typeface="Times New Roman" panose="02020603050405020304" pitchFamily="18" charset="0"/>
            </a:endParaRPr>
          </a:p>
          <a:p>
            <a:pPr>
              <a:buSzPct val="70000"/>
              <a:buFont typeface="Wingdings" panose="05000000000000000000" charset="0"/>
              <a:buChar char="v"/>
            </a:pPr>
            <a:r>
              <a:rPr lang="en-IN" altLang="en-US" sz="1400">
                <a:latin typeface="Times New Roman" panose="02020603050405020304" pitchFamily="18" charset="0"/>
                <a:cs typeface="Times New Roman" panose="02020603050405020304" pitchFamily="18" charset="0"/>
              </a:rPr>
              <a:t>Under the works section, select Ceiling option.</a:t>
            </a:r>
          </a:p>
          <a:p>
            <a:pPr>
              <a:buSzPct val="70000"/>
              <a:buFont typeface="Wingdings" panose="05000000000000000000" charset="0"/>
              <a:buChar char="v"/>
            </a:pPr>
            <a:r>
              <a:rPr lang="en-IN" altLang="en-US" sz="1400">
                <a:latin typeface="Times New Roman" panose="02020603050405020304" pitchFamily="18" charset="0"/>
                <a:cs typeface="Times New Roman" panose="02020603050405020304" pitchFamily="18" charset="0"/>
              </a:rPr>
              <a:t>For each of the floor IDs, select the rooms and add all the rooms of the particular floor. </a:t>
            </a:r>
          </a:p>
          <a:p>
            <a:pPr>
              <a:buSzPct val="70000"/>
              <a:buFont typeface="Wingdings" panose="05000000000000000000" charset="0"/>
              <a:buChar char="v"/>
            </a:pPr>
            <a:r>
              <a:rPr lang="en-IN" altLang="en-US" sz="1400">
                <a:latin typeface="Times New Roman" panose="02020603050405020304" pitchFamily="18" charset="0"/>
                <a:cs typeface="Times New Roman" panose="02020603050405020304" pitchFamily="18" charset="0"/>
              </a:rPr>
              <a:t>This helps in additional estimation of the cement needed for use of plastering in the ceiling.</a:t>
            </a:r>
          </a:p>
          <a:p>
            <a:pPr>
              <a:buNone/>
            </a:pPr>
            <a:endParaRPr lang="en-IN" altLang="en-US" sz="1400">
              <a:latin typeface="Times New Roman" panose="02020603050405020304" pitchFamily="18" charset="0"/>
              <a:cs typeface="Times New Roman" panose="02020603050405020304" pitchFamily="18" charset="0"/>
            </a:endParaRPr>
          </a:p>
        </p:txBody>
      </p:sp>
      <p:pic>
        <p:nvPicPr>
          <p:cNvPr id="4" name="Content Placeholder 3" descr="WhatsApp Image 2022-06-11 at 4.24.15 PM"/>
          <p:cNvPicPr>
            <a:picLocks noGrp="1" noChangeAspect="1"/>
          </p:cNvPicPr>
          <p:nvPr>
            <p:ph sz="half" idx="2"/>
          </p:nvPr>
        </p:nvPicPr>
        <p:blipFill>
          <a:blip r:embed="rId2"/>
          <a:stretch>
            <a:fillRect/>
          </a:stretch>
        </p:blipFill>
        <p:spPr>
          <a:xfrm>
            <a:off x="2371725" y="3562350"/>
            <a:ext cx="4184015" cy="27603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1616"/>
          </a:xfrm>
        </p:spPr>
        <p:txBody>
          <a:bodyPr>
            <a:normAutofit/>
          </a:bodyPr>
          <a:lstStyle/>
          <a:p>
            <a:r>
              <a:rPr lang="en-US" sz="1800" b="1" dirty="0">
                <a:solidFill>
                  <a:schemeClr val="bg2">
                    <a:lumMod val="10000"/>
                  </a:schemeClr>
                </a:solidFill>
                <a:latin typeface="Times New Roman" panose="02020603050405020304" pitchFamily="18" charset="0"/>
                <a:cs typeface="Times New Roman" panose="02020603050405020304" pitchFamily="18" charset="0"/>
              </a:rPr>
              <a:t>Works:</a:t>
            </a:r>
            <a:endParaRPr lang="en-IN" sz="18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31216"/>
            <a:ext cx="8596668" cy="3880773"/>
          </a:xfrm>
        </p:spPr>
        <p:txBody>
          <a:bodyPr>
            <a:normAutofit/>
          </a:bodyPr>
          <a:lstStyle/>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Select the works form the project details window.</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Here we select all the works such as </a:t>
            </a:r>
            <a:r>
              <a:rPr lang="en-US" sz="1400" b="1" dirty="0">
                <a:latin typeface="Times New Roman" panose="02020603050405020304" pitchFamily="18" charset="0"/>
                <a:cs typeface="Times New Roman" panose="02020603050405020304" pitchFamily="18" charset="0"/>
              </a:rPr>
              <a:t>RCC, Steel requirements, brick works cm1:4, floor finishing marble tiles , Frame concrete, Shutters wood glazed, doors and windows and plastering walls cm 1:2 12mm. </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All of this works comes under the category of  Civil Works.</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Save the data and Click on the estimates button.</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Then we calculate the summary of all the works (Work wise), select the material estimate option.</a:t>
            </a:r>
          </a:p>
          <a:p>
            <a:pPr>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And the final report will be displayed on the screen.</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77334" y="3390578"/>
            <a:ext cx="4658237" cy="3242821"/>
          </a:xfrm>
          <a:prstGeom prst="rect">
            <a:avLst/>
          </a:prstGeom>
        </p:spPr>
      </p:pic>
      <p:pic>
        <p:nvPicPr>
          <p:cNvPr id="7" name="Picture 6"/>
          <p:cNvPicPr>
            <a:picLocks noChangeAspect="1"/>
          </p:cNvPicPr>
          <p:nvPr/>
        </p:nvPicPr>
        <p:blipFill>
          <a:blip r:embed="rId3"/>
          <a:stretch>
            <a:fillRect/>
          </a:stretch>
        </p:blipFill>
        <p:spPr>
          <a:xfrm>
            <a:off x="5447043" y="3494273"/>
            <a:ext cx="2818776" cy="31391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000">
                <a:latin typeface="Times New Roman" panose="02020603050405020304" pitchFamily="18" charset="0"/>
                <a:cs typeface="Times New Roman" panose="02020603050405020304" pitchFamily="18" charset="0"/>
              </a:rPr>
              <a:t>Results</a:t>
            </a:r>
          </a:p>
        </p:txBody>
      </p:sp>
      <p:sp>
        <p:nvSpPr>
          <p:cNvPr id="7" name="Text Box 6"/>
          <p:cNvSpPr txBox="1"/>
          <p:nvPr/>
        </p:nvSpPr>
        <p:spPr>
          <a:xfrm>
            <a:off x="749935" y="1058545"/>
            <a:ext cx="8580755" cy="2245360"/>
          </a:xfrm>
          <a:prstGeom prst="rect">
            <a:avLst/>
          </a:prstGeom>
          <a:noFill/>
        </p:spPr>
        <p:txBody>
          <a:bodyPr wrap="square" rtlCol="0">
            <a:spAutoFit/>
          </a:bodyPr>
          <a:lstStyle/>
          <a:p>
            <a:pPr marL="285750" indent="-285750">
              <a:buFont typeface="Wingdings" panose="05000000000000000000" charset="0"/>
              <a:buChar char="v"/>
            </a:pPr>
            <a:r>
              <a:rPr lang="en-IN" altLang="en-US" sz="1400">
                <a:latin typeface="Times New Roman" panose="02020603050405020304" pitchFamily="18" charset="0"/>
                <a:cs typeface="Times New Roman" panose="02020603050405020304" pitchFamily="18" charset="0"/>
              </a:rPr>
              <a:t>The detailed report generated by the Estimator gives the quantity estimate of each material required for all of the G+12 floors of the building.</a:t>
            </a:r>
          </a:p>
          <a:p>
            <a:pPr marL="285750" indent="-285750">
              <a:buFont typeface="Wingdings" panose="05000000000000000000" charset="0"/>
              <a:buChar char="v"/>
            </a:pPr>
            <a:r>
              <a:rPr lang="en-IN" altLang="en-US" sz="1400">
                <a:latin typeface="Times New Roman" panose="02020603050405020304" pitchFamily="18" charset="0"/>
                <a:cs typeface="Times New Roman" panose="02020603050405020304" pitchFamily="18" charset="0"/>
              </a:rPr>
              <a:t>Embodied Energy of i-th</a:t>
            </a:r>
          </a:p>
          <a:p>
            <a:pPr indent="0">
              <a:buFont typeface="Wingdings" panose="05000000000000000000" charset="0"/>
              <a:buNone/>
            </a:pPr>
            <a:r>
              <a:rPr lang="en-IN" altLang="en-US" sz="1400">
                <a:latin typeface="Times New Roman" panose="02020603050405020304" pitchFamily="18" charset="0"/>
                <a:cs typeface="Times New Roman" panose="02020603050405020304" pitchFamily="18" charset="0"/>
              </a:rPr>
              <a:t>      Construction Material = E</a:t>
            </a:r>
            <a:r>
              <a:rPr lang="en-IN" altLang="en-US" sz="1400" baseline="-25000">
                <a:latin typeface="Times New Roman" panose="02020603050405020304" pitchFamily="18" charset="0"/>
                <a:cs typeface="Times New Roman" panose="02020603050405020304" pitchFamily="18" charset="0"/>
              </a:rPr>
              <a:t>i</a:t>
            </a:r>
          </a:p>
          <a:p>
            <a:pPr indent="0">
              <a:buFont typeface="Wingdings" panose="05000000000000000000" charset="0"/>
              <a:buNone/>
            </a:pPr>
            <a:r>
              <a:rPr lang="en-IN" altLang="en-US" sz="1400">
                <a:latin typeface="Times New Roman" panose="02020603050405020304" pitchFamily="18" charset="0"/>
                <a:cs typeface="Times New Roman" panose="02020603050405020304" pitchFamily="18" charset="0"/>
              </a:rPr>
              <a:t>				 = Q</a:t>
            </a:r>
            <a:r>
              <a:rPr lang="en-IN" altLang="en-US" sz="1400" baseline="-25000">
                <a:latin typeface="Times New Roman" panose="02020603050405020304" pitchFamily="18" charset="0"/>
                <a:cs typeface="Times New Roman" panose="02020603050405020304" pitchFamily="18" charset="0"/>
              </a:rPr>
              <a:t>i </a:t>
            </a:r>
            <a:r>
              <a:rPr lang="en-IN" altLang="en-US" sz="1400">
                <a:latin typeface="Times New Roman" panose="02020603050405020304" pitchFamily="18" charset="0"/>
                <a:cs typeface="Times New Roman" panose="02020603050405020304" pitchFamily="18" charset="0"/>
              </a:rPr>
              <a:t>* EC</a:t>
            </a:r>
            <a:r>
              <a:rPr lang="en-IN" altLang="en-US" sz="1400" baseline="-25000">
                <a:latin typeface="Times New Roman" panose="02020603050405020304" pitchFamily="18" charset="0"/>
                <a:cs typeface="Times New Roman" panose="02020603050405020304" pitchFamily="18" charset="0"/>
              </a:rPr>
              <a:t>i</a:t>
            </a:r>
          </a:p>
          <a:p>
            <a:pPr indent="0">
              <a:buFont typeface="Wingdings" panose="05000000000000000000" charset="0"/>
              <a:buNone/>
            </a:pPr>
            <a:r>
              <a:rPr lang="en-IN" altLang="en-US" sz="1400">
                <a:latin typeface="Times New Roman" panose="02020603050405020304" pitchFamily="18" charset="0"/>
                <a:cs typeface="Times New Roman" panose="02020603050405020304" pitchFamily="18" charset="0"/>
              </a:rPr>
              <a:t>       Where</a:t>
            </a:r>
          </a:p>
          <a:p>
            <a:pPr indent="0">
              <a:buFont typeface="Wingdings" panose="05000000000000000000" charset="0"/>
              <a:buNone/>
            </a:pPr>
            <a:r>
              <a:rPr lang="en-IN" altLang="en-US" sz="1400">
                <a:latin typeface="Times New Roman" panose="02020603050405020304" pitchFamily="18" charset="0"/>
                <a:cs typeface="Times New Roman" panose="02020603050405020304" pitchFamily="18" charset="0"/>
              </a:rPr>
              <a:t>        </a:t>
            </a:r>
            <a:r>
              <a:rPr lang="en-IN" altLang="en-US" sz="1400">
                <a:latin typeface="Times New Roman" panose="02020603050405020304" pitchFamily="18" charset="0"/>
                <a:cs typeface="Times New Roman" panose="02020603050405020304" pitchFamily="18" charset="0"/>
                <a:sym typeface="+mn-ea"/>
              </a:rPr>
              <a:t>Q</a:t>
            </a:r>
            <a:r>
              <a:rPr lang="en-IN" altLang="en-US" sz="1400" baseline="-25000">
                <a:latin typeface="Times New Roman" panose="02020603050405020304" pitchFamily="18" charset="0"/>
                <a:cs typeface="Times New Roman" panose="02020603050405020304" pitchFamily="18" charset="0"/>
                <a:sym typeface="+mn-ea"/>
              </a:rPr>
              <a:t>i</a:t>
            </a:r>
            <a:r>
              <a:rPr lang="en-IN" altLang="en-US" sz="1400">
                <a:latin typeface="Times New Roman" panose="02020603050405020304" pitchFamily="18" charset="0"/>
                <a:cs typeface="Times New Roman" panose="02020603050405020304" pitchFamily="18" charset="0"/>
                <a:sym typeface="+mn-ea"/>
              </a:rPr>
              <a:t>= Quantity of the i-th material</a:t>
            </a:r>
          </a:p>
          <a:p>
            <a:pPr indent="0">
              <a:buFont typeface="Wingdings" panose="05000000000000000000" charset="0"/>
              <a:buNone/>
            </a:pPr>
            <a:r>
              <a:rPr lang="en-IN" altLang="en-US" sz="1400">
                <a:latin typeface="Times New Roman" panose="02020603050405020304" pitchFamily="18" charset="0"/>
                <a:cs typeface="Times New Roman" panose="02020603050405020304" pitchFamily="18" charset="0"/>
                <a:sym typeface="+mn-ea"/>
              </a:rPr>
              <a:t>        EC</a:t>
            </a:r>
            <a:r>
              <a:rPr lang="en-IN" altLang="en-US" sz="1400" baseline="-25000">
                <a:latin typeface="Times New Roman" panose="02020603050405020304" pitchFamily="18" charset="0"/>
                <a:cs typeface="Times New Roman" panose="02020603050405020304" pitchFamily="18" charset="0"/>
                <a:sym typeface="+mn-ea"/>
              </a:rPr>
              <a:t>i</a:t>
            </a:r>
            <a:r>
              <a:rPr lang="en-IN" altLang="en-US" sz="1400">
                <a:latin typeface="Times New Roman" panose="02020603050405020304" pitchFamily="18" charset="0"/>
                <a:cs typeface="Times New Roman" panose="02020603050405020304" pitchFamily="18" charset="0"/>
                <a:sym typeface="+mn-ea"/>
              </a:rPr>
              <a:t>= Embodied Energy Co-efficient of the i-th material</a:t>
            </a:r>
          </a:p>
          <a:p>
            <a:pPr indent="0">
              <a:buFont typeface="Wingdings" panose="05000000000000000000" charset="0"/>
              <a:buNone/>
            </a:pPr>
            <a:endParaRPr lang="en-IN" altLang="en-US" sz="1400">
              <a:latin typeface="Times New Roman" panose="02020603050405020304" pitchFamily="18" charset="0"/>
              <a:cs typeface="Times New Roman" panose="02020603050405020304" pitchFamily="18" charset="0"/>
              <a:sym typeface="+mn-ea"/>
            </a:endParaRPr>
          </a:p>
          <a:p>
            <a:pPr indent="0">
              <a:buFont typeface="Wingdings" panose="05000000000000000000" charset="0"/>
              <a:buNone/>
            </a:pPr>
            <a:endParaRPr lang="en-IN" altLang="en-US" sz="1400">
              <a:latin typeface="Times New Roman" panose="02020603050405020304" pitchFamily="18" charset="0"/>
              <a:cs typeface="Times New Roman" panose="02020603050405020304" pitchFamily="18" charset="0"/>
              <a:sym typeface="+mn-ea"/>
            </a:endParaRPr>
          </a:p>
        </p:txBody>
      </p:sp>
      <p:graphicFrame>
        <p:nvGraphicFramePr>
          <p:cNvPr id="3" name="Content Placeholder 2"/>
          <p:cNvGraphicFramePr>
            <a:graphicFrameLocks noGrp="1"/>
          </p:cNvGraphicFramePr>
          <p:nvPr>
            <p:ph sz="half" idx="2"/>
          </p:nvPr>
        </p:nvGraphicFramePr>
        <p:xfrm>
          <a:off x="1200150" y="3124835"/>
          <a:ext cx="7652385" cy="3245485"/>
        </p:xfrm>
        <a:graphic>
          <a:graphicData uri="http://schemas.openxmlformats.org/drawingml/2006/table">
            <a:tbl>
              <a:tblPr firstRow="1" bandRow="1">
                <a:tableStyleId>{5940675A-B579-460E-94D1-54222C63F5DA}</a:tableStyleId>
              </a:tblPr>
              <a:tblGrid>
                <a:gridCol w="1934845">
                  <a:extLst>
                    <a:ext uri="{9D8B030D-6E8A-4147-A177-3AD203B41FA5}">
                      <a16:colId xmlns:a16="http://schemas.microsoft.com/office/drawing/2014/main" val="20000"/>
                    </a:ext>
                  </a:extLst>
                </a:gridCol>
                <a:gridCol w="2074545">
                  <a:extLst>
                    <a:ext uri="{9D8B030D-6E8A-4147-A177-3AD203B41FA5}">
                      <a16:colId xmlns:a16="http://schemas.microsoft.com/office/drawing/2014/main" val="20001"/>
                    </a:ext>
                  </a:extLst>
                </a:gridCol>
                <a:gridCol w="1735455">
                  <a:extLst>
                    <a:ext uri="{9D8B030D-6E8A-4147-A177-3AD203B41FA5}">
                      <a16:colId xmlns:a16="http://schemas.microsoft.com/office/drawing/2014/main" val="20002"/>
                    </a:ext>
                  </a:extLst>
                </a:gridCol>
                <a:gridCol w="1907540">
                  <a:extLst>
                    <a:ext uri="{9D8B030D-6E8A-4147-A177-3AD203B41FA5}">
                      <a16:colId xmlns:a16="http://schemas.microsoft.com/office/drawing/2014/main" val="20003"/>
                    </a:ext>
                  </a:extLst>
                </a:gridCol>
              </a:tblGrid>
              <a:tr h="650240">
                <a:tc>
                  <a:txBody>
                    <a:bodyPr/>
                    <a:lstStyle/>
                    <a:p>
                      <a:pPr indent="0">
                        <a:buNone/>
                      </a:pPr>
                      <a:r>
                        <a:rPr lang="en-US" sz="1200" b="1">
                          <a:latin typeface="Times New Roman" panose="02020603050405020304" pitchFamily="18" charset="0"/>
                          <a:cs typeface="Times New Roman" panose="02020603050405020304" pitchFamily="18" charset="0"/>
                        </a:rPr>
                        <a:t>Material Used</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Amount (with unit)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Embodied EnergyCoefficient </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Embodied Energy</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9890">
                <a:tc>
                  <a:txBody>
                    <a:bodyPr/>
                    <a:lstStyle/>
                    <a:p>
                      <a:pPr indent="0">
                        <a:buNone/>
                      </a:pPr>
                      <a:r>
                        <a:rPr lang="en-US" sz="1200" b="1">
                          <a:latin typeface="Times New Roman" panose="02020603050405020304" pitchFamily="18" charset="0"/>
                          <a:cs typeface="Times New Roman" panose="02020603050405020304" pitchFamily="18" charset="0"/>
                        </a:rPr>
                        <a:t>Ceramic Bricks</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961.13 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5170 MJ/m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4969042.1 MJ</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3200">
                <a:tc>
                  <a:txBody>
                    <a:bodyPr/>
                    <a:lstStyle/>
                    <a:p>
                      <a:pPr indent="0">
                        <a:buNone/>
                      </a:pPr>
                      <a:r>
                        <a:rPr lang="en-US" sz="1200" b="1">
                          <a:latin typeface="Times New Roman" panose="02020603050405020304" pitchFamily="18" charset="0"/>
                          <a:cs typeface="Times New Roman" panose="02020603050405020304" pitchFamily="18" charset="0"/>
                        </a:rPr>
                        <a:t>Cement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6193.21 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3200 MJ/m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19818272 MJ</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9890">
                <a:tc>
                  <a:txBody>
                    <a:bodyPr/>
                    <a:lstStyle/>
                    <a:p>
                      <a:pPr indent="0">
                        <a:buNone/>
                      </a:pPr>
                      <a:r>
                        <a:rPr lang="en-US" sz="1200" b="1">
                          <a:latin typeface="Times New Roman" panose="02020603050405020304" pitchFamily="18" charset="0"/>
                          <a:cs typeface="Times New Roman" panose="02020603050405020304" pitchFamily="18" charset="0"/>
                        </a:rPr>
                        <a:t>Glass</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14.202 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40060 MJ/m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568932 MJ</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7170">
                <a:tc>
                  <a:txBody>
                    <a:bodyPr/>
                    <a:lstStyle/>
                    <a:p>
                      <a:pPr indent="0">
                        <a:buNone/>
                      </a:pPr>
                      <a:r>
                        <a:rPr lang="en-US" sz="1200" b="1">
                          <a:latin typeface="Times New Roman" panose="02020603050405020304" pitchFamily="18" charset="0"/>
                          <a:cs typeface="Times New Roman" panose="02020603050405020304" pitchFamily="18" charset="0"/>
                        </a:rPr>
                        <a:t>Wood</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92.113 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388 MJ/m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35739.844 MJ</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3200">
                <a:tc>
                  <a:txBody>
                    <a:bodyPr/>
                    <a:lstStyle/>
                    <a:p>
                      <a:pPr indent="0">
                        <a:buNone/>
                      </a:pPr>
                      <a:r>
                        <a:rPr lang="en-US" sz="1200" b="1">
                          <a:latin typeface="Times New Roman" panose="02020603050405020304" pitchFamily="18" charset="0"/>
                          <a:cs typeface="Times New Roman" panose="02020603050405020304" pitchFamily="18" charset="0"/>
                        </a:rPr>
                        <a:t>Ceramic Tiles</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87.7762 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5250 MJ/m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460825.05 MJ</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6535">
                <a:tc>
                  <a:txBody>
                    <a:bodyPr/>
                    <a:lstStyle/>
                    <a:p>
                      <a:pPr indent="0">
                        <a:buNone/>
                      </a:pPr>
                      <a:r>
                        <a:rPr lang="en-US" sz="1200" b="1">
                          <a:latin typeface="Times New Roman" panose="02020603050405020304" pitchFamily="18" charset="0"/>
                          <a:cs typeface="Times New Roman" panose="02020603050405020304" pitchFamily="18" charset="0"/>
                        </a:rPr>
                        <a:t>Stone Ballast</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4727.29 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1890 MJ/m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8934578 MJ</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9890">
                <a:tc>
                  <a:txBody>
                    <a:bodyPr/>
                    <a:lstStyle/>
                    <a:p>
                      <a:pPr indent="0">
                        <a:buNone/>
                      </a:pPr>
                      <a:r>
                        <a:rPr lang="en-US" sz="1200" b="1">
                          <a:latin typeface="Times New Roman" panose="02020603050405020304" pitchFamily="18" charset="0"/>
                          <a:cs typeface="Times New Roman" panose="02020603050405020304" pitchFamily="18" charset="0"/>
                        </a:rPr>
                        <a:t>Sand</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1434.277 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232 MJ/m</a:t>
                      </a:r>
                      <a:r>
                        <a:rPr lang="en-US" sz="1200" b="0" baseline="30000">
                          <a:latin typeface="Times New Roman" panose="02020603050405020304" pitchFamily="18" charset="0"/>
                          <a:cs typeface="Times New Roman" panose="02020603050405020304" pitchFamily="18" charset="0"/>
                        </a:rPr>
                        <a:t>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332752.264 MJ</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85470">
                <a:tc>
                  <a:txBody>
                    <a:bodyPr/>
                    <a:lstStyle/>
                    <a:p>
                      <a:pPr indent="0">
                        <a:buNone/>
                      </a:pPr>
                      <a:r>
                        <a:rPr lang="en-US" sz="1200" b="1">
                          <a:latin typeface="Times New Roman" panose="02020603050405020304" pitchFamily="18" charset="0"/>
                          <a:cs typeface="Times New Roman" panose="02020603050405020304" pitchFamily="18" charset="0"/>
                        </a:rPr>
                        <a:t>Steel</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381819.34 kg(=48.6394 m</a:t>
                      </a:r>
                      <a:r>
                        <a:rPr lang="en-US" sz="1200" b="0" baseline="30000">
                          <a:latin typeface="Times New Roman" panose="02020603050405020304" pitchFamily="18" charset="0"/>
                          <a:cs typeface="Times New Roman" panose="02020603050405020304" pitchFamily="18" charset="0"/>
                        </a:rPr>
                        <a:t>3</a:t>
                      </a:r>
                      <a:r>
                        <a:rPr lang="en-US" sz="1200" b="0">
                          <a:latin typeface="Times New Roman" panose="02020603050405020304" pitchFamily="18" charset="0"/>
                          <a:cs typeface="Times New Roman" panose="02020603050405020304" pitchFamily="18" charset="0"/>
                        </a:rPr>
                        <a: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34.8 MJ/kg(=273180 MJ/m</a:t>
                      </a:r>
                      <a:r>
                        <a:rPr lang="en-US" sz="1200" b="0" baseline="30000">
                          <a:latin typeface="Times New Roman" panose="02020603050405020304" pitchFamily="18" charset="0"/>
                          <a:cs typeface="Times New Roman" panose="02020603050405020304" pitchFamily="18" charset="0"/>
                        </a:rPr>
                        <a:t>3</a:t>
                      </a:r>
                      <a:r>
                        <a:rPr lang="en-US" sz="1200" b="0">
                          <a:latin typeface="Times New Roman" panose="02020603050405020304" pitchFamily="18" charset="0"/>
                          <a:cs typeface="Times New Roman" panose="02020603050405020304" pitchFamily="18" charset="0"/>
                        </a:rPr>
                        <a:t>)</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1">
                          <a:latin typeface="Times New Roman" panose="02020603050405020304" pitchFamily="18" charset="0"/>
                          <a:cs typeface="Times New Roman" panose="02020603050405020304" pitchFamily="18" charset="0"/>
                        </a:rPr>
                        <a:t>13287313.032 MJ</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TotalTime>
  <Words>1200</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METHODOLOGY</vt:lpstr>
      <vt:lpstr>ESTIMATOR 2.0</vt:lpstr>
      <vt:lpstr>Project Details:</vt:lpstr>
      <vt:lpstr>Estimate a room quantity: </vt:lpstr>
      <vt:lpstr>Openings and shutter quantity:</vt:lpstr>
      <vt:lpstr>Concrete: </vt:lpstr>
      <vt:lpstr>PowerPoint Presentation</vt:lpstr>
      <vt:lpstr>Works:</vt:lpstr>
      <vt:lpstr>Results</vt:lpstr>
      <vt:lpstr>PowerPoint Presentation</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slorung21@outlook.com</dc:creator>
  <cp:lastModifiedBy>slorung21@outlook.com</cp:lastModifiedBy>
  <cp:revision>18</cp:revision>
  <dcterms:created xsi:type="dcterms:W3CDTF">2022-06-11T07:55:00Z</dcterms:created>
  <dcterms:modified xsi:type="dcterms:W3CDTF">2022-06-13T04:05:49Z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FA0509643BDA4935965C515C7217BC20</vt:lpwstr>
  </property>
  <property fmtid="{D5CDD505-2E9C-101B-9397-08002B2CF9AE}" pid="3" name="KSOProductBuildVer">
    <vt:lpwstr>1033-11.2.0.11156</vt:lpwstr>
  </property>
</Properties>
</file>