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1" r:id="rId3"/>
    <p:sldId id="268" r:id="rId4"/>
    <p:sldId id="272" r:id="rId5"/>
    <p:sldId id="273" r:id="rId6"/>
    <p:sldId id="274" r:id="rId7"/>
    <p:sldId id="257" r:id="rId8"/>
    <p:sldId id="259" r:id="rId9"/>
    <p:sldId id="260" r:id="rId10"/>
    <p:sldId id="261" r:id="rId11"/>
    <p:sldId id="262" r:id="rId12"/>
    <p:sldId id="263" r:id="rId13"/>
    <p:sldId id="279" r:id="rId14"/>
    <p:sldId id="280" r:id="rId15"/>
    <p:sldId id="281" r:id="rId16"/>
    <p:sldId id="264" r:id="rId17"/>
    <p:sldId id="275" r:id="rId18"/>
    <p:sldId id="276" r:id="rId19"/>
    <p:sldId id="277" r:id="rId20"/>
    <p:sldId id="278" r:id="rId21"/>
    <p:sldId id="269" r:id="rId22"/>
    <p:sldId id="282" r:id="rId23"/>
    <p:sldId id="283" r:id="rId24"/>
    <p:sldId id="284" r:id="rId25"/>
    <p:sldId id="285" r:id="rId26"/>
    <p:sldId id="286" r:id="rId27"/>
    <p:sldId id="266" r:id="rId28"/>
  </p:sldIdLst>
  <p:sldSz cx="18288000" cy="10287000"/>
  <p:notesSz cx="6858000" cy="9144000"/>
  <p:embeddedFontLst>
    <p:embeddedFont>
      <p:font typeface="DM Sans Bold" charset="0"/>
      <p:regular r:id="rId31"/>
    </p:embeddedFont>
    <p:embeddedFont>
      <p:font typeface="League Spartan" panose="020B0604020202020204" charset="0"/>
      <p:regular r:id="rId32"/>
    </p:embeddedFont>
    <p:embeddedFont>
      <p:font typeface="Trebuchet MS" panose="020B0603020202020204" pitchFamily="34" charset="0"/>
      <p:regular r:id="rId33"/>
      <p:bold r:id="rId34"/>
      <p:italic r:id="rId35"/>
      <p:boldItalic r:id="rId36"/>
    </p:embeddedFont>
    <p:embeddedFont>
      <p:font typeface="Wingdings 3" panose="05040102010807070707" pitchFamily="18" charset="2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9046AF2-A5BE-08A5-1234-4C18677E1E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Campus Link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2FEBB-957D-7D6D-7CDD-62AAB33E85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27CB6-2095-45F9-B51B-4EA9F2471C2A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BCE68-1155-71C9-6B75-3A65D91523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FD648-BA9F-2DDC-6616-81C016D1D9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CF45D-F16F-4C3D-9B2E-AB5FF0EB2B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50323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Campus Link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E2FD4-614B-4E0D-9BA2-B33B99F348DB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1CC6C-AE6A-46BE-86D3-EFD8463A21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12745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5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710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071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47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86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1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7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62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7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1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9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6637198" y="3675547"/>
            <a:ext cx="5013599" cy="1334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3600" dirty="0">
                <a:solidFill>
                  <a:srgbClr val="000000"/>
                </a:solidFill>
                <a:latin typeface="DM Sans Bold"/>
                <a:ea typeface="DM Sans Bold"/>
                <a:cs typeface="Segoe UI" panose="020B0502040204020203" pitchFamily="34" charset="0"/>
                <a:sym typeface="DM Sans Bold"/>
              </a:rPr>
              <a:t>Project presentation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809089" y="6819900"/>
            <a:ext cx="3278195" cy="1130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600" spc="-87" dirty="0">
                <a:solidFill>
                  <a:srgbClr val="000000"/>
                </a:solidFill>
                <a:latin typeface="DM Sans Bold"/>
                <a:ea typeface="DM Sans Bold"/>
                <a:cs typeface="Segoe UI" panose="020B0502040204020203" pitchFamily="34" charset="0"/>
                <a:sym typeface="DM Sans Bold"/>
              </a:rPr>
              <a:t>Presented by :</a:t>
            </a:r>
          </a:p>
          <a:p>
            <a:pPr algn="ctr">
              <a:lnSpc>
                <a:spcPts val="4381"/>
              </a:lnSpc>
            </a:pPr>
            <a:endParaRPr lang="en-US" sz="3600" spc="-87" dirty="0">
              <a:solidFill>
                <a:srgbClr val="000000"/>
              </a:solidFill>
              <a:latin typeface="DM Sans Bold"/>
              <a:ea typeface="DM Sans Bold"/>
              <a:cs typeface="Segoe UI" panose="020B0502040204020203" pitchFamily="34" charset="0"/>
              <a:sym typeface="DM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058400" y="7581900"/>
            <a:ext cx="8028884" cy="275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81"/>
              </a:lnSpc>
            </a:pPr>
            <a:r>
              <a:rPr lang="en-US" spc="171" dirty="0">
                <a:solidFill>
                  <a:srgbClr val="000000"/>
                </a:solidFill>
                <a:latin typeface="League Spartan"/>
                <a:ea typeface="League Spartan"/>
                <a:cs typeface="Segoe UI" panose="020B0502040204020203" pitchFamily="34" charset="0"/>
                <a:sym typeface="League Spartan"/>
              </a:rPr>
              <a:t>HARSH PRAJAPAT (21100BTCSICS09534)</a:t>
            </a:r>
          </a:p>
          <a:p>
            <a:pPr algn="r">
              <a:lnSpc>
                <a:spcPts val="4281"/>
              </a:lnSpc>
            </a:pPr>
            <a:r>
              <a:rPr lang="en-US" spc="171" dirty="0">
                <a:solidFill>
                  <a:srgbClr val="000000"/>
                </a:solidFill>
                <a:latin typeface="League Spartan"/>
                <a:ea typeface="League Spartan"/>
                <a:cs typeface="Segoe UI" panose="020B0502040204020203" pitchFamily="34" charset="0"/>
                <a:sym typeface="League Spartan"/>
              </a:rPr>
              <a:t>KANISHK CHOUHAN (21100BTCSICS09538)</a:t>
            </a:r>
          </a:p>
          <a:p>
            <a:pPr algn="r">
              <a:lnSpc>
                <a:spcPts val="4281"/>
              </a:lnSpc>
            </a:pPr>
            <a:r>
              <a:rPr lang="en-US" spc="171" dirty="0">
                <a:solidFill>
                  <a:srgbClr val="000000"/>
                </a:solidFill>
                <a:latin typeface="League Spartan"/>
                <a:ea typeface="League Spartan"/>
                <a:cs typeface="Segoe UI" panose="020B0502040204020203" pitchFamily="34" charset="0"/>
                <a:sym typeface="League Spartan"/>
              </a:rPr>
              <a:t>PARV KANUNGO (21100BTCSICS09547)</a:t>
            </a:r>
          </a:p>
          <a:p>
            <a:pPr algn="r">
              <a:lnSpc>
                <a:spcPts val="4281"/>
              </a:lnSpc>
            </a:pPr>
            <a:r>
              <a:rPr lang="en-US" spc="171" dirty="0">
                <a:solidFill>
                  <a:srgbClr val="000000"/>
                </a:solidFill>
                <a:latin typeface="League Spartan"/>
                <a:ea typeface="League Spartan"/>
                <a:cs typeface="Segoe UI" panose="020B0502040204020203" pitchFamily="34" charset="0"/>
                <a:sym typeface="League Spartan"/>
              </a:rPr>
              <a:t>PRIYANKA PATEL (21100BTCSICS09551)</a:t>
            </a:r>
          </a:p>
          <a:p>
            <a:pPr algn="r">
              <a:lnSpc>
                <a:spcPts val="4281"/>
              </a:lnSpc>
            </a:pPr>
            <a:endParaRPr lang="en-US" spc="171" dirty="0">
              <a:solidFill>
                <a:srgbClr val="000000"/>
              </a:solidFill>
              <a:latin typeface="League Spartan"/>
              <a:ea typeface="League Spartan"/>
              <a:cs typeface="Segoe UI" panose="020B0502040204020203" pitchFamily="34" charset="0"/>
              <a:sym typeface="League Spartan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800A5D18-56C2-0174-6D36-50F910680FFD}"/>
              </a:ext>
            </a:extLst>
          </p:cNvPr>
          <p:cNvSpPr txBox="1"/>
          <p:nvPr/>
        </p:nvSpPr>
        <p:spPr>
          <a:xfrm>
            <a:off x="-581012" y="-571500"/>
            <a:ext cx="20104472" cy="13799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4800" dirty="0">
                <a:solidFill>
                  <a:srgbClr val="006690"/>
                </a:solidFill>
                <a:latin typeface="DM Sans Bold"/>
                <a:ea typeface="DM Sans Bold"/>
                <a:cs typeface="DM Sans Bold"/>
                <a:sym typeface="DM Sans Bold"/>
              </a:rPr>
              <a:t>SHRI VAISHNAV INSTITUTE OF INFORMATION TECHNOLOGY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60349" y="4979631"/>
            <a:ext cx="15567299" cy="1328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78"/>
              </a:lnSpc>
            </a:pPr>
            <a:r>
              <a:rPr lang="en-US" sz="6600" dirty="0">
                <a:solidFill>
                  <a:srgbClr val="000000"/>
                </a:solidFill>
                <a:latin typeface="DM Sans Bold"/>
                <a:ea typeface="DM Sans Bold"/>
                <a:cs typeface="Segoe UI" panose="020B0502040204020203" pitchFamily="34" charset="0"/>
                <a:sym typeface="DM Sans Bold"/>
              </a:rPr>
              <a:t>University Social Networking Platform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96B612E-7FE5-3B38-56E5-F848B8C867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46" y="723900"/>
            <a:ext cx="2041308" cy="2144968"/>
          </a:xfrm>
          <a:prstGeom prst="rect">
            <a:avLst/>
          </a:prstGeom>
        </p:spPr>
      </p:pic>
      <p:sp>
        <p:nvSpPr>
          <p:cNvPr id="28" name="TextBox 18">
            <a:extLst>
              <a:ext uri="{FF2B5EF4-FFF2-40B4-BE49-F238E27FC236}">
                <a16:creationId xmlns:a16="http://schemas.microsoft.com/office/drawing/2014/main" id="{C649BF80-D032-DB89-14C8-CF7F80DC803D}"/>
              </a:ext>
            </a:extLst>
          </p:cNvPr>
          <p:cNvSpPr txBox="1"/>
          <p:nvPr/>
        </p:nvSpPr>
        <p:spPr>
          <a:xfrm>
            <a:off x="200716" y="8191500"/>
            <a:ext cx="2980177" cy="555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600" spc="-87" dirty="0">
                <a:solidFill>
                  <a:srgbClr val="000000"/>
                </a:solidFill>
                <a:latin typeface="DM Sans Bold"/>
                <a:ea typeface="DM Sans Bold"/>
                <a:cs typeface="Segoe UI" panose="020B0502040204020203" pitchFamily="34" charset="0"/>
                <a:sym typeface="DM Sans Bold"/>
              </a:rPr>
              <a:t>Presented to :</a:t>
            </a:r>
          </a:p>
        </p:txBody>
      </p:sp>
      <p:sp>
        <p:nvSpPr>
          <p:cNvPr id="29" name="TextBox 18">
            <a:extLst>
              <a:ext uri="{FF2B5EF4-FFF2-40B4-BE49-F238E27FC236}">
                <a16:creationId xmlns:a16="http://schemas.microsoft.com/office/drawing/2014/main" id="{F8C740C3-F6CC-D4D1-9C64-F35BACD79F52}"/>
              </a:ext>
            </a:extLst>
          </p:cNvPr>
          <p:cNvSpPr txBox="1"/>
          <p:nvPr/>
        </p:nvSpPr>
        <p:spPr>
          <a:xfrm>
            <a:off x="-381000" y="6819900"/>
            <a:ext cx="2980177" cy="555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600" spc="-87" dirty="0">
                <a:solidFill>
                  <a:srgbClr val="000000"/>
                </a:solidFill>
                <a:latin typeface="DM Sans Bold"/>
                <a:ea typeface="DM Sans Bold"/>
                <a:cs typeface="Segoe UI" panose="020B0502040204020203" pitchFamily="34" charset="0"/>
                <a:sym typeface="DM Sans Bold"/>
              </a:rPr>
              <a:t>Mentor :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6D794739-0489-8F5C-1749-9E402E7C4591}"/>
              </a:ext>
            </a:extLst>
          </p:cNvPr>
          <p:cNvSpPr txBox="1"/>
          <p:nvPr/>
        </p:nvSpPr>
        <p:spPr>
          <a:xfrm>
            <a:off x="-1038213" y="7327676"/>
            <a:ext cx="5076813" cy="482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281"/>
              </a:lnSpc>
            </a:pPr>
            <a:r>
              <a:rPr lang="en-US" spc="171" dirty="0">
                <a:solidFill>
                  <a:srgbClr val="000000"/>
                </a:solidFill>
                <a:latin typeface="League Spartan"/>
                <a:ea typeface="League Spartan"/>
                <a:cs typeface="Segoe UI" panose="020B0502040204020203" pitchFamily="34" charset="0"/>
                <a:sym typeface="League Spartan"/>
              </a:rPr>
              <a:t>DR. GAURAV SHRIVASTAVA</a:t>
            </a:r>
          </a:p>
        </p:txBody>
      </p:sp>
      <p:sp>
        <p:nvSpPr>
          <p:cNvPr id="41" name="TextBox 20">
            <a:extLst>
              <a:ext uri="{FF2B5EF4-FFF2-40B4-BE49-F238E27FC236}">
                <a16:creationId xmlns:a16="http://schemas.microsoft.com/office/drawing/2014/main" id="{61386D3B-1A8C-C3FD-4AEE-02B40EE1C46C}"/>
              </a:ext>
            </a:extLst>
          </p:cNvPr>
          <p:cNvSpPr txBox="1"/>
          <p:nvPr/>
        </p:nvSpPr>
        <p:spPr>
          <a:xfrm>
            <a:off x="257187" y="8833643"/>
            <a:ext cx="3933813" cy="1034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81"/>
              </a:lnSpc>
            </a:pPr>
            <a:r>
              <a:rPr lang="en-US" spc="171" dirty="0">
                <a:solidFill>
                  <a:srgbClr val="000000"/>
                </a:solidFill>
                <a:latin typeface="League Spartan"/>
                <a:ea typeface="League Spartan"/>
                <a:cs typeface="Segoe UI" panose="020B0502040204020203" pitchFamily="34" charset="0"/>
                <a:sym typeface="League Spartan"/>
              </a:rPr>
              <a:t>PROF. PRIYANKA GUPTA</a:t>
            </a:r>
          </a:p>
          <a:p>
            <a:pPr>
              <a:lnSpc>
                <a:spcPts val="4281"/>
              </a:lnSpc>
            </a:pPr>
            <a:r>
              <a:rPr lang="en-US" spc="171" dirty="0">
                <a:solidFill>
                  <a:srgbClr val="000000"/>
                </a:solidFill>
                <a:latin typeface="League Spartan"/>
                <a:ea typeface="League Spartan"/>
                <a:cs typeface="Segoe UI" panose="020B0502040204020203" pitchFamily="34" charset="0"/>
                <a:sym typeface="League Spartan"/>
              </a:rPr>
              <a:t>PROF. DEVENDRA KURIL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A4C923-DDD2-1EFD-B105-C3E176686567}"/>
              </a:ext>
            </a:extLst>
          </p:cNvPr>
          <p:cNvSpPr txBox="1"/>
          <p:nvPr/>
        </p:nvSpPr>
        <p:spPr>
          <a:xfrm>
            <a:off x="8176472" y="3619500"/>
            <a:ext cx="1935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DM Sans Bold" charset="0"/>
              </a:rPr>
              <a:t>2024-25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6797E-47F4-7963-ECD4-322FAD3C9891}"/>
              </a:ext>
            </a:extLst>
          </p:cNvPr>
          <p:cNvSpPr txBox="1"/>
          <p:nvPr/>
        </p:nvSpPr>
        <p:spPr>
          <a:xfrm>
            <a:off x="6057899" y="30861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DM Sans Bold" charset="0"/>
              </a:rPr>
              <a:t>B.TECH – CSE – 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381375" y="342900"/>
            <a:ext cx="11525250" cy="1034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5400" b="1" dirty="0">
              <a:solidFill>
                <a:srgbClr val="000000"/>
              </a:solidFill>
              <a:latin typeface="Times New Roman" panose="02020603050405020304" pitchFamily="18" charset="0"/>
              <a:ea typeface="DM Sans Bold"/>
              <a:cs typeface="Times New Roman" panose="02020603050405020304" pitchFamily="18" charset="0"/>
              <a:sym typeface="DM Sans Bold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D226A80-8491-8E4D-ADBA-3272087B7ECF}"/>
              </a:ext>
            </a:extLst>
          </p:cNvPr>
          <p:cNvSpPr txBox="1">
            <a:spLocks/>
          </p:cNvSpPr>
          <p:nvPr/>
        </p:nvSpPr>
        <p:spPr>
          <a:xfrm>
            <a:off x="2286000" y="2880518"/>
            <a:ext cx="12239625" cy="452596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hosting the platform and database.</a:t>
            </a:r>
          </a:p>
          <a:p>
            <a:pPr marL="0" indent="0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Devices: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Desktops, laptops, smartphones, and tablets.</a:t>
            </a:r>
          </a:p>
          <a:p>
            <a:pPr marL="0" indent="0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or physical backups for data recovery.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057400" y="3296840"/>
            <a:ext cx="133350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b="1" spc="125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Students: </a:t>
            </a:r>
            <a:r>
              <a:rPr lang="en-US" sz="4000" spc="125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Create profiles, share resources, and engage in discussions.</a:t>
            </a:r>
          </a:p>
          <a:p>
            <a:pPr algn="just"/>
            <a:endParaRPr lang="en-US" sz="4000" b="1" spc="125" dirty="0"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algn="just"/>
            <a:r>
              <a:rPr lang="en-US" sz="4000" b="1" spc="125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Faculty: </a:t>
            </a:r>
            <a:r>
              <a:rPr lang="en-US" sz="4000" spc="125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Provide academic support, contribute to forums.</a:t>
            </a:r>
          </a:p>
          <a:p>
            <a:pPr algn="just"/>
            <a:endParaRPr lang="en-US" sz="4000" b="1" spc="125" dirty="0"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algn="just"/>
            <a:r>
              <a:rPr lang="en-US" sz="4000" b="1" spc="125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Admin: </a:t>
            </a:r>
            <a:r>
              <a:rPr lang="en-US" sz="4000" spc="125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Ensure smooth operations and content moderation.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76194" y="-419100"/>
            <a:ext cx="6735612" cy="2025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User Roles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672061" y="1025292"/>
            <a:ext cx="5587239" cy="2662922"/>
            <a:chOff x="0" y="0"/>
            <a:chExt cx="2065940" cy="98464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672061" y="3808631"/>
            <a:ext cx="5587239" cy="2662922"/>
            <a:chOff x="0" y="0"/>
            <a:chExt cx="2065940" cy="9846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681160" y="6561456"/>
            <a:ext cx="5587239" cy="2662922"/>
            <a:chOff x="0" y="0"/>
            <a:chExt cx="2065940" cy="9846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28700" y="1028700"/>
            <a:ext cx="5587239" cy="2662922"/>
            <a:chOff x="0" y="0"/>
            <a:chExt cx="2065940" cy="98464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28700" y="3812039"/>
            <a:ext cx="5587239" cy="2662922"/>
            <a:chOff x="0" y="0"/>
            <a:chExt cx="2065940" cy="98464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28700" y="6598786"/>
            <a:ext cx="5587239" cy="2662922"/>
            <a:chOff x="0" y="0"/>
            <a:chExt cx="2065940" cy="98464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65940" cy="984643"/>
            </a:xfrm>
            <a:custGeom>
              <a:avLst/>
              <a:gdLst/>
              <a:ahLst/>
              <a:cxnLst/>
              <a:rect l="l" t="t" r="r" b="b"/>
              <a:pathLst>
                <a:path w="2065940" h="984643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Freeform 21"/>
          <p:cNvSpPr/>
          <p:nvPr/>
        </p:nvSpPr>
        <p:spPr>
          <a:xfrm rot="-7900054">
            <a:off x="7348622" y="2133028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2700000">
            <a:off x="10017119" y="2144497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3209977">
            <a:off x="9982257" y="7689589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7866361">
            <a:off x="7243302" y="7665457"/>
            <a:ext cx="1012981" cy="454921"/>
          </a:xfrm>
          <a:custGeom>
            <a:avLst/>
            <a:gdLst/>
            <a:ahLst/>
            <a:cxnLst/>
            <a:rect l="l" t="t" r="r" b="b"/>
            <a:pathLst>
              <a:path w="1012981" h="45492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3576911" y="1946983"/>
            <a:ext cx="2816627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Real-time Engagement</a:t>
            </a:r>
            <a:endParaRPr lang="en-US" sz="3200" dirty="0"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3337225" y="4717185"/>
            <a:ext cx="2816627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Student-Faculty Collaboration</a:t>
            </a:r>
            <a:endParaRPr lang="en-US" sz="3200" dirty="0"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3331909" y="7510218"/>
            <a:ext cx="2980072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Single Academic Platform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75392" y="1905177"/>
            <a:ext cx="2485125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Data Security and Scalability</a:t>
            </a:r>
            <a:endParaRPr lang="en-US" sz="3200" dirty="0"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2620129" y="4728528"/>
            <a:ext cx="2816627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Forum-based Discussions</a:t>
            </a:r>
            <a:endParaRPr lang="en-US" sz="3200" dirty="0"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416919" y="7386284"/>
            <a:ext cx="3212415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Academic Resource Sharing</a:t>
            </a:r>
            <a:endParaRPr lang="en-US" sz="3200" dirty="0"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6745005" y="4009241"/>
            <a:ext cx="4797989" cy="30008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indent="0" algn="ctr">
              <a:lnSpc>
                <a:spcPts val="7760"/>
              </a:lnSpc>
              <a:spcBef>
                <a:spcPct val="0"/>
              </a:spcBef>
            </a:pPr>
            <a:r>
              <a:rPr lang="en-US" sz="6600" b="1" dirty="0"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Goals of Implementation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19200" y="2681287"/>
            <a:ext cx="156210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indent="-742950" algn="just">
              <a:buAutoNum type="arabicPeriod"/>
            </a:pPr>
            <a:r>
              <a:rPr lang="en-US" sz="4000" b="1" spc="125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Performance Constraints: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spc="125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system should support a maximum of 10,000 concurrent users to maintain efficiency and performance.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spc="125" dirty="0"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spc="125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Server response time for key features (e.g., user login, feed loading, note uploads) should be under 3 seconds under normal load.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spc="125" dirty="0"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spc="125" dirty="0"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The system should be scalable to accommodate increasing traffic during peak times such as semester starts, exam periods, or major events.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76194" y="-419100"/>
            <a:ext cx="6735612" cy="2025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764990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19200" y="2171700"/>
            <a:ext cx="15316200" cy="720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Security Constraints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data, including personal information, passwords, and notes, must be encrypted in transit and at rest.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must use OTP verification for both user and admin logins, with specific limits on the number of failed attempts and resend attempts (e.g., 4 failed attempts, 4 OTP resends).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Admins must undergo additional security with OTP verification at each login, and their sessions expire after 24 hours.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should automatically log out inactive users after a predetermined time to prevent unauthorized access.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76194" y="-419100"/>
            <a:ext cx="6735612" cy="2025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418449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19200" y="2681287"/>
            <a:ext cx="156210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Usability Constraints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should have easy access to all core features (e.g., profile, notes, events) with minimal navigation depth, limiting actions to 2-3 clicks from the main dashboard.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OTP verification process for login and registration must be clear, with notifications informing users about limits (e.g., resending OTP) and block time after failed attempts.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should support a user-friendly feed that loads posts, comments, and likes efficiently, even under high data loads.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76194" y="-419100"/>
            <a:ext cx="6735612" cy="2025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952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1675033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76850" y="419100"/>
            <a:ext cx="7734300" cy="999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Functional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7F61D-548F-43BC-E0D6-9987553D94F4}"/>
              </a:ext>
            </a:extLst>
          </p:cNvPr>
          <p:cNvSpPr txBox="1"/>
          <p:nvPr/>
        </p:nvSpPr>
        <p:spPr>
          <a:xfrm>
            <a:off x="1905000" y="2400300"/>
            <a:ext cx="1447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just">
              <a:buAutoNum type="arabicPeriod"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</a:t>
            </a: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1.1. User Login: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login by entering his email/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enrollment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and password.</a:t>
            </a:r>
          </a:p>
          <a:p>
            <a:pPr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1.2 User Registration: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can register with email and other 	necessary details along with OTP sent on his email.</a:t>
            </a:r>
          </a:p>
          <a:p>
            <a:pPr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1.3 Admin Login: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login by using his email and 	password along with OTP sent on his email.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76850" y="419100"/>
            <a:ext cx="7734300" cy="999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Functional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7F61D-548F-43BC-E0D6-9987553D94F4}"/>
              </a:ext>
            </a:extLst>
          </p:cNvPr>
          <p:cNvSpPr txBox="1"/>
          <p:nvPr/>
        </p:nvSpPr>
        <p:spPr>
          <a:xfrm>
            <a:off x="1905000" y="2400300"/>
            <a:ext cx="1447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Admin Panel:</a:t>
            </a: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2.1. Admin Approval / Rejection: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verify user by 	validation his details and can approve or reject user accordingly, 	user can only login is he is approved from admin.</a:t>
            </a:r>
          </a:p>
          <a:p>
            <a:pPr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2.2. Blocking or Restricting: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block user from the 	website if find him vulnerable.</a:t>
            </a:r>
          </a:p>
          <a:p>
            <a:pPr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2.3.  Insights: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can see insights for analysis purpose.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06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76850" y="419100"/>
            <a:ext cx="7734300" cy="999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Functional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7F61D-548F-43BC-E0D6-9987553D94F4}"/>
              </a:ext>
            </a:extLst>
          </p:cNvPr>
          <p:cNvSpPr txBox="1"/>
          <p:nvPr/>
        </p:nvSpPr>
        <p:spPr>
          <a:xfrm>
            <a:off x="1905000" y="2400300"/>
            <a:ext cx="14478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Notes / Resources Sharing:</a:t>
            </a: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3.1. Uploading: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upload notes in frequently user formats.</a:t>
            </a:r>
          </a:p>
          <a:p>
            <a:pPr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3.2. Downloading: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download notes from the website.</a:t>
            </a:r>
          </a:p>
          <a:p>
            <a:pPr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3.2. Notes Classification: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 are classified forming a well 	structure. Notes is classified according to course/program, 	semester, subjects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02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76850" y="419100"/>
            <a:ext cx="7734300" cy="999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Functional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7F61D-548F-43BC-E0D6-9987553D94F4}"/>
              </a:ext>
            </a:extLst>
          </p:cNvPr>
          <p:cNvSpPr txBox="1"/>
          <p:nvPr/>
        </p:nvSpPr>
        <p:spPr>
          <a:xfrm>
            <a:off x="1905000" y="2400300"/>
            <a:ext cx="14478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Interaction:</a:t>
            </a: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4.1. Profile Management: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has profile associated, he can 	update his information, profile pictures etc.</a:t>
            </a:r>
          </a:p>
          <a:p>
            <a:pPr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4.2. Post: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post images as well as text thoughts or 	problems. Post has likes and comments associated with it.</a:t>
            </a:r>
          </a:p>
          <a:p>
            <a:pPr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4.3. Connections: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make a connection by sending request 	to the other user and can accept another user accept.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7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A0B0-B1AF-C002-D5DD-B7D93589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DC09-8095-CF16-7844-61B2247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1" y="2232920"/>
            <a:ext cx="12895002" cy="5821160"/>
          </a:xfrm>
        </p:spPr>
        <p:txBody>
          <a:bodyPr>
            <a:no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platform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Overview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Characteristics 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Implementation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18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276850" y="419100"/>
            <a:ext cx="7734300" cy="999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Functional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7F61D-548F-43BC-E0D6-9987553D94F4}"/>
              </a:ext>
            </a:extLst>
          </p:cNvPr>
          <p:cNvSpPr txBox="1"/>
          <p:nvPr/>
        </p:nvSpPr>
        <p:spPr>
          <a:xfrm>
            <a:off x="1905000" y="2400300"/>
            <a:ext cx="14478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Discussion Forum:</a:t>
            </a: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5.1. Post: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section for posting problems and queries for 	user.</a:t>
            </a:r>
          </a:p>
          <a:p>
            <a:pPr algn="just"/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5.2. Replies: 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reply on the other user post in the form of 	solution.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8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229100" y="266700"/>
            <a:ext cx="9829800" cy="999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Non-functional Requirements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90700" y="2628900"/>
            <a:ext cx="14706600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Performance: </a:t>
            </a:r>
            <a:r>
              <a:rPr lang="en-US" sz="4000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Optimized time complexity, fast response.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000" spc="119" dirty="0">
              <a:solidFill>
                <a:srgbClr val="000000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Scalability: </a:t>
            </a:r>
            <a:r>
              <a:rPr lang="en-US" sz="4000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Horizontal and vertical scaling, load balancing.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000" spc="119" dirty="0">
              <a:solidFill>
                <a:srgbClr val="000000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Security: </a:t>
            </a:r>
            <a:r>
              <a:rPr lang="en-US" sz="4000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Encryption, authentication, role-based access.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000" spc="119" dirty="0">
              <a:solidFill>
                <a:srgbClr val="000000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Usability: </a:t>
            </a:r>
            <a:r>
              <a:rPr lang="en-US" sz="4000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Intuitive UI, accessibility.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000" spc="119" dirty="0">
              <a:solidFill>
                <a:srgbClr val="000000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Reliability: </a:t>
            </a:r>
            <a:r>
              <a:rPr lang="en-US" sz="4000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Uptime, backups.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4000" spc="119" dirty="0">
              <a:solidFill>
                <a:srgbClr val="000000"/>
              </a:solidFill>
              <a:latin typeface="Times New Roman" panose="02020603050405020304" pitchFamily="18" charset="0"/>
              <a:ea typeface="DM Sans"/>
              <a:cs typeface="Times New Roman" panose="02020603050405020304" pitchFamily="18" charset="0"/>
              <a:sym typeface="DM Sans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4000" b="1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Maintainability: </a:t>
            </a:r>
            <a:r>
              <a:rPr lang="en-US" sz="4000" spc="119" dirty="0">
                <a:solidFill>
                  <a:srgbClr val="000000"/>
                </a:solidFill>
                <a:latin typeface="Times New Roman" panose="02020603050405020304" pitchFamily="18" charset="0"/>
                <a:ea typeface="DM Sans"/>
                <a:cs typeface="Times New Roman" panose="02020603050405020304" pitchFamily="18" charset="0"/>
                <a:sym typeface="DM Sans"/>
              </a:rPr>
              <a:t>Modular architecture, detailed logging.</a:t>
            </a:r>
          </a:p>
        </p:txBody>
      </p:sp>
    </p:spTree>
    <p:extLst>
      <p:ext uri="{BB962C8B-B14F-4D97-AF65-F5344CB8AC3E}">
        <p14:creationId xmlns:p14="http://schemas.microsoft.com/office/powerpoint/2010/main" val="398563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03F1C-BDE3-FBAF-AAFC-B3FBD4EEF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30"/>
          <a:stretch/>
        </p:blipFill>
        <p:spPr>
          <a:xfrm>
            <a:off x="762000" y="-28268"/>
            <a:ext cx="10286999" cy="10699376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B8CB31DC-228D-71B9-D151-FE1955751A81}"/>
              </a:ext>
            </a:extLst>
          </p:cNvPr>
          <p:cNvSpPr txBox="1"/>
          <p:nvPr/>
        </p:nvSpPr>
        <p:spPr>
          <a:xfrm>
            <a:off x="12402879" y="8420100"/>
            <a:ext cx="5867400" cy="956993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4000" i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Figure 1: Class Diagram</a:t>
            </a:r>
          </a:p>
        </p:txBody>
      </p:sp>
    </p:spTree>
    <p:extLst>
      <p:ext uri="{BB962C8B-B14F-4D97-AF65-F5344CB8AC3E}">
        <p14:creationId xmlns:p14="http://schemas.microsoft.com/office/powerpoint/2010/main" val="409323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49ED9-A7A0-06CF-8048-E84A78A1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59"/>
          <a:stretch/>
        </p:blipFill>
        <p:spPr>
          <a:xfrm>
            <a:off x="383827" y="0"/>
            <a:ext cx="8760173" cy="1028700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7DC57486-D04B-BC0B-5019-C5D6F34F443A}"/>
              </a:ext>
            </a:extLst>
          </p:cNvPr>
          <p:cNvSpPr txBox="1"/>
          <p:nvPr/>
        </p:nvSpPr>
        <p:spPr>
          <a:xfrm>
            <a:off x="11887200" y="8267700"/>
            <a:ext cx="6400800" cy="956993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4000" i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Figure 2: Use-Case Diagram</a:t>
            </a:r>
          </a:p>
        </p:txBody>
      </p:sp>
    </p:spTree>
    <p:extLst>
      <p:ext uri="{BB962C8B-B14F-4D97-AF65-F5344CB8AC3E}">
        <p14:creationId xmlns:p14="http://schemas.microsoft.com/office/powerpoint/2010/main" val="3175012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C641A1-1CAA-D62D-A138-6C31626C2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86" y="-9748"/>
            <a:ext cx="15374628" cy="8724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61E477-915C-E2C8-2948-33935827BBFA}"/>
              </a:ext>
            </a:extLst>
          </p:cNvPr>
          <p:cNvSpPr txBox="1"/>
          <p:nvPr/>
        </p:nvSpPr>
        <p:spPr>
          <a:xfrm>
            <a:off x="0" y="8246403"/>
            <a:ext cx="6629400" cy="956993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4000" i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Figure 3: 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0196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7313D2-6A3B-E170-0810-BEFF01809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0137"/>
            <a:ext cx="9220200" cy="97867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A638F7-4C6E-F939-3A85-0EB848462AB4}"/>
              </a:ext>
            </a:extLst>
          </p:cNvPr>
          <p:cNvSpPr txBox="1"/>
          <p:nvPr/>
        </p:nvSpPr>
        <p:spPr>
          <a:xfrm>
            <a:off x="11049000" y="8115300"/>
            <a:ext cx="7239000" cy="956993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4000" i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Figure 3: Level-1 DFD Diagram</a:t>
            </a:r>
          </a:p>
        </p:txBody>
      </p:sp>
    </p:spTree>
    <p:extLst>
      <p:ext uri="{BB962C8B-B14F-4D97-AF65-F5344CB8AC3E}">
        <p14:creationId xmlns:p14="http://schemas.microsoft.com/office/powerpoint/2010/main" val="2475479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536043-BAE8-E2F1-C71D-16FDC6AE4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6530247" cy="948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64AD9-8376-82C5-412C-49C656AF5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842" y="1638300"/>
            <a:ext cx="9753600" cy="76838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5A1BC3-C66A-7CE7-7ABB-1F5EA0B9B1CB}"/>
              </a:ext>
            </a:extLst>
          </p:cNvPr>
          <p:cNvSpPr txBox="1"/>
          <p:nvPr/>
        </p:nvSpPr>
        <p:spPr>
          <a:xfrm>
            <a:off x="11049000" y="8115300"/>
            <a:ext cx="7239000" cy="956993"/>
          </a:xfrm>
          <a:prstGeom prst="rect">
            <a:avLst/>
          </a:prstGeom>
          <a:solidFill>
            <a:srgbClr val="00B050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4000" i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Figure 3: Level-2 DFD Diagram</a:t>
            </a:r>
          </a:p>
        </p:txBody>
      </p:sp>
    </p:spTree>
    <p:extLst>
      <p:ext uri="{BB962C8B-B14F-4D97-AF65-F5344CB8AC3E}">
        <p14:creationId xmlns:p14="http://schemas.microsoft.com/office/powerpoint/2010/main" val="171157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 txBox="1"/>
          <p:nvPr/>
        </p:nvSpPr>
        <p:spPr>
          <a:xfrm>
            <a:off x="3688802" y="4265343"/>
            <a:ext cx="10910396" cy="175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4FE44-3BD7-2023-B348-2771E600831B}"/>
              </a:ext>
            </a:extLst>
          </p:cNvPr>
          <p:cNvSpPr txBox="1"/>
          <p:nvPr/>
        </p:nvSpPr>
        <p:spPr>
          <a:xfrm>
            <a:off x="5448300" y="6477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762BF3-12A2-15C9-39A3-7E832E4A973F}"/>
              </a:ext>
            </a:extLst>
          </p:cNvPr>
          <p:cNvSpPr txBox="1">
            <a:spLocks/>
          </p:cNvSpPr>
          <p:nvPr/>
        </p:nvSpPr>
        <p:spPr>
          <a:xfrm>
            <a:off x="1485900" y="2628900"/>
            <a:ext cx="15316200" cy="4876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University Student Networking Platform (USNP) is designed to facilitate seamless academic and social interaction within a university environment. The platform enables students to create and maintain personal profiles, share academic notes, and collaborate with peers as well as faculty members. It offers a centralized digital space where students can discuss academic subjects, post queries, seek advice, and receive university updates.</a:t>
            </a:r>
          </a:p>
        </p:txBody>
      </p:sp>
    </p:spTree>
    <p:extLst>
      <p:ext uri="{BB962C8B-B14F-4D97-AF65-F5344CB8AC3E}">
        <p14:creationId xmlns:p14="http://schemas.microsoft.com/office/powerpoint/2010/main" val="406979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4FE44-3BD7-2023-B348-2771E600831B}"/>
              </a:ext>
            </a:extLst>
          </p:cNvPr>
          <p:cNvSpPr txBox="1"/>
          <p:nvPr/>
        </p:nvSpPr>
        <p:spPr>
          <a:xfrm>
            <a:off x="5448300" y="6477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762BF3-12A2-15C9-39A3-7E832E4A973F}"/>
              </a:ext>
            </a:extLst>
          </p:cNvPr>
          <p:cNvSpPr txBox="1">
            <a:spLocks/>
          </p:cNvSpPr>
          <p:nvPr/>
        </p:nvSpPr>
        <p:spPr>
          <a:xfrm>
            <a:off x="1485900" y="2628900"/>
            <a:ext cx="15316200" cy="4876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marL="0" indent="0" algn="just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with peers and faculty members for academic assistance. 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and access educational materials. 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 in real-time discussions on various academic topics. 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updated on college events and announcements. </a:t>
            </a:r>
          </a:p>
        </p:txBody>
      </p:sp>
    </p:spTree>
    <p:extLst>
      <p:ext uri="{BB962C8B-B14F-4D97-AF65-F5344CB8AC3E}">
        <p14:creationId xmlns:p14="http://schemas.microsoft.com/office/powerpoint/2010/main" val="427963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4FE44-3BD7-2023-B348-2771E600831B}"/>
              </a:ext>
            </a:extLst>
          </p:cNvPr>
          <p:cNvSpPr txBox="1"/>
          <p:nvPr/>
        </p:nvSpPr>
        <p:spPr>
          <a:xfrm>
            <a:off x="5448300" y="6477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762BF3-12A2-15C9-39A3-7E832E4A973F}"/>
              </a:ext>
            </a:extLst>
          </p:cNvPr>
          <p:cNvSpPr txBox="1">
            <a:spLocks/>
          </p:cNvSpPr>
          <p:nvPr/>
        </p:nvSpPr>
        <p:spPr>
          <a:xfrm>
            <a:off x="533400" y="1943100"/>
            <a:ext cx="15468600" cy="5867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pPr marL="0" indent="0" algn="just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Scope: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USNP is a comprehensive platform for university students and faculty.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modules for content sharing, social engagement, and academic discussions.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Management: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features for event management and notifications, informing students about upcoming events, seminars, and academic activities.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9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C4FE44-3BD7-2023-B348-2771E600831B}"/>
              </a:ext>
            </a:extLst>
          </p:cNvPr>
          <p:cNvSpPr txBox="1"/>
          <p:nvPr/>
        </p:nvSpPr>
        <p:spPr>
          <a:xfrm>
            <a:off x="5448300" y="6477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762BF3-12A2-15C9-39A3-7E832E4A973F}"/>
              </a:ext>
            </a:extLst>
          </p:cNvPr>
          <p:cNvSpPr txBox="1">
            <a:spLocks/>
          </p:cNvSpPr>
          <p:nvPr/>
        </p:nvSpPr>
        <p:spPr>
          <a:xfrm>
            <a:off x="533400" y="1943100"/>
            <a:ext cx="17221200" cy="58674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</a:p>
          <a:p>
            <a:pPr marL="0" indent="0" algn="just">
              <a:buNone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Design: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ease of navigation through features like: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forums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notifications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</a:t>
            </a:r>
          </a:p>
        </p:txBody>
      </p:sp>
    </p:spTree>
    <p:extLst>
      <p:ext uri="{BB962C8B-B14F-4D97-AF65-F5344CB8AC3E}">
        <p14:creationId xmlns:p14="http://schemas.microsoft.com/office/powerpoint/2010/main" val="2275809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838575" y="419100"/>
            <a:ext cx="10610850" cy="1034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Purpose of the Platform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40A308-4B24-DDA4-EF5F-8BF4C6BC91F7}"/>
              </a:ext>
            </a:extLst>
          </p:cNvPr>
          <p:cNvSpPr txBox="1"/>
          <p:nvPr/>
        </p:nvSpPr>
        <p:spPr>
          <a:xfrm>
            <a:off x="1943100" y="2705100"/>
            <a:ext cx="1440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students with peers and faculty.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educational materials.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in discussions.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university updates.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521812" y="298858"/>
            <a:ext cx="9244375" cy="1034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Platform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28800" y="2781300"/>
            <a:ext cx="13268325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students and faculty.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Notes/Resources sharing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discussion forum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Post, Like, Comment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1028700" lvl="1" indent="-571500" algn="just">
              <a:buFont typeface="Arial" panose="020B0604020202020204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other users (connections)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343400" y="495300"/>
            <a:ext cx="9601200" cy="999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5400" b="1" dirty="0">
                <a:solidFill>
                  <a:srgbClr val="000000"/>
                </a:solidFill>
                <a:latin typeface="Times New Roman" panose="02020603050405020304" pitchFamily="18" charset="0"/>
                <a:ea typeface="DM Sans Bold"/>
                <a:cs typeface="Times New Roman" panose="02020603050405020304" pitchFamily="18" charset="0"/>
                <a:sym typeface="DM Sans Bold"/>
              </a:rPr>
              <a:t>Environmental Characteristics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B900FF5-9FF5-9B99-D268-69141770FDBD}"/>
              </a:ext>
            </a:extLst>
          </p:cNvPr>
          <p:cNvSpPr txBox="1">
            <a:spLocks/>
          </p:cNvSpPr>
          <p:nvPr/>
        </p:nvSpPr>
        <p:spPr>
          <a:xfrm>
            <a:off x="2590800" y="3619500"/>
            <a:ext cx="130302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Environment: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Servers, Desktops, Laptops, 	Smartphones, Tablets, Backup Solutions.</a:t>
            </a: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Users: Students, Faculty, Admins.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reveal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735</TotalTime>
  <Words>1125</Words>
  <Application>Microsoft Office PowerPoint</Application>
  <PresentationFormat>Custom</PresentationFormat>
  <Paragraphs>168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DM Sans Bold</vt:lpstr>
      <vt:lpstr>Times New Roman</vt:lpstr>
      <vt:lpstr>Arial</vt:lpstr>
      <vt:lpstr>Trebuchet MS</vt:lpstr>
      <vt:lpstr>Wingdings 3</vt:lpstr>
      <vt:lpstr>League Spartan</vt:lpstr>
      <vt:lpstr>Calibri</vt:lpstr>
      <vt:lpstr>Facet</vt:lpstr>
      <vt:lpstr>PowerPoint Presentation</vt:lpstr>
      <vt:lpstr>Table of 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Link Project presentation</dc:title>
  <dc:creator>Kanishk Chouhan</dc:creator>
  <cp:lastModifiedBy>HARSH PRAJAPAT</cp:lastModifiedBy>
  <cp:revision>11</cp:revision>
  <dcterms:created xsi:type="dcterms:W3CDTF">2006-08-16T00:00:00Z</dcterms:created>
  <dcterms:modified xsi:type="dcterms:W3CDTF">2024-09-23T17:01:04Z</dcterms:modified>
  <dc:identifier>DAGOdXun2uM</dc:identifier>
</cp:coreProperties>
</file>