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9" r:id="rId3"/>
    <p:sldId id="258" r:id="rId4"/>
    <p:sldId id="261" r:id="rId5"/>
    <p:sldId id="262"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1D3B"/>
    <a:srgbClr val="DE2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E88E3-BA53-42C0-A5A4-855592C6BB01}" type="datetimeFigureOut">
              <a:rPr lang="en-US" smtClean="0"/>
              <a:t>5/27/2021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3B0F5-1B11-4D8D-B44E-AB6CA1BC6C59}" type="slidenum">
              <a:rPr lang="en-US" smtClean="0"/>
              <a:t>‹#›</a:t>
            </a:fld>
            <a:endParaRPr lang="en-US"/>
          </a:p>
        </p:txBody>
      </p:sp>
    </p:spTree>
    <p:extLst>
      <p:ext uri="{BB962C8B-B14F-4D97-AF65-F5344CB8AC3E}">
        <p14:creationId xmlns:p14="http://schemas.microsoft.com/office/powerpoint/2010/main" val="1848527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7372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4335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9969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9484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4641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3358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6007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1899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6538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868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5/27/2021</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3477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5/27/2021</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888640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D0F9DB8F-96F9-40B4-857D-19EEE5AEE4F2}"/>
              </a:ext>
            </a:extLst>
          </p:cNvPr>
          <p:cNvPicPr>
            <a:picLocks noChangeAspect="1"/>
          </p:cNvPicPr>
          <p:nvPr/>
        </p:nvPicPr>
        <p:blipFill rotWithShape="1">
          <a:blip r:embed="rId3">
            <a:alphaModFix amt="84000"/>
          </a:blip>
          <a:srcRect t="25701" r="-1" b="11671"/>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52" name="Freeform: Shape 51">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78F00B-49DF-4385-98AC-DABE7F02D0FF}"/>
              </a:ext>
            </a:extLst>
          </p:cNvPr>
          <p:cNvSpPr>
            <a:spLocks noGrp="1"/>
          </p:cNvSpPr>
          <p:nvPr>
            <p:ph type="ctrTitle"/>
          </p:nvPr>
        </p:nvSpPr>
        <p:spPr>
          <a:xfrm>
            <a:off x="6096000" y="1943098"/>
            <a:ext cx="5410200" cy="3184241"/>
          </a:xfrm>
        </p:spPr>
        <p:txBody>
          <a:bodyPr>
            <a:normAutofit/>
          </a:bodyPr>
          <a:lstStyle/>
          <a:p>
            <a:pPr algn="r"/>
            <a:r>
              <a:rPr lang="en-US" dirty="0"/>
              <a:t>CRIMELINE </a:t>
            </a:r>
          </a:p>
        </p:txBody>
      </p:sp>
      <p:sp>
        <p:nvSpPr>
          <p:cNvPr id="3" name="Subtitle 2">
            <a:extLst>
              <a:ext uri="{FF2B5EF4-FFF2-40B4-BE49-F238E27FC236}">
                <a16:creationId xmlns:a16="http://schemas.microsoft.com/office/drawing/2014/main" id="{6607C496-61D7-4ECC-9F44-B42B998C1B45}"/>
              </a:ext>
            </a:extLst>
          </p:cNvPr>
          <p:cNvSpPr>
            <a:spLocks noGrp="1"/>
          </p:cNvSpPr>
          <p:nvPr>
            <p:ph type="subTitle" idx="1"/>
          </p:nvPr>
        </p:nvSpPr>
        <p:spPr>
          <a:xfrm>
            <a:off x="5187411" y="5390539"/>
            <a:ext cx="5250013" cy="634245"/>
          </a:xfrm>
        </p:spPr>
        <p:txBody>
          <a:bodyPr>
            <a:normAutofit/>
          </a:bodyPr>
          <a:lstStyle/>
          <a:p>
            <a:pPr algn="r"/>
            <a:r>
              <a:rPr lang="en-US">
                <a:solidFill>
                  <a:srgbClr val="FFFFFF"/>
                </a:solidFill>
              </a:rPr>
              <a:t>Your number one go-to website.</a:t>
            </a:r>
          </a:p>
        </p:txBody>
      </p:sp>
      <p:grpSp>
        <p:nvGrpSpPr>
          <p:cNvPr id="54" name="Group 53">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55" name="Group 54">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7" name="Straight Connector 56">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546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1D3B"/>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72" name="Group 71">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74" name="Straight Connector 73">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Oval 72">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77" name="Rectangle 76">
            <a:extLst>
              <a:ext uri="{FF2B5EF4-FFF2-40B4-BE49-F238E27FC236}">
                <a16:creationId xmlns:a16="http://schemas.microsoft.com/office/drawing/2014/main" id="{0989D23A-922A-4544-9471-0861B5287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AE5A822-A172-4E51-B9FE-5A3E8F54BDAC}"/>
              </a:ext>
            </a:extLst>
          </p:cNvPr>
          <p:cNvSpPr/>
          <p:nvPr/>
        </p:nvSpPr>
        <p:spPr>
          <a:xfrm>
            <a:off x="1219200" y="685799"/>
            <a:ext cx="7252625" cy="1257301"/>
          </a:xfrm>
          <a:prstGeom prst="rect">
            <a:avLst/>
          </a:prstGeom>
        </p:spPr>
        <p:txBody>
          <a:bodyPr vert="horz" lIns="91440" tIns="45720" rIns="91440" bIns="45720" rtlCol="0" anchor="b">
            <a:normAutofit/>
          </a:bodyPr>
          <a:lstStyle/>
          <a:p>
            <a:pPr>
              <a:lnSpc>
                <a:spcPct val="120000"/>
              </a:lnSpc>
              <a:spcBef>
                <a:spcPct val="0"/>
              </a:spcBef>
              <a:spcAft>
                <a:spcPts val="600"/>
              </a:spcAft>
            </a:pPr>
            <a:r>
              <a:rPr lang="en-US" sz="4000" b="0" i="1" kern="1200" cap="none" spc="0" dirty="0">
                <a:ln w="0"/>
                <a:solidFill>
                  <a:srgbClr val="000000"/>
                </a:solidFill>
                <a:effectLst>
                  <a:outerShdw blurRad="38100" dist="19050" dir="2700000" algn="tl" rotWithShape="0">
                    <a:schemeClr val="dk1">
                      <a:alpha val="40000"/>
                    </a:schemeClr>
                  </a:outerShdw>
                </a:effectLst>
                <a:highlight>
                  <a:srgbClr val="FFFF00"/>
                </a:highlight>
                <a:latin typeface="+mj-lt"/>
                <a:ea typeface="+mj-ea"/>
                <a:cs typeface="+mj-cs"/>
              </a:rPr>
              <a:t>BINARY</a:t>
            </a:r>
            <a:r>
              <a:rPr lang="en-US" sz="4000" i="1" kern="1200" dirty="0">
                <a:ln w="0"/>
                <a:solidFill>
                  <a:srgbClr val="000000"/>
                </a:solidFill>
                <a:effectLst>
                  <a:outerShdw blurRad="38100" dist="19050" dir="2700000" algn="tl" rotWithShape="0">
                    <a:schemeClr val="dk1">
                      <a:alpha val="40000"/>
                    </a:schemeClr>
                  </a:outerShdw>
                </a:effectLst>
                <a:highlight>
                  <a:srgbClr val="FFFF00"/>
                </a:highlight>
                <a:latin typeface="+mj-lt"/>
                <a:ea typeface="+mj-ea"/>
                <a:cs typeface="+mj-cs"/>
              </a:rPr>
              <a:t> BEASTS PRESENTS...</a:t>
            </a:r>
            <a:endParaRPr lang="en-US" sz="4000" b="0" i="1" kern="1200" cap="none" spc="0" dirty="0">
              <a:ln w="0"/>
              <a:solidFill>
                <a:srgbClr val="000000"/>
              </a:solidFill>
              <a:effectLst>
                <a:outerShdw blurRad="38100" dist="19050" dir="2700000" algn="tl" rotWithShape="0">
                  <a:schemeClr val="dk1">
                    <a:alpha val="40000"/>
                  </a:schemeClr>
                </a:outerShdw>
              </a:effectLst>
              <a:highlight>
                <a:srgbClr val="FFFF00"/>
              </a:highlight>
              <a:latin typeface="+mj-lt"/>
              <a:ea typeface="+mj-ea"/>
              <a:cs typeface="+mj-cs"/>
            </a:endParaRPr>
          </a:p>
        </p:txBody>
      </p:sp>
      <p:sp>
        <p:nvSpPr>
          <p:cNvPr id="79" name="Freeform: Shape 78">
            <a:extLst>
              <a:ext uri="{FF2B5EF4-FFF2-40B4-BE49-F238E27FC236}">
                <a16:creationId xmlns:a16="http://schemas.microsoft.com/office/drawing/2014/main" id="{80F0ABD1-E6C2-4B48-A3A5-611EDB7D5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851" y="2496748"/>
            <a:ext cx="4280448" cy="4361254"/>
          </a:xfrm>
          <a:custGeom>
            <a:avLst/>
            <a:gdLst>
              <a:gd name="connsiteX0" fmla="*/ 4042858 w 4253667"/>
              <a:gd name="connsiteY0" fmla="*/ 0 h 4333967"/>
              <a:gd name="connsiteX1" fmla="*/ 4253667 w 4253667"/>
              <a:gd name="connsiteY1" fmla="*/ 4333967 h 4333967"/>
              <a:gd name="connsiteX2" fmla="*/ 201243 w 4253667"/>
              <a:gd name="connsiteY2" fmla="*/ 4333967 h 4333967"/>
              <a:gd name="connsiteX3" fmla="*/ 0 w 4253667"/>
              <a:gd name="connsiteY3" fmla="*/ 196649 h 4333967"/>
            </a:gdLst>
            <a:ahLst/>
            <a:cxnLst>
              <a:cxn ang="0">
                <a:pos x="connsiteX0" y="connsiteY0"/>
              </a:cxn>
              <a:cxn ang="0">
                <a:pos x="connsiteX1" y="connsiteY1"/>
              </a:cxn>
              <a:cxn ang="0">
                <a:pos x="connsiteX2" y="connsiteY2"/>
              </a:cxn>
              <a:cxn ang="0">
                <a:pos x="connsiteX3" y="connsiteY3"/>
              </a:cxn>
            </a:cxnLst>
            <a:rect l="l" t="t" r="r" b="b"/>
            <a:pathLst>
              <a:path w="4253667" h="4333967">
                <a:moveTo>
                  <a:pt x="4042858" y="0"/>
                </a:moveTo>
                <a:lnTo>
                  <a:pt x="4253667" y="4333967"/>
                </a:lnTo>
                <a:lnTo>
                  <a:pt x="201243" y="4333967"/>
                </a:lnTo>
                <a:lnTo>
                  <a:pt x="0" y="19664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53D3FBC5-FCB9-4FBD-BF12-B3AC0A289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147" y="2649328"/>
            <a:ext cx="4024550" cy="4208672"/>
          </a:xfrm>
          <a:custGeom>
            <a:avLst/>
            <a:gdLst>
              <a:gd name="connsiteX0" fmla="*/ 3767433 w 4024550"/>
              <a:gd name="connsiteY0" fmla="*/ 44 h 4208672"/>
              <a:gd name="connsiteX1" fmla="*/ 3810014 w 4024550"/>
              <a:gd name="connsiteY1" fmla="*/ 38491 h 4208672"/>
              <a:gd name="connsiteX2" fmla="*/ 3810647 w 4024550"/>
              <a:gd name="connsiteY2" fmla="*/ 50271 h 4208672"/>
              <a:gd name="connsiteX3" fmla="*/ 3818882 w 4024550"/>
              <a:gd name="connsiteY3" fmla="*/ 108988 h 4208672"/>
              <a:gd name="connsiteX4" fmla="*/ 3823556 w 4024550"/>
              <a:gd name="connsiteY4" fmla="*/ 315435 h 4208672"/>
              <a:gd name="connsiteX5" fmla="*/ 3832819 w 4024550"/>
              <a:gd name="connsiteY5" fmla="*/ 505198 h 4208672"/>
              <a:gd name="connsiteX6" fmla="*/ 3859819 w 4024550"/>
              <a:gd name="connsiteY6" fmla="*/ 749341 h 4208672"/>
              <a:gd name="connsiteX7" fmla="*/ 3855643 w 4024550"/>
              <a:gd name="connsiteY7" fmla="*/ 817602 h 4208672"/>
              <a:gd name="connsiteX8" fmla="*/ 3862145 w 4024550"/>
              <a:gd name="connsiteY8" fmla="*/ 969262 h 4208672"/>
              <a:gd name="connsiteX9" fmla="*/ 3877905 w 4024550"/>
              <a:gd name="connsiteY9" fmla="*/ 1261441 h 4208672"/>
              <a:gd name="connsiteX10" fmla="*/ 3882341 w 4024550"/>
              <a:gd name="connsiteY10" fmla="*/ 1349495 h 4208672"/>
              <a:gd name="connsiteX11" fmla="*/ 4024550 w 4024550"/>
              <a:gd name="connsiteY11" fmla="*/ 4208672 h 4208672"/>
              <a:gd name="connsiteX12" fmla="*/ 199719 w 4024550"/>
              <a:gd name="connsiteY12" fmla="*/ 4208672 h 4208672"/>
              <a:gd name="connsiteX13" fmla="*/ 196701 w 4024550"/>
              <a:gd name="connsiteY13" fmla="*/ 4142111 h 4208672"/>
              <a:gd name="connsiteX14" fmla="*/ 186047 w 4024550"/>
              <a:gd name="connsiteY14" fmla="*/ 3923857 h 4208672"/>
              <a:gd name="connsiteX15" fmla="*/ 0 w 4024550"/>
              <a:gd name="connsiteY15" fmla="*/ 183296 h 4208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24550" h="4208672">
                <a:moveTo>
                  <a:pt x="3767433" y="44"/>
                </a:moveTo>
                <a:cubicBezTo>
                  <a:pt x="3789842" y="-982"/>
                  <a:pt x="3808872" y="16195"/>
                  <a:pt x="3810014" y="38491"/>
                </a:cubicBezTo>
                <a:cubicBezTo>
                  <a:pt x="3810225" y="42418"/>
                  <a:pt x="3810436" y="46345"/>
                  <a:pt x="3810647" y="50271"/>
                </a:cubicBezTo>
                <a:lnTo>
                  <a:pt x="3818882" y="108988"/>
                </a:lnTo>
                <a:lnTo>
                  <a:pt x="3823556" y="315435"/>
                </a:lnTo>
                <a:cubicBezTo>
                  <a:pt x="3826731" y="380477"/>
                  <a:pt x="3829644" y="440157"/>
                  <a:pt x="3832819" y="505198"/>
                </a:cubicBezTo>
                <a:cubicBezTo>
                  <a:pt x="3826953" y="571822"/>
                  <a:pt x="3859411" y="656807"/>
                  <a:pt x="3859819" y="749341"/>
                </a:cubicBezTo>
                <a:lnTo>
                  <a:pt x="3855643" y="817602"/>
                </a:lnTo>
                <a:cubicBezTo>
                  <a:pt x="3857811" y="868156"/>
                  <a:pt x="3859977" y="918708"/>
                  <a:pt x="3862145" y="969262"/>
                </a:cubicBezTo>
                <a:cubicBezTo>
                  <a:pt x="3870218" y="1114874"/>
                  <a:pt x="3869832" y="1115829"/>
                  <a:pt x="3877905" y="1261441"/>
                </a:cubicBezTo>
                <a:lnTo>
                  <a:pt x="3882341" y="1349495"/>
                </a:lnTo>
                <a:lnTo>
                  <a:pt x="4024550" y="4208672"/>
                </a:lnTo>
                <a:lnTo>
                  <a:pt x="199719" y="4208672"/>
                </a:lnTo>
                <a:lnTo>
                  <a:pt x="196701" y="4142111"/>
                </a:lnTo>
                <a:cubicBezTo>
                  <a:pt x="194010" y="4084449"/>
                  <a:pt x="190520" y="4012720"/>
                  <a:pt x="186047" y="3923857"/>
                </a:cubicBezTo>
                <a:cubicBezTo>
                  <a:pt x="124031" y="2677004"/>
                  <a:pt x="62016" y="1430149"/>
                  <a:pt x="0" y="183296"/>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onductor Orchestra Music, Silhouette, animals, cartoon, fictional Character  png | Klipartz">
            <a:extLst>
              <a:ext uri="{FF2B5EF4-FFF2-40B4-BE49-F238E27FC236}">
                <a16:creationId xmlns:a16="http://schemas.microsoft.com/office/drawing/2014/main" id="{A74A73F0-AAEA-4958-B5A3-E28438644965}"/>
              </a:ext>
            </a:extLst>
          </p:cNvPr>
          <p:cNvPicPr>
            <a:picLocks noChangeAspect="1" noChangeArrowheads="1"/>
          </p:cNvPicPr>
          <p:nvPr/>
        </p:nvPicPr>
        <p:blipFill rotWithShape="1">
          <a:blip r:embed="rId3">
            <a:alphaModFix amt="85000"/>
            <a:extLst>
              <a:ext uri="{BEBA8EAE-BF5A-486C-A8C5-ECC9F3942E4B}">
                <a14:imgProps xmlns:a14="http://schemas.microsoft.com/office/drawing/2010/main">
                  <a14:imgLayer r:embed="rId4">
                    <a14:imgEffect>
                      <a14:sharpenSoften amount="-250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rcRect r="1" b="44576"/>
          <a:stretch/>
        </p:blipFill>
        <p:spPr bwMode="auto">
          <a:xfrm>
            <a:off x="542571" y="2649328"/>
            <a:ext cx="4024550" cy="4208672"/>
          </a:xfrm>
          <a:custGeom>
            <a:avLst/>
            <a:gdLst/>
            <a:ahLst/>
            <a:cxnLst/>
            <a:rect l="l" t="t" r="r" b="b"/>
            <a:pathLst>
              <a:path w="4024550" h="4208672">
                <a:moveTo>
                  <a:pt x="3767433" y="44"/>
                </a:moveTo>
                <a:cubicBezTo>
                  <a:pt x="3789842" y="-982"/>
                  <a:pt x="3808872" y="16195"/>
                  <a:pt x="3810014" y="38491"/>
                </a:cubicBezTo>
                <a:cubicBezTo>
                  <a:pt x="3810225" y="42418"/>
                  <a:pt x="3810436" y="46345"/>
                  <a:pt x="3810647" y="50271"/>
                </a:cubicBezTo>
                <a:lnTo>
                  <a:pt x="3818882" y="108988"/>
                </a:lnTo>
                <a:lnTo>
                  <a:pt x="3823556" y="315435"/>
                </a:lnTo>
                <a:cubicBezTo>
                  <a:pt x="3826731" y="380477"/>
                  <a:pt x="3829644" y="440157"/>
                  <a:pt x="3832819" y="505198"/>
                </a:cubicBezTo>
                <a:cubicBezTo>
                  <a:pt x="3826953" y="571822"/>
                  <a:pt x="3859411" y="656807"/>
                  <a:pt x="3859819" y="749341"/>
                </a:cubicBezTo>
                <a:lnTo>
                  <a:pt x="3855643" y="817602"/>
                </a:lnTo>
                <a:cubicBezTo>
                  <a:pt x="3857811" y="868156"/>
                  <a:pt x="3859977" y="918708"/>
                  <a:pt x="3862145" y="969262"/>
                </a:cubicBezTo>
                <a:cubicBezTo>
                  <a:pt x="3870218" y="1114874"/>
                  <a:pt x="3869832" y="1115829"/>
                  <a:pt x="3877905" y="1261441"/>
                </a:cubicBezTo>
                <a:lnTo>
                  <a:pt x="3882341" y="1349495"/>
                </a:lnTo>
                <a:lnTo>
                  <a:pt x="4024550" y="4208672"/>
                </a:lnTo>
                <a:lnTo>
                  <a:pt x="199719" y="4208672"/>
                </a:lnTo>
                <a:lnTo>
                  <a:pt x="196701" y="4142111"/>
                </a:lnTo>
                <a:cubicBezTo>
                  <a:pt x="194010" y="4084449"/>
                  <a:pt x="190520" y="4012720"/>
                  <a:pt x="186047" y="3923857"/>
                </a:cubicBezTo>
                <a:cubicBezTo>
                  <a:pt x="124031" y="2677004"/>
                  <a:pt x="62016" y="1430149"/>
                  <a:pt x="0" y="183296"/>
                </a:cubicBezTo>
                <a:close/>
              </a:path>
            </a:pathLst>
          </a:cu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127B15C-7371-4339-BE1F-A44BBB492AC5}"/>
              </a:ext>
            </a:extLst>
          </p:cNvPr>
          <p:cNvSpPr txBox="1"/>
          <p:nvPr/>
        </p:nvSpPr>
        <p:spPr>
          <a:xfrm>
            <a:off x="5290457" y="2590800"/>
            <a:ext cx="3033486" cy="3581400"/>
          </a:xfrm>
          <a:prstGeom prst="rect">
            <a:avLst/>
          </a:prstGeom>
        </p:spPr>
        <p:txBody>
          <a:bodyPr vert="horz" lIns="91440" tIns="45720" rIns="91440" bIns="45720" rtlCol="0">
            <a:normAutofit/>
          </a:bodyPr>
          <a:lstStyle/>
          <a:p>
            <a:pPr indent="-228600">
              <a:lnSpc>
                <a:spcPct val="120000"/>
              </a:lnSpc>
              <a:spcAft>
                <a:spcPts val="600"/>
              </a:spcAft>
            </a:pPr>
            <a:r>
              <a:rPr lang="en-US" b="1" dirty="0">
                <a:solidFill>
                  <a:schemeClr val="bg1"/>
                </a:solidFill>
              </a:rPr>
              <a:t>GROUP MEMBERS</a:t>
            </a:r>
          </a:p>
          <a:p>
            <a:pPr indent="-228600">
              <a:lnSpc>
                <a:spcPct val="120000"/>
              </a:lnSpc>
              <a:spcAft>
                <a:spcPts val="600"/>
              </a:spcAft>
            </a:pPr>
            <a:r>
              <a:rPr lang="en-US" dirty="0">
                <a:solidFill>
                  <a:schemeClr val="bg1"/>
                </a:solidFill>
              </a:rPr>
              <a:t>MI Ntombela:220133826</a:t>
            </a:r>
          </a:p>
          <a:p>
            <a:pPr indent="-228600">
              <a:lnSpc>
                <a:spcPct val="120000"/>
              </a:lnSpc>
              <a:spcAft>
                <a:spcPts val="600"/>
              </a:spcAft>
            </a:pPr>
            <a:r>
              <a:rPr lang="en-US" dirty="0">
                <a:solidFill>
                  <a:schemeClr val="bg1"/>
                </a:solidFill>
              </a:rPr>
              <a:t>L Dyiki:220068147 </a:t>
            </a:r>
          </a:p>
          <a:p>
            <a:pPr indent="-228600">
              <a:lnSpc>
                <a:spcPct val="120000"/>
              </a:lnSpc>
              <a:spcAft>
                <a:spcPts val="600"/>
              </a:spcAft>
            </a:pPr>
            <a:r>
              <a:rPr lang="en-US" dirty="0">
                <a:solidFill>
                  <a:schemeClr val="bg1"/>
                </a:solidFill>
              </a:rPr>
              <a:t>Z Mathibela:219115970</a:t>
            </a:r>
          </a:p>
          <a:p>
            <a:pPr indent="-228600">
              <a:lnSpc>
                <a:spcPct val="120000"/>
              </a:lnSpc>
              <a:spcAft>
                <a:spcPts val="600"/>
              </a:spcAft>
            </a:pPr>
            <a:r>
              <a:rPr lang="en-US" dirty="0">
                <a:solidFill>
                  <a:schemeClr val="bg1"/>
                </a:solidFill>
              </a:rPr>
              <a:t>PH Kaumbu:220080995</a:t>
            </a:r>
          </a:p>
          <a:p>
            <a:pPr indent="-228600">
              <a:lnSpc>
                <a:spcPct val="120000"/>
              </a:lnSpc>
              <a:spcAft>
                <a:spcPts val="600"/>
              </a:spcAft>
            </a:pPr>
            <a:r>
              <a:rPr lang="en-US" dirty="0">
                <a:solidFill>
                  <a:schemeClr val="bg1"/>
                </a:solidFill>
              </a:rPr>
              <a:t>SM Rasethaba:216030806</a:t>
            </a:r>
          </a:p>
          <a:p>
            <a:pPr indent="-228600">
              <a:lnSpc>
                <a:spcPct val="120000"/>
              </a:lnSpc>
              <a:spcAft>
                <a:spcPts val="600"/>
              </a:spcAft>
            </a:pPr>
            <a:r>
              <a:rPr lang="en-US" dirty="0">
                <a:solidFill>
                  <a:schemeClr val="bg1"/>
                </a:solidFill>
              </a:rPr>
              <a:t>ZD Nyambeni:217045119 </a:t>
            </a:r>
          </a:p>
          <a:p>
            <a:pPr indent="-228600">
              <a:lnSpc>
                <a:spcPct val="120000"/>
              </a:lnSpc>
              <a:spcAft>
                <a:spcPts val="600"/>
              </a:spcAft>
            </a:pPr>
            <a:endParaRPr lang="en-US" dirty="0"/>
          </a:p>
        </p:txBody>
      </p:sp>
      <p:sp>
        <p:nvSpPr>
          <p:cNvPr id="83" name="Freeform: Shape 82">
            <a:extLst>
              <a:ext uri="{FF2B5EF4-FFF2-40B4-BE49-F238E27FC236}">
                <a16:creationId xmlns:a16="http://schemas.microsoft.com/office/drawing/2014/main" id="{95A48D16-8EF0-44C3-9707-6BE28CD54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4888" y="0"/>
            <a:ext cx="3337112" cy="4610100"/>
          </a:xfrm>
          <a:custGeom>
            <a:avLst/>
            <a:gdLst>
              <a:gd name="connsiteX0" fmla="*/ 202329 w 3311978"/>
              <a:gd name="connsiteY0" fmla="*/ 0 h 4602764"/>
              <a:gd name="connsiteX1" fmla="*/ 3311978 w 3311978"/>
              <a:gd name="connsiteY1" fmla="*/ 0 h 4602764"/>
              <a:gd name="connsiteX2" fmla="*/ 3311978 w 3311978"/>
              <a:gd name="connsiteY2" fmla="*/ 4602764 h 4602764"/>
              <a:gd name="connsiteX3" fmla="*/ 0 w 3311978"/>
              <a:gd name="connsiteY3" fmla="*/ 4452254 h 4602764"/>
            </a:gdLst>
            <a:ahLst/>
            <a:cxnLst>
              <a:cxn ang="0">
                <a:pos x="connsiteX0" y="connsiteY0"/>
              </a:cxn>
              <a:cxn ang="0">
                <a:pos x="connsiteX1" y="connsiteY1"/>
              </a:cxn>
              <a:cxn ang="0">
                <a:pos x="connsiteX2" y="connsiteY2"/>
              </a:cxn>
              <a:cxn ang="0">
                <a:pos x="connsiteX3" y="connsiteY3"/>
              </a:cxn>
            </a:cxnLst>
            <a:rect l="l" t="t" r="r" b="b"/>
            <a:pathLst>
              <a:path w="3311978" h="4602764">
                <a:moveTo>
                  <a:pt x="202329" y="0"/>
                </a:moveTo>
                <a:lnTo>
                  <a:pt x="3311978" y="0"/>
                </a:lnTo>
                <a:lnTo>
                  <a:pt x="3311978" y="4602764"/>
                </a:lnTo>
                <a:lnTo>
                  <a:pt x="0" y="4452254"/>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56D42245-F4E0-4069-9EAB-E2533568B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6908" y="1"/>
            <a:ext cx="3175092" cy="4475369"/>
          </a:xfrm>
          <a:custGeom>
            <a:avLst/>
            <a:gdLst>
              <a:gd name="connsiteX0" fmla="*/ 188490 w 3175092"/>
              <a:gd name="connsiteY0" fmla="*/ 0 h 4475369"/>
              <a:gd name="connsiteX1" fmla="*/ 3175092 w 3175092"/>
              <a:gd name="connsiteY1" fmla="*/ 0 h 4475369"/>
              <a:gd name="connsiteX2" fmla="*/ 3175092 w 3175092"/>
              <a:gd name="connsiteY2" fmla="*/ 4475369 h 4475369"/>
              <a:gd name="connsiteX3" fmla="*/ 38921 w 3175092"/>
              <a:gd name="connsiteY3" fmla="*/ 4334079 h 4475369"/>
              <a:gd name="connsiteX4" fmla="*/ 37 w 3175092"/>
              <a:gd name="connsiteY4" fmla="*/ 4292059 h 4475369"/>
              <a:gd name="connsiteX5" fmla="*/ 174829 w 3175092"/>
              <a:gd name="connsiteY5" fmla="*/ 300691 h 447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92" h="4475369">
                <a:moveTo>
                  <a:pt x="188490" y="0"/>
                </a:moveTo>
                <a:lnTo>
                  <a:pt x="3175092" y="0"/>
                </a:lnTo>
                <a:lnTo>
                  <a:pt x="3175092" y="4475369"/>
                </a:lnTo>
                <a:lnTo>
                  <a:pt x="38921" y="4334079"/>
                </a:lnTo>
                <a:cubicBezTo>
                  <a:pt x="16472" y="4333004"/>
                  <a:pt x="-905" y="4314230"/>
                  <a:pt x="37" y="4292059"/>
                </a:cubicBezTo>
                <a:cubicBezTo>
                  <a:pt x="25633" y="3639634"/>
                  <a:pt x="102026" y="1906802"/>
                  <a:pt x="174829" y="300691"/>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4CCA8FEB-9FBB-4C29-AAA3-3125357E0039}"/>
              </a:ext>
            </a:extLst>
          </p:cNvPr>
          <p:cNvPicPr>
            <a:picLocks noChangeAspect="1"/>
          </p:cNvPicPr>
          <p:nvPr/>
        </p:nvPicPr>
        <p:blipFill rotWithShape="1">
          <a:blip r:embed="rId5">
            <a:alphaModFix amt="85000"/>
          </a:blip>
          <a:srcRect l="26583" r="22868"/>
          <a:stretch/>
        </p:blipFill>
        <p:spPr>
          <a:xfrm>
            <a:off x="9013578" y="-287077"/>
            <a:ext cx="3175092" cy="4475369"/>
          </a:xfrm>
          <a:custGeom>
            <a:avLst/>
            <a:gdLst/>
            <a:ahLst/>
            <a:cxnLst/>
            <a:rect l="l" t="t" r="r" b="b"/>
            <a:pathLst>
              <a:path w="3175092" h="4475369">
                <a:moveTo>
                  <a:pt x="188490" y="0"/>
                </a:moveTo>
                <a:lnTo>
                  <a:pt x="3175092" y="0"/>
                </a:lnTo>
                <a:lnTo>
                  <a:pt x="3175092" y="4475369"/>
                </a:lnTo>
                <a:lnTo>
                  <a:pt x="38921" y="4334079"/>
                </a:lnTo>
                <a:cubicBezTo>
                  <a:pt x="16472" y="4333004"/>
                  <a:pt x="-905" y="4314230"/>
                  <a:pt x="37" y="4292059"/>
                </a:cubicBezTo>
                <a:cubicBezTo>
                  <a:pt x="25633" y="3639634"/>
                  <a:pt x="102026" y="1906802"/>
                  <a:pt x="174829" y="300691"/>
                </a:cubicBezTo>
                <a:close/>
              </a:path>
            </a:pathLst>
          </a:custGeom>
        </p:spPr>
      </p:pic>
      <p:sp>
        <p:nvSpPr>
          <p:cNvPr id="87" name="Freeform: Shape 86">
            <a:extLst>
              <a:ext uri="{FF2B5EF4-FFF2-40B4-BE49-F238E27FC236}">
                <a16:creationId xmlns:a16="http://schemas.microsoft.com/office/drawing/2014/main" id="{3A653063-B9C6-4624-AC38-3212BA1D48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569210" y="3619874"/>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6">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9" name="Group 88">
            <a:extLst>
              <a:ext uri="{FF2B5EF4-FFF2-40B4-BE49-F238E27FC236}">
                <a16:creationId xmlns:a16="http://schemas.microsoft.com/office/drawing/2014/main" id="{CE36FFBE-1DA6-45E9-B76E-5CA9D22C77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0" name="Group 89">
              <a:extLst>
                <a:ext uri="{FF2B5EF4-FFF2-40B4-BE49-F238E27FC236}">
                  <a16:creationId xmlns:a16="http://schemas.microsoft.com/office/drawing/2014/main" id="{B3ADCB6A-49C7-4A8D-8BCB-C929C507FE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92" name="Straight Connector 91">
                <a:extLst>
                  <a:ext uri="{FF2B5EF4-FFF2-40B4-BE49-F238E27FC236}">
                    <a16:creationId xmlns:a16="http://schemas.microsoft.com/office/drawing/2014/main" id="{72D8D568-CB31-4DBA-960C-CEA056E6C4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0088AE4-B5B2-45DF-878A-43C999A29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Oval 90">
              <a:extLst>
                <a:ext uri="{FF2B5EF4-FFF2-40B4-BE49-F238E27FC236}">
                  <a16:creationId xmlns:a16="http://schemas.microsoft.com/office/drawing/2014/main" id="{2D32CC3A-8F84-49F8-8B93-011EC5DFE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A4044C73-59FF-4D97-B318-97D687134EDF}"/>
              </a:ext>
            </a:extLst>
          </p:cNvPr>
          <p:cNvCxnSpPr>
            <a:cxnSpLocks/>
          </p:cNvCxnSpPr>
          <p:nvPr/>
        </p:nvCxnSpPr>
        <p:spPr>
          <a:xfrm flipV="1">
            <a:off x="403926" y="2376823"/>
            <a:ext cx="4222152" cy="213977"/>
          </a:xfrm>
          <a:prstGeom prst="line">
            <a:avLst/>
          </a:prstGeom>
          <a:ln w="76200">
            <a:solidFill>
              <a:srgbClr val="DE2226"/>
            </a:solidFill>
          </a:ln>
        </p:spPr>
        <p:style>
          <a:lnRef idx="3">
            <a:schemeClr val="accent4"/>
          </a:lnRef>
          <a:fillRef idx="0">
            <a:schemeClr val="accent4"/>
          </a:fillRef>
          <a:effectRef idx="2">
            <a:schemeClr val="accent4"/>
          </a:effectRef>
          <a:fontRef idx="minor">
            <a:schemeClr val="tx1"/>
          </a:fontRef>
        </p:style>
      </p:cxnSp>
      <p:cxnSp>
        <p:nvCxnSpPr>
          <p:cNvPr id="33" name="Straight Connector 32">
            <a:extLst>
              <a:ext uri="{FF2B5EF4-FFF2-40B4-BE49-F238E27FC236}">
                <a16:creationId xmlns:a16="http://schemas.microsoft.com/office/drawing/2014/main" id="{D49B07AF-C767-448D-B162-40CF5FBEAACC}"/>
              </a:ext>
            </a:extLst>
          </p:cNvPr>
          <p:cNvCxnSpPr>
            <a:cxnSpLocks/>
          </p:cNvCxnSpPr>
          <p:nvPr/>
        </p:nvCxnSpPr>
        <p:spPr>
          <a:xfrm flipH="1" flipV="1">
            <a:off x="4626078" y="2339163"/>
            <a:ext cx="235549" cy="4518838"/>
          </a:xfrm>
          <a:prstGeom prst="line">
            <a:avLst/>
          </a:prstGeom>
          <a:ln w="76200">
            <a:solidFill>
              <a:srgbClr val="DE2226"/>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6690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almart, Amazon And Target Sued Over Unauthorized Sales Of Popular Vintage Light  Bulbs">
            <a:extLst>
              <a:ext uri="{FF2B5EF4-FFF2-40B4-BE49-F238E27FC236}">
                <a16:creationId xmlns:a16="http://schemas.microsoft.com/office/drawing/2014/main" id="{13A1C883-AB94-4159-8C6A-59AA15519E0D}"/>
              </a:ext>
            </a:extLst>
          </p:cNvPr>
          <p:cNvPicPr>
            <a:picLocks noChangeAspect="1" noChangeArrowheads="1"/>
          </p:cNvPicPr>
          <p:nvPr/>
        </p:nvPicPr>
        <p:blipFill rotWithShape="1">
          <a:blip r:embed="rId3">
            <a:alphaModFix amt="84000"/>
            <a:extLst>
              <a:ext uri="{28A0092B-C50C-407E-A947-70E740481C1C}">
                <a14:useLocalDpi xmlns:a14="http://schemas.microsoft.com/office/drawing/2010/main" val="0"/>
              </a:ext>
            </a:extLst>
          </a:blip>
          <a:srcRect l="11784" r="19542" b="1"/>
          <a:stretch/>
        </p:blipFill>
        <p:spPr bwMode="auto">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2AC5A6-E963-44E7-9FDC-A2E1A7B620D4}"/>
              </a:ext>
            </a:extLst>
          </p:cNvPr>
          <p:cNvSpPr>
            <a:spLocks noGrp="1"/>
          </p:cNvSpPr>
          <p:nvPr>
            <p:ph type="title"/>
          </p:nvPr>
        </p:nvSpPr>
        <p:spPr>
          <a:xfrm>
            <a:off x="5933208" y="681036"/>
            <a:ext cx="5572992" cy="1916505"/>
          </a:xfrm>
        </p:spPr>
        <p:txBody>
          <a:bodyPr>
            <a:normAutofit/>
          </a:bodyPr>
          <a:lstStyle/>
          <a:p>
            <a:r>
              <a:rPr lang="en-US" dirty="0"/>
              <a:t>ABOUT CRIME-LINE</a:t>
            </a:r>
          </a:p>
        </p:txBody>
      </p:sp>
      <p:sp>
        <p:nvSpPr>
          <p:cNvPr id="77" name="Freeform: Shape 76">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F2D32E6-A8A9-4B35-B0E3-FDF05B43B1B7}"/>
              </a:ext>
            </a:extLst>
          </p:cNvPr>
          <p:cNvSpPr>
            <a:spLocks noGrp="1"/>
          </p:cNvSpPr>
          <p:nvPr>
            <p:ph idx="1"/>
          </p:nvPr>
        </p:nvSpPr>
        <p:spPr>
          <a:xfrm>
            <a:off x="7791795" y="2695576"/>
            <a:ext cx="4094541" cy="3481388"/>
          </a:xfrm>
        </p:spPr>
        <p:txBody>
          <a:bodyPr>
            <a:normAutofit lnSpcReduction="10000"/>
          </a:bodyPr>
          <a:lstStyle/>
          <a:p>
            <a:pPr marL="0" indent="0">
              <a:buNone/>
            </a:pPr>
            <a:r>
              <a:rPr lang="en-US" dirty="0"/>
              <a:t>This website aims to empower people to speak up and make a difference. We want to assure you that you are not alone and that there are people who want to help. Our website gives our community a platform to present their problems and talk openly about to encourage other victims to be vocal. We also have a platform that has various websites that can lead you to other organizations that will further help you.  </a:t>
            </a:r>
          </a:p>
        </p:txBody>
      </p:sp>
      <p:grpSp>
        <p:nvGrpSpPr>
          <p:cNvPr id="79" name="Group 78">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0" name="Group 79">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82" name="Straight Connector 81">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Oval 80">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DD3C978-5225-4F0F-B0AF-9888D162B37F}"/>
              </a:ext>
            </a:extLst>
          </p:cNvPr>
          <p:cNvPicPr>
            <a:picLocks noChangeAspect="1"/>
          </p:cNvPicPr>
          <p:nvPr/>
        </p:nvPicPr>
        <p:blipFill rotWithShape="1">
          <a:blip r:embed="rId5"/>
          <a:srcRect t="20001" b="26252"/>
          <a:stretch/>
        </p:blipFill>
        <p:spPr>
          <a:xfrm rot="18820024">
            <a:off x="-640823" y="788488"/>
            <a:ext cx="2492353" cy="649442"/>
          </a:xfrm>
          <a:prstGeom prst="rect">
            <a:avLst/>
          </a:prstGeom>
        </p:spPr>
      </p:pic>
      <p:cxnSp>
        <p:nvCxnSpPr>
          <p:cNvPr id="16" name="Straight Connector 15">
            <a:extLst>
              <a:ext uri="{FF2B5EF4-FFF2-40B4-BE49-F238E27FC236}">
                <a16:creationId xmlns:a16="http://schemas.microsoft.com/office/drawing/2014/main" id="{8C531EF3-8CAD-4779-B80D-BE5E1A142BD7}"/>
              </a:ext>
            </a:extLst>
          </p:cNvPr>
          <p:cNvCxnSpPr>
            <a:cxnSpLocks/>
          </p:cNvCxnSpPr>
          <p:nvPr/>
        </p:nvCxnSpPr>
        <p:spPr>
          <a:xfrm>
            <a:off x="7731445" y="2496773"/>
            <a:ext cx="4460555" cy="0"/>
          </a:xfrm>
          <a:prstGeom prst="line">
            <a:avLst/>
          </a:prstGeom>
          <a:ln w="76200">
            <a:solidFill>
              <a:srgbClr val="DE2226"/>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6776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A9B60B-8D62-4C4C-A646-9CE332F1B6F9}"/>
              </a:ext>
            </a:extLst>
          </p:cNvPr>
          <p:cNvPicPr>
            <a:picLocks noChangeAspect="1"/>
          </p:cNvPicPr>
          <p:nvPr/>
        </p:nvPicPr>
        <p:blipFill>
          <a:blip r:embed="rId2"/>
          <a:stretch>
            <a:fillRect/>
          </a:stretch>
        </p:blipFill>
        <p:spPr>
          <a:xfrm>
            <a:off x="0" y="357187"/>
            <a:ext cx="12192000" cy="6105526"/>
          </a:xfrm>
          <a:prstGeom prst="rect">
            <a:avLst/>
          </a:prstGeom>
        </p:spPr>
      </p:pic>
      <p:sp>
        <p:nvSpPr>
          <p:cNvPr id="4" name="Rectangle 3">
            <a:extLst>
              <a:ext uri="{FF2B5EF4-FFF2-40B4-BE49-F238E27FC236}">
                <a16:creationId xmlns:a16="http://schemas.microsoft.com/office/drawing/2014/main" id="{764CF805-D346-437C-8485-DEA9AE3883D9}"/>
              </a:ext>
            </a:extLst>
          </p:cNvPr>
          <p:cNvSpPr/>
          <p:nvPr/>
        </p:nvSpPr>
        <p:spPr>
          <a:xfrm>
            <a:off x="1592350" y="3310235"/>
            <a:ext cx="3501856" cy="1077218"/>
          </a:xfrm>
          <a:prstGeom prst="rect">
            <a:avLst/>
          </a:prstGeom>
          <a:noFill/>
        </p:spPr>
        <p:txBody>
          <a:bodyPr wrap="none" lIns="91440" tIns="45720" rIns="91440" bIns="45720">
            <a:spAutoFit/>
          </a:bodyPr>
          <a:lstStyle/>
          <a:p>
            <a:pPr algn="ctr"/>
            <a:r>
              <a:rPr lang="en-US" sz="3200" b="0" cap="none" spc="0" dirty="0">
                <a:ln w="0"/>
                <a:effectLst>
                  <a:outerShdw blurRad="38100" dist="19050" dir="2700000" algn="tl" rotWithShape="0">
                    <a:schemeClr val="dk1">
                      <a:alpha val="40000"/>
                    </a:schemeClr>
                  </a:outerShdw>
                </a:effectLst>
                <a:latin typeface="Amasis MT Pro Black" panose="02040A04050005020304" pitchFamily="18" charset="0"/>
              </a:rPr>
              <a:t>PRESENTATION</a:t>
            </a:r>
          </a:p>
          <a:p>
            <a:pPr algn="ctr"/>
            <a:r>
              <a:rPr lang="en-US" sz="3200" dirty="0">
                <a:ln w="0"/>
                <a:effectLst>
                  <a:outerShdw blurRad="38100" dist="19050" dir="2700000" algn="tl" rotWithShape="0">
                    <a:schemeClr val="dk1">
                      <a:alpha val="40000"/>
                    </a:schemeClr>
                  </a:outerShdw>
                </a:effectLst>
                <a:latin typeface="Amasis MT Pro Black" panose="02040A04050005020304" pitchFamily="18" charset="0"/>
              </a:rPr>
              <a:t>OUTLINE </a:t>
            </a:r>
            <a:endParaRPr lang="en-US" sz="3200" b="0" cap="none" spc="0" dirty="0">
              <a:ln w="0"/>
              <a:effectLst>
                <a:outerShdw blurRad="38100" dist="19050" dir="2700000" algn="tl" rotWithShape="0">
                  <a:schemeClr val="dk1">
                    <a:alpha val="40000"/>
                  </a:schemeClr>
                </a:outerShdw>
              </a:effectLst>
              <a:latin typeface="Amasis MT Pro Black" panose="02040A04050005020304" pitchFamily="18" charset="0"/>
            </a:endParaRPr>
          </a:p>
        </p:txBody>
      </p:sp>
    </p:spTree>
    <p:extLst>
      <p:ext uri="{BB962C8B-B14F-4D97-AF65-F5344CB8AC3E}">
        <p14:creationId xmlns:p14="http://schemas.microsoft.com/office/powerpoint/2010/main" val="280754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0" name="Group 9">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2" name="Straight Connector 11">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5" name="Rectangle 14">
            <a:extLst>
              <a:ext uri="{FF2B5EF4-FFF2-40B4-BE49-F238E27FC236}">
                <a16:creationId xmlns:a16="http://schemas.microsoft.com/office/drawing/2014/main" id="{6D901597-12EB-45F9-BB71-F4A2E9CD2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8A06957-B519-4112-A297-4689EAE57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78" y="1"/>
            <a:ext cx="8015617" cy="6292303"/>
          </a:xfrm>
          <a:custGeom>
            <a:avLst/>
            <a:gdLst>
              <a:gd name="connsiteX0" fmla="*/ 5149574 w 8015617"/>
              <a:gd name="connsiteY0" fmla="*/ 0 h 6292303"/>
              <a:gd name="connsiteX1" fmla="*/ 7673124 w 8015617"/>
              <a:gd name="connsiteY1" fmla="*/ 0 h 6292303"/>
              <a:gd name="connsiteX2" fmla="*/ 8015617 w 8015617"/>
              <a:gd name="connsiteY2" fmla="*/ 5843045 h 6292303"/>
              <a:gd name="connsiteX3" fmla="*/ 351134 w 8015617"/>
              <a:gd name="connsiteY3" fmla="*/ 6292303 h 6292303"/>
              <a:gd name="connsiteX4" fmla="*/ 0 w 8015617"/>
              <a:gd name="connsiteY4" fmla="*/ 301845 h 6292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5617" h="6292303">
                <a:moveTo>
                  <a:pt x="5149574" y="0"/>
                </a:moveTo>
                <a:lnTo>
                  <a:pt x="7673124" y="0"/>
                </a:lnTo>
                <a:lnTo>
                  <a:pt x="8015617" y="5843045"/>
                </a:lnTo>
                <a:lnTo>
                  <a:pt x="351134" y="6292303"/>
                </a:lnTo>
                <a:lnTo>
                  <a:pt x="0" y="301845"/>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887703D-59A7-4805-B57F-99173594E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82" y="0"/>
            <a:ext cx="7721297" cy="6137534"/>
          </a:xfrm>
          <a:custGeom>
            <a:avLst/>
            <a:gdLst>
              <a:gd name="connsiteX0" fmla="*/ 6989390 w 7721297"/>
              <a:gd name="connsiteY0" fmla="*/ 0 h 6137534"/>
              <a:gd name="connsiteX1" fmla="*/ 7385409 w 7721297"/>
              <a:gd name="connsiteY1" fmla="*/ 0 h 6137534"/>
              <a:gd name="connsiteX2" fmla="*/ 7386140 w 7721297"/>
              <a:gd name="connsiteY2" fmla="*/ 922 h 6137534"/>
              <a:gd name="connsiteX3" fmla="*/ 7390528 w 7721297"/>
              <a:gd name="connsiteY3" fmla="*/ 20974 h 6137534"/>
              <a:gd name="connsiteX4" fmla="*/ 7721024 w 7721297"/>
              <a:gd name="connsiteY4" fmla="*/ 5658922 h 6137534"/>
              <a:gd name="connsiteX5" fmla="*/ 7721023 w 7721297"/>
              <a:gd name="connsiteY5" fmla="*/ 5658927 h 6137534"/>
              <a:gd name="connsiteX6" fmla="*/ 7721297 w 7721297"/>
              <a:gd name="connsiteY6" fmla="*/ 5663572 h 6137534"/>
              <a:gd name="connsiteX7" fmla="*/ 7716147 w 7721297"/>
              <a:gd name="connsiteY7" fmla="*/ 5676259 h 6137534"/>
              <a:gd name="connsiteX8" fmla="*/ 7712139 w 7721297"/>
              <a:gd name="connsiteY8" fmla="*/ 5690502 h 6137534"/>
              <a:gd name="connsiteX9" fmla="*/ 7708519 w 7721297"/>
              <a:gd name="connsiteY9" fmla="*/ 5695048 h 6137534"/>
              <a:gd name="connsiteX10" fmla="*/ 7704935 w 7721297"/>
              <a:gd name="connsiteY10" fmla="*/ 5703877 h 6137534"/>
              <a:gd name="connsiteX11" fmla="*/ 7699090 w 7721297"/>
              <a:gd name="connsiteY11" fmla="*/ 5704214 h 6137534"/>
              <a:gd name="connsiteX12" fmla="*/ 7692214 w 7721297"/>
              <a:gd name="connsiteY12" fmla="*/ 5707603 h 6137534"/>
              <a:gd name="connsiteX13" fmla="*/ 7674726 w 7721297"/>
              <a:gd name="connsiteY13" fmla="*/ 5708628 h 6137534"/>
              <a:gd name="connsiteX14" fmla="*/ 7674412 w 7721297"/>
              <a:gd name="connsiteY14" fmla="*/ 5709720 h 6137534"/>
              <a:gd name="connsiteX15" fmla="*/ 7647609 w 7721297"/>
              <a:gd name="connsiteY15" fmla="*/ 5735871 h 6137534"/>
              <a:gd name="connsiteX16" fmla="*/ 7592212 w 7721297"/>
              <a:gd name="connsiteY16" fmla="*/ 5713464 h 6137534"/>
              <a:gd name="connsiteX17" fmla="*/ 7059543 w 7721297"/>
              <a:gd name="connsiteY17" fmla="*/ 5744687 h 6137534"/>
              <a:gd name="connsiteX18" fmla="*/ 7050496 w 7721297"/>
              <a:gd name="connsiteY18" fmla="*/ 5749000 h 6137534"/>
              <a:gd name="connsiteX19" fmla="*/ 7028578 w 7721297"/>
              <a:gd name="connsiteY19" fmla="*/ 5754084 h 6137534"/>
              <a:gd name="connsiteX20" fmla="*/ 6937660 w 7721297"/>
              <a:gd name="connsiteY20" fmla="*/ 5760288 h 6137534"/>
              <a:gd name="connsiteX21" fmla="*/ 6884223 w 7721297"/>
              <a:gd name="connsiteY21" fmla="*/ 5767636 h 6137534"/>
              <a:gd name="connsiteX22" fmla="*/ 6865431 w 7721297"/>
              <a:gd name="connsiteY22" fmla="*/ 5776138 h 6137534"/>
              <a:gd name="connsiteX23" fmla="*/ 6838171 w 7721297"/>
              <a:gd name="connsiteY23" fmla="*/ 5784171 h 6137534"/>
              <a:gd name="connsiteX24" fmla="*/ 6791231 w 7721297"/>
              <a:gd name="connsiteY24" fmla="*/ 5802772 h 6137534"/>
              <a:gd name="connsiteX25" fmla="*/ 6745506 w 7721297"/>
              <a:gd name="connsiteY25" fmla="*/ 5812285 h 6137534"/>
              <a:gd name="connsiteX26" fmla="*/ 6714572 w 7721297"/>
              <a:gd name="connsiteY26" fmla="*/ 5815422 h 6137534"/>
              <a:gd name="connsiteX27" fmla="*/ 6710059 w 7721297"/>
              <a:gd name="connsiteY27" fmla="*/ 5815424 h 6137534"/>
              <a:gd name="connsiteX28" fmla="*/ 6672310 w 7721297"/>
              <a:gd name="connsiteY28" fmla="*/ 5808283 h 6137534"/>
              <a:gd name="connsiteX29" fmla="*/ 6669118 w 7721297"/>
              <a:gd name="connsiteY29" fmla="*/ 5813181 h 6137534"/>
              <a:gd name="connsiteX30" fmla="*/ 6657741 w 7721297"/>
              <a:gd name="connsiteY30" fmla="*/ 5818650 h 6137534"/>
              <a:gd name="connsiteX31" fmla="*/ 6647425 w 7721297"/>
              <a:gd name="connsiteY31" fmla="*/ 5813632 h 6137534"/>
              <a:gd name="connsiteX32" fmla="*/ 6600070 w 7721297"/>
              <a:gd name="connsiteY32" fmla="*/ 5806385 h 6137534"/>
              <a:gd name="connsiteX33" fmla="*/ 6531112 w 7721297"/>
              <a:gd name="connsiteY33" fmla="*/ 5801193 h 6137534"/>
              <a:gd name="connsiteX34" fmla="*/ 6520435 w 7721297"/>
              <a:gd name="connsiteY34" fmla="*/ 5796037 h 6137534"/>
              <a:gd name="connsiteX35" fmla="*/ 6452509 w 7721297"/>
              <a:gd name="connsiteY35" fmla="*/ 5785889 h 6137534"/>
              <a:gd name="connsiteX36" fmla="*/ 6417173 w 7721297"/>
              <a:gd name="connsiteY36" fmla="*/ 5785777 h 6137534"/>
              <a:gd name="connsiteX37" fmla="*/ 6413565 w 7721297"/>
              <a:gd name="connsiteY37" fmla="*/ 5791272 h 6137534"/>
              <a:gd name="connsiteX38" fmla="*/ 6403089 w 7721297"/>
              <a:gd name="connsiteY38" fmla="*/ 5790492 h 6137534"/>
              <a:gd name="connsiteX39" fmla="*/ 6400340 w 7721297"/>
              <a:gd name="connsiteY39" fmla="*/ 5791439 h 6137534"/>
              <a:gd name="connsiteX40" fmla="*/ 6384541 w 7721297"/>
              <a:gd name="connsiteY40" fmla="*/ 5795714 h 6137534"/>
              <a:gd name="connsiteX41" fmla="*/ 6380988 w 7721297"/>
              <a:gd name="connsiteY41" fmla="*/ 5785886 h 6137534"/>
              <a:gd name="connsiteX42" fmla="*/ 6376190 w 7721297"/>
              <a:gd name="connsiteY42" fmla="*/ 5784742 h 6137534"/>
              <a:gd name="connsiteX43" fmla="*/ 6203462 w 7721297"/>
              <a:gd name="connsiteY43" fmla="*/ 5794867 h 6137534"/>
              <a:gd name="connsiteX44" fmla="*/ 6189193 w 7721297"/>
              <a:gd name="connsiteY44" fmla="*/ 5804914 h 6137534"/>
              <a:gd name="connsiteX45" fmla="*/ 6143467 w 7721297"/>
              <a:gd name="connsiteY45" fmla="*/ 5814428 h 6137534"/>
              <a:gd name="connsiteX46" fmla="*/ 6112533 w 7721297"/>
              <a:gd name="connsiteY46" fmla="*/ 5817565 h 6137534"/>
              <a:gd name="connsiteX47" fmla="*/ 6108020 w 7721297"/>
              <a:gd name="connsiteY47" fmla="*/ 5817567 h 6137534"/>
              <a:gd name="connsiteX48" fmla="*/ 6070270 w 7721297"/>
              <a:gd name="connsiteY48" fmla="*/ 5810426 h 6137534"/>
              <a:gd name="connsiteX49" fmla="*/ 6067079 w 7721297"/>
              <a:gd name="connsiteY49" fmla="*/ 5815324 h 6137534"/>
              <a:gd name="connsiteX50" fmla="*/ 6055703 w 7721297"/>
              <a:gd name="connsiteY50" fmla="*/ 5820793 h 6137534"/>
              <a:gd name="connsiteX51" fmla="*/ 6045386 w 7721297"/>
              <a:gd name="connsiteY51" fmla="*/ 5815775 h 6137534"/>
              <a:gd name="connsiteX52" fmla="*/ 5998031 w 7721297"/>
              <a:gd name="connsiteY52" fmla="*/ 5808528 h 6137534"/>
              <a:gd name="connsiteX53" fmla="*/ 5985928 w 7721297"/>
              <a:gd name="connsiteY53" fmla="*/ 5807617 h 6137534"/>
              <a:gd name="connsiteX54" fmla="*/ 5484277 w 7721297"/>
              <a:gd name="connsiteY54" fmla="*/ 5837022 h 6137534"/>
              <a:gd name="connsiteX55" fmla="*/ 5050621 w 7721297"/>
              <a:gd name="connsiteY55" fmla="*/ 5862441 h 6137534"/>
              <a:gd name="connsiteX56" fmla="*/ 4764988 w 7721297"/>
              <a:gd name="connsiteY56" fmla="*/ 5879183 h 6137534"/>
              <a:gd name="connsiteX57" fmla="*/ 4742173 w 7721297"/>
              <a:gd name="connsiteY57" fmla="*/ 5880683 h 6137534"/>
              <a:gd name="connsiteX58" fmla="*/ 4603476 w 7721297"/>
              <a:gd name="connsiteY58" fmla="*/ 5888890 h 6137534"/>
              <a:gd name="connsiteX59" fmla="*/ 4602500 w 7721297"/>
              <a:gd name="connsiteY59" fmla="*/ 5888708 h 6137534"/>
              <a:gd name="connsiteX60" fmla="*/ 357873 w 7721297"/>
              <a:gd name="connsiteY60" fmla="*/ 6137509 h 6137534"/>
              <a:gd name="connsiteX61" fmla="*/ 331163 w 7721297"/>
              <a:gd name="connsiteY61" fmla="*/ 6102479 h 6137534"/>
              <a:gd name="connsiteX62" fmla="*/ 83 w 7721297"/>
              <a:gd name="connsiteY62" fmla="*/ 454154 h 6137534"/>
              <a:gd name="connsiteX63" fmla="*/ 22525 w 7721297"/>
              <a:gd name="connsiteY63" fmla="*/ 416348 h 6137534"/>
              <a:gd name="connsiteX64" fmla="*/ 1139279 w 7721297"/>
              <a:gd name="connsiteY64" fmla="*/ 350888 h 6137534"/>
              <a:gd name="connsiteX65" fmla="*/ 1175131 w 7721297"/>
              <a:gd name="connsiteY65" fmla="*/ 338519 h 6137534"/>
              <a:gd name="connsiteX66" fmla="*/ 1213225 w 7721297"/>
              <a:gd name="connsiteY66" fmla="*/ 346554 h 6137534"/>
              <a:gd name="connsiteX67" fmla="*/ 1712871 w 7721297"/>
              <a:gd name="connsiteY67" fmla="*/ 317267 h 6137534"/>
              <a:gd name="connsiteX68" fmla="*/ 1779193 w 7721297"/>
              <a:gd name="connsiteY68" fmla="*/ 313380 h 6137534"/>
              <a:gd name="connsiteX69" fmla="*/ 1815597 w 7721297"/>
              <a:gd name="connsiteY69" fmla="*/ 300302 h 6137534"/>
              <a:gd name="connsiteX70" fmla="*/ 1852738 w 7721297"/>
              <a:gd name="connsiteY70" fmla="*/ 285584 h 6137534"/>
              <a:gd name="connsiteX71" fmla="*/ 1888919 w 7721297"/>
              <a:gd name="connsiteY71" fmla="*/ 278056 h 6137534"/>
              <a:gd name="connsiteX72" fmla="*/ 1916966 w 7721297"/>
              <a:gd name="connsiteY72" fmla="*/ 275572 h 6137534"/>
              <a:gd name="connsiteX73" fmla="*/ 1946834 w 7721297"/>
              <a:gd name="connsiteY73" fmla="*/ 281223 h 6137534"/>
              <a:gd name="connsiteX74" fmla="*/ 1966525 w 7721297"/>
              <a:gd name="connsiteY74" fmla="*/ 276990 h 6137534"/>
              <a:gd name="connsiteX75" fmla="*/ 2003994 w 7721297"/>
              <a:gd name="connsiteY75" fmla="*/ 282725 h 6137534"/>
              <a:gd name="connsiteX76" fmla="*/ 2058557 w 7721297"/>
              <a:gd name="connsiteY76" fmla="*/ 286832 h 6137534"/>
              <a:gd name="connsiteX77" fmla="*/ 2096277 w 7721297"/>
              <a:gd name="connsiteY77" fmla="*/ 292409 h 6137534"/>
              <a:gd name="connsiteX78" fmla="*/ 2103602 w 7721297"/>
              <a:gd name="connsiteY78" fmla="*/ 294364 h 6137534"/>
              <a:gd name="connsiteX79" fmla="*/ 2347448 w 7721297"/>
              <a:gd name="connsiteY79" fmla="*/ 280071 h 6137534"/>
              <a:gd name="connsiteX80" fmla="*/ 2365280 w 7721297"/>
              <a:gd name="connsiteY80" fmla="*/ 276360 h 6137534"/>
              <a:gd name="connsiteX81" fmla="*/ 2426123 w 7721297"/>
              <a:gd name="connsiteY81" fmla="*/ 275459 h 6137534"/>
              <a:gd name="connsiteX82" fmla="*/ 2434723 w 7721297"/>
              <a:gd name="connsiteY82" fmla="*/ 271325 h 6137534"/>
              <a:gd name="connsiteX83" fmla="*/ 2494266 w 7721297"/>
              <a:gd name="connsiteY83" fmla="*/ 271465 h 6137534"/>
              <a:gd name="connsiteX84" fmla="*/ 2559092 w 7721297"/>
              <a:gd name="connsiteY84" fmla="*/ 264581 h 6137534"/>
              <a:gd name="connsiteX85" fmla="*/ 2563462 w 7721297"/>
              <a:gd name="connsiteY85" fmla="*/ 256037 h 6137534"/>
              <a:gd name="connsiteX86" fmla="*/ 2577676 w 7721297"/>
              <a:gd name="connsiteY86" fmla="*/ 254477 h 6137534"/>
              <a:gd name="connsiteX87" fmla="*/ 2600129 w 7721297"/>
              <a:gd name="connsiteY87" fmla="*/ 253320 h 6137534"/>
              <a:gd name="connsiteX88" fmla="*/ 2650911 w 7721297"/>
              <a:gd name="connsiteY88" fmla="*/ 259040 h 613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C625CAA-F8E8-4BC9-BBCF-40948B25C1B6}"/>
              </a:ext>
            </a:extLst>
          </p:cNvPr>
          <p:cNvPicPr>
            <a:picLocks noChangeAspect="1"/>
          </p:cNvPicPr>
          <p:nvPr/>
        </p:nvPicPr>
        <p:blipFill rotWithShape="1">
          <a:blip r:embed="rId3">
            <a:alphaModFix amt="84000"/>
          </a:blip>
          <a:srcRect r="-1" b="9155"/>
          <a:stretch/>
        </p:blipFill>
        <p:spPr>
          <a:xfrm>
            <a:off x="553208" y="10"/>
            <a:ext cx="7721297" cy="6137524"/>
          </a:xfrm>
          <a:custGeom>
            <a:avLst/>
            <a:gdLst/>
            <a:ahLst/>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p:spPr>
      </p:pic>
      <p:sp>
        <p:nvSpPr>
          <p:cNvPr id="2" name="Rectangle 1">
            <a:extLst>
              <a:ext uri="{FF2B5EF4-FFF2-40B4-BE49-F238E27FC236}">
                <a16:creationId xmlns:a16="http://schemas.microsoft.com/office/drawing/2014/main" id="{FFDF4267-F8E9-4B92-B08D-2BA3827D5225}"/>
              </a:ext>
            </a:extLst>
          </p:cNvPr>
          <p:cNvSpPr/>
          <p:nvPr/>
        </p:nvSpPr>
        <p:spPr>
          <a:xfrm>
            <a:off x="6974823" y="-1"/>
            <a:ext cx="3995508" cy="2192327"/>
          </a:xfrm>
          <a:prstGeom prst="rect">
            <a:avLst/>
          </a:prstGeom>
        </p:spPr>
        <p:txBody>
          <a:bodyPr vert="horz" lIns="91440" tIns="45720" rIns="91440" bIns="45720" rtlCol="0" anchor="b">
            <a:normAutofit/>
          </a:bodyPr>
          <a:lstStyle/>
          <a:p>
            <a:pPr>
              <a:lnSpc>
                <a:spcPct val="120000"/>
              </a:lnSpc>
              <a:spcBef>
                <a:spcPct val="0"/>
              </a:spcBef>
              <a:spcAft>
                <a:spcPts val="600"/>
              </a:spcAft>
            </a:pPr>
            <a:r>
              <a:rPr lang="en-US" sz="5400" b="0" i="1" kern="1200" cap="none" spc="0" dirty="0">
                <a:ln w="0"/>
                <a:solidFill>
                  <a:srgbClr val="000000"/>
                </a:solidFill>
                <a:effectLst>
                  <a:outerShdw blurRad="38100" dist="19050" dir="2700000" algn="tl" rotWithShape="0">
                    <a:schemeClr val="dk1">
                      <a:alpha val="40000"/>
                    </a:schemeClr>
                  </a:outerShdw>
                </a:effectLst>
                <a:highlight>
                  <a:srgbClr val="FFFF00"/>
                </a:highlight>
                <a:latin typeface="+mj-lt"/>
                <a:ea typeface="+mj-ea"/>
                <a:cs typeface="+mj-cs"/>
              </a:rPr>
              <a:t>PROBLEM STATEMENT </a:t>
            </a:r>
          </a:p>
        </p:txBody>
      </p:sp>
      <p:sp>
        <p:nvSpPr>
          <p:cNvPr id="21" name="Freeform: Shape 20">
            <a:extLst>
              <a:ext uri="{FF2B5EF4-FFF2-40B4-BE49-F238E27FC236}">
                <a16:creationId xmlns:a16="http://schemas.microsoft.com/office/drawing/2014/main" id="{E857A3BA-A9AD-43E0-A911-3E9658723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664635" y="-248395"/>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21B0DEDD-DA5F-418A-B256-C1F53D913A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4" name="Group 23">
              <a:extLst>
                <a:ext uri="{FF2B5EF4-FFF2-40B4-BE49-F238E27FC236}">
                  <a16:creationId xmlns:a16="http://schemas.microsoft.com/office/drawing/2014/main" id="{AA9D8498-7B91-40F3-A731-2B4443F6B6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6" name="Straight Connector 25">
                <a:extLst>
                  <a:ext uri="{FF2B5EF4-FFF2-40B4-BE49-F238E27FC236}">
                    <a16:creationId xmlns:a16="http://schemas.microsoft.com/office/drawing/2014/main" id="{FC14BFE5-C2A1-474A-AC02-DCD8519CA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CF4ECB-6EDD-4A8E-A497-54D2957D6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B3E26055-BF58-4169-90CE-4F652B427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316D11A5-E933-4D8F-BB96-51DC4C331E92}"/>
              </a:ext>
            </a:extLst>
          </p:cNvPr>
          <p:cNvSpPr txBox="1"/>
          <p:nvPr/>
        </p:nvSpPr>
        <p:spPr>
          <a:xfrm>
            <a:off x="8418895" y="2306320"/>
            <a:ext cx="3651185" cy="286232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Crime in around has been on the rise. One can experience crime in the form of pick pocketing, sexual Harassment and many more. people are being killed on a daily basis's statistics from 2020 show that 80% of South Africans experience some type of crime daily and crime also increased revenues.</a:t>
            </a:r>
          </a:p>
          <a:p>
            <a:endParaRPr lang="en-US" dirty="0"/>
          </a:p>
        </p:txBody>
      </p:sp>
    </p:spTree>
    <p:extLst>
      <p:ext uri="{BB962C8B-B14F-4D97-AF65-F5344CB8AC3E}">
        <p14:creationId xmlns:p14="http://schemas.microsoft.com/office/powerpoint/2010/main" val="200498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1D3B"/>
        </a:solidFill>
        <a:effectLst/>
      </p:bgPr>
    </p:bg>
    <p:spTree>
      <p:nvGrpSpPr>
        <p:cNvPr id="1" name=""/>
        <p:cNvGrpSpPr/>
        <p:nvPr/>
      </p:nvGrpSpPr>
      <p:grpSpPr>
        <a:xfrm>
          <a:off x="0" y="0"/>
          <a:ext cx="0" cy="0"/>
          <a:chOff x="0" y="0"/>
          <a:chExt cx="0" cy="0"/>
        </a:xfrm>
      </p:grpSpPr>
      <p:pic>
        <p:nvPicPr>
          <p:cNvPr id="4098" name="Picture 2" descr="Set Project Objectives - and Hit Them!">
            <a:extLst>
              <a:ext uri="{FF2B5EF4-FFF2-40B4-BE49-F238E27FC236}">
                <a16:creationId xmlns:a16="http://schemas.microsoft.com/office/drawing/2014/main" id="{0B3055B6-B528-4D48-BF8B-600241C0F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010526" cy="484209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6A3C9A4-35BD-4ADF-B57F-787C1D88E585}"/>
              </a:ext>
            </a:extLst>
          </p:cNvPr>
          <p:cNvSpPr/>
          <p:nvPr/>
        </p:nvSpPr>
        <p:spPr>
          <a:xfrm>
            <a:off x="5750560" y="3190240"/>
            <a:ext cx="4998720" cy="3515360"/>
          </a:xfrm>
          <a:prstGeom prst="rect">
            <a:avLst/>
          </a:prstGeom>
          <a:solidFill>
            <a:schemeClr val="bg1"/>
          </a:solidFill>
          <a:ln>
            <a:solidFill>
              <a:schemeClr val="bg1">
                <a:lumMod val="85000"/>
              </a:schemeClr>
            </a:solidFill>
          </a:ln>
        </p:spPr>
        <p:style>
          <a:lnRef idx="0">
            <a:schemeClr val="dk1"/>
          </a:lnRef>
          <a:fillRef idx="3">
            <a:schemeClr val="dk1"/>
          </a:fillRef>
          <a:effectRef idx="3">
            <a:schemeClr val="dk1"/>
          </a:effectRef>
          <a:fontRef idx="minor">
            <a:schemeClr val="lt1"/>
          </a:fontRef>
        </p:style>
        <p:txBody>
          <a:bodyPr rtlCol="0" anchor="ctr"/>
          <a:lstStyle/>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Crime -Line we aim to make a difference in people’s lives. We plan to have been the right connection they always been looking for. We have many Organizations, people who can be role models to victims who are scared to speak up with things like Fraud happening, reporting murder crimes and sexual harassment. We want to encourage people to break free and speak up.</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algn="ctr"/>
            <a:endParaRPr lang="en-US" dirty="0"/>
          </a:p>
        </p:txBody>
      </p:sp>
      <p:sp>
        <p:nvSpPr>
          <p:cNvPr id="3" name="Rectangle 2">
            <a:extLst>
              <a:ext uri="{FF2B5EF4-FFF2-40B4-BE49-F238E27FC236}">
                <a16:creationId xmlns:a16="http://schemas.microsoft.com/office/drawing/2014/main" id="{62D2FD61-2245-45DE-AA8F-8EA23F4A812F}"/>
              </a:ext>
            </a:extLst>
          </p:cNvPr>
          <p:cNvSpPr/>
          <p:nvPr/>
        </p:nvSpPr>
        <p:spPr>
          <a:xfrm>
            <a:off x="-141134" y="5191760"/>
            <a:ext cx="5976315" cy="707886"/>
          </a:xfrm>
          <a:prstGeom prst="rect">
            <a:avLst/>
          </a:prstGeom>
          <a:noFill/>
        </p:spPr>
        <p:txBody>
          <a:bodyPr wrap="none" lIns="91440" tIns="45720" rIns="91440" bIns="45720">
            <a:spAutoFit/>
          </a:bodyPr>
          <a:lstStyle/>
          <a:p>
            <a:pPr algn="ctr"/>
            <a:r>
              <a:rPr lang="en-US" sz="4000" b="0" cap="none" spc="0" dirty="0">
                <a:ln w="0"/>
                <a:solidFill>
                  <a:schemeClr val="bg1"/>
                </a:solidFill>
                <a:effectLst>
                  <a:outerShdw blurRad="38100" dist="19050" dir="2700000" algn="tl" rotWithShape="0">
                    <a:schemeClr val="dk1">
                      <a:alpha val="40000"/>
                    </a:schemeClr>
                  </a:outerShdw>
                </a:effectLst>
                <a:latin typeface="+mj-lt"/>
              </a:rPr>
              <a:t>CRIME-LINE OBJECT</a:t>
            </a:r>
            <a:r>
              <a:rPr lang="en-US" sz="4000" dirty="0">
                <a:ln w="0"/>
                <a:solidFill>
                  <a:schemeClr val="bg1"/>
                </a:solidFill>
                <a:effectLst>
                  <a:outerShdw blurRad="38100" dist="19050" dir="2700000" algn="tl" rotWithShape="0">
                    <a:schemeClr val="dk1">
                      <a:alpha val="40000"/>
                    </a:schemeClr>
                  </a:outerShdw>
                </a:effectLst>
                <a:latin typeface="+mj-lt"/>
              </a:rPr>
              <a:t>IVES</a:t>
            </a:r>
            <a:endParaRPr lang="en-US" sz="4000" b="0" cap="none" spc="0" dirty="0">
              <a:ln w="0"/>
              <a:solidFill>
                <a:schemeClr val="bg1"/>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257892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Key Solutions Icons - Download Free Vector Icons | Noun Project">
            <a:extLst>
              <a:ext uri="{FF2B5EF4-FFF2-40B4-BE49-F238E27FC236}">
                <a16:creationId xmlns:a16="http://schemas.microsoft.com/office/drawing/2014/main" id="{7CE5A813-A3D8-4B94-AD62-24179B50E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797560" y="-510540"/>
            <a:ext cx="2512060" cy="35331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3F0626E-C30F-406C-9C6F-8451E9D04D8C}"/>
              </a:ext>
            </a:extLst>
          </p:cNvPr>
          <p:cNvSpPr/>
          <p:nvPr/>
        </p:nvSpPr>
        <p:spPr>
          <a:xfrm>
            <a:off x="3969835" y="539095"/>
            <a:ext cx="6670416" cy="923330"/>
          </a:xfrm>
          <a:prstGeom prst="rect">
            <a:avLst/>
          </a:prstGeom>
          <a:noFill/>
        </p:spPr>
        <p:txBody>
          <a:bodyPr wrap="none" lIns="91440" tIns="45720" rIns="91440" bIns="45720">
            <a:spAutoFit/>
          </a:bodyPr>
          <a:lstStyle/>
          <a:p>
            <a:pPr algn="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latin typeface="+mj-lt"/>
              </a:rPr>
              <a:t>PROJECT SOLUTION </a:t>
            </a:r>
          </a:p>
        </p:txBody>
      </p:sp>
      <p:sp>
        <p:nvSpPr>
          <p:cNvPr id="3" name="Rectangle 2">
            <a:extLst>
              <a:ext uri="{FF2B5EF4-FFF2-40B4-BE49-F238E27FC236}">
                <a16:creationId xmlns:a16="http://schemas.microsoft.com/office/drawing/2014/main" id="{2DE49498-7CC6-4B3F-9816-59E73D8AA7F2}"/>
              </a:ext>
            </a:extLst>
          </p:cNvPr>
          <p:cNvSpPr/>
          <p:nvPr/>
        </p:nvSpPr>
        <p:spPr>
          <a:xfrm>
            <a:off x="2807103" y="6217375"/>
            <a:ext cx="9384897" cy="20306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CF1D3B"/>
              </a:solidFill>
            </a:endParaRPr>
          </a:p>
        </p:txBody>
      </p:sp>
      <p:sp>
        <p:nvSpPr>
          <p:cNvPr id="5" name="Rectangle 4">
            <a:extLst>
              <a:ext uri="{FF2B5EF4-FFF2-40B4-BE49-F238E27FC236}">
                <a16:creationId xmlns:a16="http://schemas.microsoft.com/office/drawing/2014/main" id="{80567231-B669-4F53-98B0-62EED960EB22}"/>
              </a:ext>
            </a:extLst>
          </p:cNvPr>
          <p:cNvSpPr/>
          <p:nvPr/>
        </p:nvSpPr>
        <p:spPr>
          <a:xfrm rot="16200000">
            <a:off x="8189733" y="3323090"/>
            <a:ext cx="6858000" cy="21182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2F2445-7E2E-4DD1-A41F-B3983A6AB164}"/>
              </a:ext>
            </a:extLst>
          </p:cNvPr>
          <p:cNvSpPr txBox="1"/>
          <p:nvPr/>
        </p:nvSpPr>
        <p:spPr>
          <a:xfrm>
            <a:off x="4109423" y="2144263"/>
            <a:ext cx="6101080" cy="36355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plan to help victims by creating a website that will enable people to share their experiences, so that we can be able to help and prevent some of the wrong doings that are happening around south Africa, give them a helping hand by referring them to professionals who can help them with the trauma they experienced. The website gives people the connection in terms of who they can call when the want to report any crime they have experienced or seen. Crime Line also provides victims with support groups  ,or organizations they can contact  when they are seeking for help. By speaking out it mean they are helping and encouraging other victims to talk and make SA safe and also start their healing journey.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4464649"/>
      </p:ext>
    </p:extLst>
  </p:cSld>
  <p:clrMapOvr>
    <a:masterClrMapping/>
  </p:clrMapOvr>
</p:sld>
</file>

<file path=ppt/theme/theme1.xml><?xml version="1.0" encoding="utf-8"?>
<a:theme xmlns:a="http://schemas.openxmlformats.org/drawingml/2006/main" name="StreetscapeVTI">
  <a:themeElements>
    <a:clrScheme name="AnalogousFromDarkSeedLeftStep">
      <a:dk1>
        <a:srgbClr val="000000"/>
      </a:dk1>
      <a:lt1>
        <a:srgbClr val="FFFFFF"/>
      </a:lt1>
      <a:dk2>
        <a:srgbClr val="31201B"/>
      </a:dk2>
      <a:lt2>
        <a:srgbClr val="F1F0F3"/>
      </a:lt2>
      <a:accent1>
        <a:srgbClr val="98A93F"/>
      </a:accent1>
      <a:accent2>
        <a:srgbClr val="B49438"/>
      </a:accent2>
      <a:accent3>
        <a:srgbClr val="C6724A"/>
      </a:accent3>
      <a:accent4>
        <a:srgbClr val="B43844"/>
      </a:accent4>
      <a:accent5>
        <a:srgbClr val="C64A89"/>
      </a:accent5>
      <a:accent6>
        <a:srgbClr val="B438AB"/>
      </a:accent6>
      <a:hlink>
        <a:srgbClr val="C0436D"/>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Words>387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Amasis MT Pro Black</vt:lpstr>
      <vt:lpstr>Arial</vt:lpstr>
      <vt:lpstr>Calibri</vt:lpstr>
      <vt:lpstr>Consolas</vt:lpstr>
      <vt:lpstr>Franklin Gothic Heavy</vt:lpstr>
      <vt:lpstr>StreetscapeVTI</vt:lpstr>
      <vt:lpstr>CRIMELINE </vt:lpstr>
      <vt:lpstr>PowerPoint Presentation</vt:lpstr>
      <vt:lpstr>ABOUT CRIME-LINE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CRIMELINE</dc:title>
  <dc:creator>ZANDI MATHIBELA</dc:creator>
  <cp:lastModifiedBy>ZANDI MATHIBELA</cp:lastModifiedBy>
  <cp:revision>23</cp:revision>
  <dcterms:created xsi:type="dcterms:W3CDTF">2021-05-27T17:43:26Z</dcterms:created>
  <dcterms:modified xsi:type="dcterms:W3CDTF">2021-05-28T17:05:33Z</dcterms:modified>
</cp:coreProperties>
</file>